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4"/>
  </p:sldMasterIdLst>
  <p:notesMasterIdLst>
    <p:notesMasterId r:id="rId14"/>
  </p:notesMasterIdLst>
  <p:sldIdLst>
    <p:sldId id="256" r:id="rId5"/>
    <p:sldId id="266" r:id="rId6"/>
    <p:sldId id="267" r:id="rId7"/>
    <p:sldId id="260" r:id="rId8"/>
    <p:sldId id="262" r:id="rId9"/>
    <p:sldId id="258" r:id="rId10"/>
    <p:sldId id="264" r:id="rId11"/>
    <p:sldId id="265" r:id="rId12"/>
    <p:sldId id="269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P22 Mackinac Pro Book" panose="02000000000000000000" charset="0"/>
      <p:regular r:id="rId19"/>
      <p:italic r:id="rId20"/>
    </p:embeddedFont>
    <p:embeddedFont>
      <p:font typeface="P22 Mackinac Pro Medium" panose="02000000000000000000" charset="0"/>
      <p:regular r:id="rId21"/>
      <p:italic r:id="rId22"/>
    </p:embeddedFont>
    <p:embeddedFont>
      <p:font typeface="Proxima Nova" panose="020B060402020202020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7EE"/>
    <a:srgbClr val="006649"/>
    <a:srgbClr val="124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AF0921-5536-B61E-3403-4336801CA090}" v="662" dt="2023-04-06T18:01:19.569"/>
    <p1510:client id="{142D7CE7-C852-5EEE-EDA8-C06F36A4D82B}" v="22" dt="2022-10-12T14:18:02.712"/>
    <p1510:client id="{7F94233B-C75E-C54B-A8E6-91D6CCDDCA92}" v="4" dt="2022-09-23T15:58:36.339"/>
    <p1510:client id="{86BB1A28-2174-924C-1224-27BC7129EDA5}" v="95" dt="2022-10-18T14:52:53.5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BE1DA-B2B2-C645-9207-9EF8F2C30574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D4823-81A0-CC40-87FD-FD596FB59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65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80068F9-40BA-7643-A1DE-51DCC699A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681038"/>
            <a:ext cx="10067728" cy="5104767"/>
          </a:xfrm>
        </p:spPr>
        <p:txBody>
          <a:bodyPr>
            <a:normAutofit/>
          </a:bodyPr>
          <a:lstStyle>
            <a:lvl1pPr>
              <a:lnSpc>
                <a:spcPts val="7000"/>
              </a:lnSpc>
              <a:defRPr sz="7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5FD9E1B-2D19-BB4E-8578-0D0F8DA7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COMMUNICATIONS AND MARKETING</a:t>
            </a:r>
          </a:p>
        </p:txBody>
      </p:sp>
    </p:spTree>
    <p:extLst>
      <p:ext uri="{BB962C8B-B14F-4D97-AF65-F5344CB8AC3E}">
        <p14:creationId xmlns:p14="http://schemas.microsoft.com/office/powerpoint/2010/main" val="3937531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8F419EC-B994-0B45-A542-CFD472AD1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COMMUNICATIONS AND MARKETING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736AB55-4F93-C44B-BF9D-1D4B66FA259E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275129" y="783774"/>
            <a:ext cx="11628255" cy="51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B65A5-5C48-174F-A6F9-63BEEF448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COMMUNICATIONS AND MARKETING</a:t>
            </a:r>
          </a:p>
        </p:txBody>
      </p:sp>
    </p:spTree>
    <p:extLst>
      <p:ext uri="{BB962C8B-B14F-4D97-AF65-F5344CB8AC3E}">
        <p14:creationId xmlns:p14="http://schemas.microsoft.com/office/powerpoint/2010/main" val="3877321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C46823A-5ACE-D44C-9DE7-515BCDEE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60950" y="6356350"/>
            <a:ext cx="316309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Month 31, 2021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8F419EC-B994-0B45-A542-CFD472AD1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COLLEGE OR DEPARTMENT NAME 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736AB55-4F93-C44B-BF9D-1D4B66FA259E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275129" y="783774"/>
            <a:ext cx="11628255" cy="51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B2A6862-9E43-3F45-BC14-57A9FE05A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799" y="4790038"/>
            <a:ext cx="9896669" cy="93772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80068F9-40BA-7643-A1DE-51DCC699A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681038"/>
            <a:ext cx="10067728" cy="4108999"/>
          </a:xfrm>
        </p:spPr>
        <p:txBody>
          <a:bodyPr>
            <a:normAutofit/>
          </a:bodyPr>
          <a:lstStyle>
            <a:lvl1pPr>
              <a:lnSpc>
                <a:spcPts val="7000"/>
              </a:lnSpc>
              <a:defRPr sz="7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5FD9E1B-2D19-BB4E-8578-0D0F8DA7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COMMUNICATIONS AND MARKETING</a:t>
            </a:r>
          </a:p>
        </p:txBody>
      </p:sp>
    </p:spTree>
    <p:extLst>
      <p:ext uri="{BB962C8B-B14F-4D97-AF65-F5344CB8AC3E}">
        <p14:creationId xmlns:p14="http://schemas.microsoft.com/office/powerpoint/2010/main" val="2459078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80068F9-40BA-7643-A1DE-51DCC699A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681038"/>
            <a:ext cx="10067728" cy="5104767"/>
          </a:xfrm>
        </p:spPr>
        <p:txBody>
          <a:bodyPr>
            <a:normAutofit/>
          </a:bodyPr>
          <a:lstStyle>
            <a:lvl1pPr>
              <a:lnSpc>
                <a:spcPts val="7000"/>
              </a:lnSpc>
              <a:defRPr sz="7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78EC6B5-8F05-084E-8974-BA791269C5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60950" y="6356350"/>
            <a:ext cx="316309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Month 31, 2021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5FD9E1B-2D19-BB4E-8578-0D0F8DA7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COLLEGE OR DEPARTMENT NAME </a:t>
            </a:r>
          </a:p>
        </p:txBody>
      </p:sp>
    </p:spTree>
    <p:extLst>
      <p:ext uri="{BB962C8B-B14F-4D97-AF65-F5344CB8AC3E}">
        <p14:creationId xmlns:p14="http://schemas.microsoft.com/office/powerpoint/2010/main" val="3937531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B2A6862-9E43-3F45-BC14-57A9FE05A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799" y="4790038"/>
            <a:ext cx="9896669" cy="93772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80068F9-40BA-7643-A1DE-51DCC699A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681038"/>
            <a:ext cx="10067728" cy="4108999"/>
          </a:xfrm>
        </p:spPr>
        <p:txBody>
          <a:bodyPr>
            <a:normAutofit/>
          </a:bodyPr>
          <a:lstStyle>
            <a:lvl1pPr>
              <a:lnSpc>
                <a:spcPts val="7000"/>
              </a:lnSpc>
              <a:defRPr sz="7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78EC6B5-8F05-084E-8974-BA791269C5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60950" y="6356350"/>
            <a:ext cx="316309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Month 31, 2021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5FD9E1B-2D19-BB4E-8578-0D0F8DA7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COLLEGE OR DEPARTMENT NAME </a:t>
            </a:r>
          </a:p>
        </p:txBody>
      </p:sp>
    </p:spTree>
    <p:extLst>
      <p:ext uri="{BB962C8B-B14F-4D97-AF65-F5344CB8AC3E}">
        <p14:creationId xmlns:p14="http://schemas.microsoft.com/office/powerpoint/2010/main" val="245907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7556C-D915-EC47-A507-F3F43200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358" y="2118049"/>
            <a:ext cx="10077062" cy="3894562"/>
          </a:xfrm>
        </p:spPr>
        <p:txBody>
          <a:bodyPr/>
          <a:lstStyle>
            <a:lvl1pPr>
              <a:defRPr sz="2200" b="0" i="0">
                <a:latin typeface="+mn-lt"/>
              </a:defRPr>
            </a:lvl1pPr>
            <a:lvl2pPr>
              <a:defRPr sz="2000" b="0" i="0">
                <a:solidFill>
                  <a:srgbClr val="006649"/>
                </a:solidFill>
                <a:latin typeface="+mn-lt"/>
              </a:defRPr>
            </a:lvl2pPr>
            <a:lvl3pPr>
              <a:defRPr b="0" i="0">
                <a:solidFill>
                  <a:srgbClr val="006649"/>
                </a:solidFill>
                <a:latin typeface="+mn-lt"/>
              </a:defRPr>
            </a:lvl3pPr>
            <a:lvl4pPr>
              <a:defRPr b="0" i="0">
                <a:solidFill>
                  <a:srgbClr val="006649"/>
                </a:solidFill>
                <a:latin typeface="+mn-lt"/>
              </a:defRPr>
            </a:lvl4pPr>
            <a:lvl5pPr>
              <a:defRPr b="0" i="0">
                <a:solidFill>
                  <a:srgbClr val="006649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2E4E12D-3B5D-DA40-BA34-6330CDD60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2FF1E83-7CE6-A543-ADA0-7D22452B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COMMUNICATIONS AND MARKETING</a:t>
            </a:r>
          </a:p>
        </p:txBody>
      </p:sp>
    </p:spTree>
    <p:extLst>
      <p:ext uri="{BB962C8B-B14F-4D97-AF65-F5344CB8AC3E}">
        <p14:creationId xmlns:p14="http://schemas.microsoft.com/office/powerpoint/2010/main" val="10961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7556C-D915-EC47-A507-F3F43200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358" y="2118049"/>
            <a:ext cx="10077062" cy="3868683"/>
          </a:xfrm>
        </p:spPr>
        <p:txBody>
          <a:bodyPr/>
          <a:lstStyle>
            <a:lvl1pPr>
              <a:defRPr sz="2200" b="0" i="0">
                <a:latin typeface="+mn-lt"/>
              </a:defRPr>
            </a:lvl1pPr>
            <a:lvl2pPr>
              <a:defRPr sz="2000" b="0" i="0">
                <a:solidFill>
                  <a:schemeClr val="tx2"/>
                </a:solidFill>
                <a:latin typeface="+mn-lt"/>
              </a:defRPr>
            </a:lvl2pPr>
            <a:lvl3pPr>
              <a:defRPr b="0" i="0">
                <a:solidFill>
                  <a:schemeClr val="tx2"/>
                </a:solidFill>
                <a:latin typeface="+mn-lt"/>
              </a:defRPr>
            </a:lvl3pPr>
            <a:lvl4pPr>
              <a:defRPr b="0" i="0">
                <a:solidFill>
                  <a:schemeClr val="tx2"/>
                </a:solidFill>
                <a:latin typeface="+mn-lt"/>
              </a:defRPr>
            </a:lvl4pPr>
            <a:lvl5pPr>
              <a:defRPr b="0" i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2E4E12D-3B5D-DA40-BA34-6330CDD60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2FF1E83-7CE6-A543-ADA0-7D22452B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COMMUNICATIONS AND MARKETING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3052BA-08B3-794C-9992-5F2F2E34A8BC}"/>
              </a:ext>
            </a:extLst>
          </p:cNvPr>
          <p:cNvSpPr txBox="1"/>
          <p:nvPr userDrawn="1"/>
        </p:nvSpPr>
        <p:spPr>
          <a:xfrm>
            <a:off x="1275127" y="185787"/>
            <a:ext cx="1067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>
                <a:solidFill>
                  <a:schemeClr val="tx1"/>
                </a:solidFill>
                <a:latin typeface="+mj-lt"/>
              </a:rPr>
              <a:t>Continued headline for slides that share the same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2423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39C26-B195-A14C-9C06-92539D0A3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5028" y="2103929"/>
            <a:ext cx="4974771" cy="3891429"/>
          </a:xfrm>
        </p:spPr>
        <p:txBody>
          <a:bodyPr/>
          <a:lstStyle>
            <a:lvl1pPr>
              <a:defRPr sz="2200"/>
            </a:lvl1pPr>
            <a:lvl2pPr>
              <a:defRPr>
                <a:solidFill>
                  <a:srgbClr val="006649"/>
                </a:solidFill>
              </a:defRPr>
            </a:lvl2pPr>
            <a:lvl3pPr>
              <a:defRPr>
                <a:solidFill>
                  <a:srgbClr val="006649"/>
                </a:solidFill>
              </a:defRPr>
            </a:lvl3pPr>
            <a:lvl4pPr>
              <a:defRPr>
                <a:solidFill>
                  <a:srgbClr val="006649"/>
                </a:solidFill>
              </a:defRPr>
            </a:lvl4pPr>
            <a:lvl5pPr>
              <a:defRPr>
                <a:solidFill>
                  <a:srgbClr val="0066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EB298-6BB5-2042-8E99-5FF29C615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03929"/>
            <a:ext cx="4974771" cy="3891429"/>
          </a:xfrm>
        </p:spPr>
        <p:txBody>
          <a:bodyPr/>
          <a:lstStyle>
            <a:lvl1pPr>
              <a:defRPr sz="2200"/>
            </a:lvl1pPr>
            <a:lvl2pPr>
              <a:defRPr>
                <a:solidFill>
                  <a:srgbClr val="006649"/>
                </a:solidFill>
              </a:defRPr>
            </a:lvl2pPr>
            <a:lvl3pPr>
              <a:defRPr>
                <a:solidFill>
                  <a:srgbClr val="006649"/>
                </a:solidFill>
              </a:defRPr>
            </a:lvl3pPr>
            <a:lvl4pPr>
              <a:defRPr>
                <a:solidFill>
                  <a:srgbClr val="006649"/>
                </a:solidFill>
              </a:defRPr>
            </a:lvl4pPr>
            <a:lvl5pPr>
              <a:defRPr>
                <a:solidFill>
                  <a:srgbClr val="0066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C37D004-ABCE-DB42-9BFC-9C6FB070B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COMMUNICATIONS AND MARKETING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46534E7-CD58-4F4D-A5FE-125B0009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769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C7C5E-6F4D-BF45-AE18-604209EE2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1039"/>
            <a:ext cx="6720196" cy="51800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BFF73-EC43-3A4A-851B-7C797987B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5029" y="2057400"/>
            <a:ext cx="3726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7014C1D-B276-E24A-9C05-3109AD185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COMMUNICATIONS AND MARKETING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3F150D-ABB7-864E-8755-60BB9203C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681039"/>
            <a:ext cx="3726996" cy="1269060"/>
          </a:xfrm>
        </p:spPr>
        <p:txBody>
          <a:bodyPr>
            <a:normAutofit/>
          </a:bodyPr>
          <a:lstStyle>
            <a:lvl1pPr>
              <a:lnSpc>
                <a:spcPts val="3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8157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104AC7-8DA5-6B4D-BB5F-C75BB72EA5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35022" y="783766"/>
            <a:ext cx="5665665" cy="51131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8F419EC-B994-0B45-A542-CFD472AD1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COMMUNICATIONS AND MARKETING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736AB55-4F93-C44B-BF9D-1D4B66FA259E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281981" y="783766"/>
            <a:ext cx="5665665" cy="51131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82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D518D3-0EB2-B54D-A090-F2CE58EF0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681039"/>
            <a:ext cx="10067728" cy="12690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7C963-C9D4-0D49-A999-206A24669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5028" y="2118049"/>
            <a:ext cx="10067729" cy="387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D27BDD3-0222-E346-83FF-DD84E9303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951" y="6356350"/>
            <a:ext cx="7985449" cy="365125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spc="100" baseline="0">
                <a:solidFill>
                  <a:schemeClr val="bg2"/>
                </a:solidFill>
                <a:latin typeface="P22 Mackinac Pro Medium" panose="02000000000000000000" pitchFamily="2" charset="77"/>
                <a:ea typeface="P22 Mackinac Pro Medium" panose="02000000000000000000" pitchFamily="2" charset="77"/>
              </a:defRPr>
            </a:lvl1pPr>
          </a:lstStyle>
          <a:p>
            <a:r>
              <a:rPr lang="en-US"/>
              <a:t>UNIVERSITY COMMUNICATIONS AND MARKETING</a:t>
            </a:r>
          </a:p>
        </p:txBody>
      </p:sp>
    </p:spTree>
    <p:extLst>
      <p:ext uri="{BB962C8B-B14F-4D97-AF65-F5344CB8AC3E}">
        <p14:creationId xmlns:p14="http://schemas.microsoft.com/office/powerpoint/2010/main" val="160624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4" r:id="rId10"/>
    <p:sldLayoutId id="2147483681" r:id="rId11"/>
    <p:sldLayoutId id="2147483680" r:id="rId12"/>
  </p:sldLayoutIdLst>
  <p:hf sldNum="0" hd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b="0" i="0" kern="1200">
          <a:solidFill>
            <a:srgbClr val="006649"/>
          </a:solidFill>
          <a:latin typeface="+mj-lt"/>
          <a:ea typeface="P22 Mackinac Pro Book" panose="02000000000000000000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66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66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66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66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in.com/in/elise-holbrook" TargetMode="External"/><Relationship Id="rId2" Type="http://schemas.openxmlformats.org/officeDocument/2006/relationships/hyperlink" Target="https://www.linkedin.com/in/eliburris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proutsocial.com/insights/new-social-media-demographics/#linkedin-demographics" TargetMode="External"/><Relationship Id="rId2" Type="http://schemas.openxmlformats.org/officeDocument/2006/relationships/hyperlink" Target="https://ohiouniversity.photoshelter.com/galleries/C0000WqeJ_yultng/G000086eeUM88odA/Social-Media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E8A0A-62FE-C6F0-284C-64BBE4C24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P22 Mackinac Pro Book"/>
              </a:rPr>
              <a:t>Social Media Best Practices (Engagement)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195A1B-CB46-DCFD-5F0D-C8413E655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COMMUNICATIONS AND MARKETING</a:t>
            </a:r>
          </a:p>
        </p:txBody>
      </p:sp>
    </p:spTree>
    <p:extLst>
      <p:ext uri="{BB962C8B-B14F-4D97-AF65-F5344CB8AC3E}">
        <p14:creationId xmlns:p14="http://schemas.microsoft.com/office/powerpoint/2010/main" val="836633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8B5DE0-7F3F-04AB-4EB9-71F942A115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b="1" dirty="0"/>
              <a:t>Eli Burris</a:t>
            </a:r>
            <a:endParaRPr lang="en-US" sz="2000" b="1">
              <a:cs typeface="Proxima Nova"/>
            </a:endParaRPr>
          </a:p>
          <a:p>
            <a:pPr marL="0" indent="0">
              <a:buNone/>
            </a:pPr>
            <a:r>
              <a:rPr lang="en-US" sz="1800" dirty="0"/>
              <a:t>Social Media &amp; Content Marketing Manager</a:t>
            </a:r>
            <a:endParaRPr lang="en-US" sz="1800" dirty="0">
              <a:cs typeface="Proxima Nova"/>
            </a:endParaRPr>
          </a:p>
          <a:p>
            <a:pPr marL="0" indent="0">
              <a:buNone/>
            </a:pPr>
            <a:endParaRPr lang="en-US" sz="1800" b="1">
              <a:cs typeface="Proxima Nova"/>
            </a:endParaRPr>
          </a:p>
          <a:p>
            <a:pPr marL="0" indent="0">
              <a:buNone/>
            </a:pPr>
            <a:r>
              <a:rPr lang="en-US" sz="1800" b="1" dirty="0"/>
              <a:t>Degree:</a:t>
            </a:r>
            <a:r>
              <a:rPr lang="en-US" sz="1800" dirty="0"/>
              <a:t> Journalism – Strategic Communication, Ohio University</a:t>
            </a:r>
            <a:endParaRPr lang="en-US" sz="1800" dirty="0">
              <a:cs typeface="Proxima Nova"/>
            </a:endParaRPr>
          </a:p>
          <a:p>
            <a:pPr marL="0" indent="0">
              <a:buNone/>
            </a:pPr>
            <a:r>
              <a:rPr lang="en-US" sz="1800" b="1" dirty="0"/>
              <a:t>Past Roles:</a:t>
            </a:r>
            <a:endParaRPr lang="en-US" sz="1800" b="1" dirty="0">
              <a:cs typeface="Proxima Nova"/>
            </a:endParaRPr>
          </a:p>
          <a:p>
            <a:r>
              <a:rPr lang="en-US" sz="1800" dirty="0"/>
              <a:t> Communications at OHSAA</a:t>
            </a:r>
            <a:endParaRPr lang="en-US" sz="1800" dirty="0">
              <a:cs typeface="Proxima Nova"/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www.linkedin.com/in/eliburris/</a:t>
            </a:r>
            <a:endParaRPr lang="en-US" sz="1800">
              <a:cs typeface="Proxima Nov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EB941-7DAE-7B14-3D5C-3C0668AFED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/>
              <a:t>Elise Holbrook</a:t>
            </a:r>
            <a:endParaRPr lang="en-US" sz="2000" b="1">
              <a:cs typeface="Proxima Nova"/>
            </a:endParaRPr>
          </a:p>
          <a:p>
            <a:pPr marL="0" indent="0">
              <a:buNone/>
            </a:pPr>
            <a:r>
              <a:rPr lang="en-US" sz="1800" dirty="0"/>
              <a:t>Senior Social Media Specialist</a:t>
            </a:r>
            <a:endParaRPr lang="en-US" sz="1800" dirty="0">
              <a:cs typeface="Proxima Nova"/>
            </a:endParaRPr>
          </a:p>
          <a:p>
            <a:pPr marL="0" indent="0">
              <a:buNone/>
            </a:pPr>
            <a:endParaRPr lang="en-US" sz="1800" b="1"/>
          </a:p>
          <a:p>
            <a:pPr marL="0" indent="0">
              <a:buNone/>
            </a:pPr>
            <a:r>
              <a:rPr lang="en-US" sz="1800" b="1" dirty="0"/>
              <a:t>Degree: </a:t>
            </a:r>
            <a:r>
              <a:rPr lang="en-US" sz="1800" dirty="0"/>
              <a:t>B.S. Communication (Public Relations Focus), Western Carolina University</a:t>
            </a:r>
            <a:endParaRPr lang="en-US" sz="1800" dirty="0">
              <a:cs typeface="Proxima Nova"/>
            </a:endParaRPr>
          </a:p>
          <a:p>
            <a:pPr marL="0" indent="0">
              <a:buNone/>
            </a:pPr>
            <a:r>
              <a:rPr lang="en-US" sz="1800" b="1" dirty="0"/>
              <a:t>Past Roles:</a:t>
            </a:r>
            <a:endParaRPr lang="en-US" sz="1800" b="1" dirty="0">
              <a:cs typeface="Proxima Nova"/>
            </a:endParaRPr>
          </a:p>
          <a:p>
            <a:r>
              <a:rPr lang="en-US" sz="1800" dirty="0"/>
              <a:t>Web Content Manager, Westminster College</a:t>
            </a:r>
            <a:endParaRPr lang="en-US" sz="1800" dirty="0">
              <a:cs typeface="Proxima Nova"/>
            </a:endParaRPr>
          </a:p>
          <a:p>
            <a:r>
              <a:rPr lang="en-US" sz="1800" dirty="0"/>
              <a:t>Social Media Coordinator, Western Carolina University</a:t>
            </a:r>
            <a:endParaRPr lang="en-US" sz="1800" dirty="0">
              <a:cs typeface="Proxima Nova"/>
            </a:endParaRPr>
          </a:p>
          <a:p>
            <a:pPr marL="0" indent="0">
              <a:buNone/>
            </a:pPr>
            <a:br>
              <a:rPr lang="en-US" sz="1800" b="0" dirty="0">
                <a:effectLst/>
              </a:rPr>
            </a:br>
            <a:endParaRPr lang="en-US" sz="1800">
              <a:cs typeface="Proxima Nova"/>
            </a:endParaRPr>
          </a:p>
          <a:p>
            <a:pPr marL="0" indent="0">
              <a:buNone/>
            </a:pPr>
            <a:r>
              <a:rPr lang="en-US" sz="1800" b="0" dirty="0">
                <a:effectLst/>
                <a:hlinkClick r:id="rId3"/>
              </a:rPr>
              <a:t>www.linkedin.com/in/elise-holbrook</a:t>
            </a:r>
            <a:endParaRPr lang="en-US" sz="1800" dirty="0">
              <a:effectLst/>
              <a:cs typeface="Proxima Nov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06B710-0814-838E-866F-4EEB468F9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COMMUNICATIONS AND MARKETING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985675D-A7CB-B53F-7B98-5300690C2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348658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42FA24-7E38-828B-5DA8-EDDFDDF1A87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/>
              <a:t>Manage flagship Ohio University social media accounts</a:t>
            </a:r>
            <a:endParaRPr lang="en-US" sz="1400">
              <a:cs typeface="Proxima Nova"/>
            </a:endParaRPr>
          </a:p>
          <a:p>
            <a:pPr lvl="1"/>
            <a:r>
              <a:rPr lang="en-US" sz="1400"/>
              <a:t>Organic content generation</a:t>
            </a:r>
            <a:endParaRPr lang="en-US" sz="1400">
              <a:cs typeface="Proxima Nova"/>
            </a:endParaRPr>
          </a:p>
          <a:p>
            <a:pPr lvl="2"/>
            <a:r>
              <a:rPr lang="en-US" sz="1400"/>
              <a:t>In collaboration with UCM photo, video &amp; news teams</a:t>
            </a:r>
            <a:endParaRPr lang="en-US" sz="1400">
              <a:cs typeface="Proxima Nova"/>
            </a:endParaRPr>
          </a:p>
          <a:p>
            <a:pPr lvl="2"/>
            <a:r>
              <a:rPr lang="en-US" sz="1400"/>
              <a:t>In support of recruitment, retention and university initiatives and priorities</a:t>
            </a:r>
            <a:endParaRPr lang="en-US" sz="1400">
              <a:cs typeface="Proxima Nova"/>
            </a:endParaRPr>
          </a:p>
          <a:p>
            <a:pPr lvl="1"/>
            <a:r>
              <a:rPr lang="en-US" sz="1400"/>
              <a:t>Support crisis communications</a:t>
            </a:r>
            <a:endParaRPr lang="en-US" sz="1400">
              <a:cs typeface="Proxima Nova"/>
            </a:endParaRPr>
          </a:p>
          <a:p>
            <a:pPr lvl="1"/>
            <a:r>
              <a:rPr lang="en-US" sz="1400"/>
              <a:t>Social listening</a:t>
            </a:r>
            <a:endParaRPr lang="en-US" sz="1400">
              <a:cs typeface="Proxima Nova"/>
            </a:endParaRPr>
          </a:p>
          <a:p>
            <a:pPr lvl="1"/>
            <a:r>
              <a:rPr lang="en-US" sz="1400"/>
              <a:t>Track/report performance</a:t>
            </a:r>
            <a:endParaRPr lang="en-US" sz="1400">
              <a:cs typeface="Proxima Nova"/>
            </a:endParaRPr>
          </a:p>
          <a:p>
            <a:pPr lvl="1"/>
            <a:r>
              <a:rPr lang="en-US" sz="1400"/>
              <a:t>Manage engagement</a:t>
            </a:r>
            <a:endParaRPr lang="en-US" sz="1400">
              <a:cs typeface="Proxima Nova"/>
            </a:endParaRPr>
          </a:p>
          <a:p>
            <a:r>
              <a:rPr lang="en-US" sz="1400"/>
              <a:t>Social media advertising support (Marketing &amp; Ad Strategy Team)</a:t>
            </a:r>
            <a:endParaRPr lang="en-US" sz="1400">
              <a:cs typeface="Proxima Nova"/>
            </a:endParaRPr>
          </a:p>
          <a:p>
            <a:r>
              <a:rPr lang="en-US" sz="1400"/>
              <a:t>Consulting (campus departments/organizations)</a:t>
            </a:r>
            <a:endParaRPr lang="en-US" sz="1400">
              <a:cs typeface="Proxima Nova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895B05-BD25-6F74-4971-397F591F9E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828800" lvl="4" indent="0">
              <a:buNone/>
            </a:pPr>
            <a:r>
              <a:rPr lang="en-US" sz="2400"/>
              <a:t>@</a:t>
            </a:r>
            <a:r>
              <a:rPr lang="en-US" sz="2400" err="1"/>
              <a:t>officialohiouniversity</a:t>
            </a:r>
            <a:endParaRPr lang="en-US" sz="2400"/>
          </a:p>
          <a:p>
            <a:pPr marL="1828800" lvl="4" indent="0">
              <a:buNone/>
            </a:pPr>
            <a:endParaRPr lang="en-US" sz="2400"/>
          </a:p>
          <a:p>
            <a:pPr marL="1828800" lvl="4" indent="0">
              <a:buNone/>
            </a:pPr>
            <a:r>
              <a:rPr lang="en-US" sz="2400"/>
              <a:t>@</a:t>
            </a:r>
            <a:r>
              <a:rPr lang="en-US" sz="2400" err="1"/>
              <a:t>ohio.university</a:t>
            </a:r>
            <a:endParaRPr lang="en-US" sz="2400"/>
          </a:p>
          <a:p>
            <a:pPr marL="1828800" lvl="4" indent="0">
              <a:buNone/>
            </a:pPr>
            <a:endParaRPr lang="en-US" sz="2400"/>
          </a:p>
          <a:p>
            <a:pPr marL="1828800" lvl="4" indent="0">
              <a:buNone/>
            </a:pPr>
            <a:r>
              <a:rPr lang="en-US" sz="2400"/>
              <a:t>@</a:t>
            </a:r>
            <a:r>
              <a:rPr lang="en-US" sz="2400" err="1"/>
              <a:t>ohiou</a:t>
            </a:r>
            <a:endParaRPr lang="en-US" sz="2400"/>
          </a:p>
          <a:p>
            <a:pPr marL="1828800" lvl="4" indent="0">
              <a:buNone/>
            </a:pPr>
            <a:endParaRPr lang="en-US" sz="2400"/>
          </a:p>
          <a:p>
            <a:pPr marL="1828800" lvl="4" indent="0">
              <a:buNone/>
            </a:pPr>
            <a:r>
              <a:rPr lang="en-US" sz="2400"/>
              <a:t>Ohio University</a:t>
            </a:r>
          </a:p>
          <a:p>
            <a:pPr marL="1828800" lvl="4" indent="0">
              <a:buNone/>
            </a:pPr>
            <a:endParaRPr lang="en-US" sz="2400"/>
          </a:p>
          <a:p>
            <a:pPr marL="1828800" lvl="4" indent="0">
              <a:buNone/>
            </a:pPr>
            <a:r>
              <a:rPr lang="en-US" sz="2400"/>
              <a:t>Ohio University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D524D8-0778-FAEE-98D5-8A690B0EB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COMMUNICATIONS AND MARKETING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D4656D-B681-CBF9-18ED-96B9B6EE3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Responsibilities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D282F2E-1A87-DB34-C0F5-DA513EA4D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3223" y="1986479"/>
            <a:ext cx="568071" cy="64922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3F03889-AA50-CB33-DC67-E2C997C5E7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32645" y="3589391"/>
            <a:ext cx="649224" cy="64922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ADE617B-BB55-65E0-1EC7-4E6BA77668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3222" y="2789533"/>
            <a:ext cx="568071" cy="64922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E330673-A108-FAA2-4C28-514AEF9C4C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73222" y="5192303"/>
            <a:ext cx="649224" cy="64922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C406B50-9E11-BCB8-6735-AD72049E5B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73222" y="4394895"/>
            <a:ext cx="568071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85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21E3E5-1ABE-2690-6CB4-905F7CD240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85750" indent="-285750"/>
            <a:r>
              <a:rPr lang="en-US" sz="1350">
                <a:solidFill>
                  <a:srgbClr val="006649"/>
                </a:solidFill>
              </a:rPr>
              <a:t>Who is your target audience(s)? What platforms are relevant for those audiences?</a:t>
            </a:r>
            <a:endParaRPr lang="en-US" sz="1350">
              <a:solidFill>
                <a:srgbClr val="006649"/>
              </a:solidFill>
              <a:cs typeface="Proxima Nova"/>
            </a:endParaRPr>
          </a:p>
          <a:p>
            <a:pPr marL="742950" lvl="1"/>
            <a:r>
              <a:rPr lang="en-US" sz="1350">
                <a:cs typeface="Proxima Nova"/>
              </a:rPr>
              <a:t>Primary OHIO Channels:</a:t>
            </a:r>
            <a:endParaRPr lang="en-US" sz="1350">
              <a:ea typeface="+mn-lt"/>
              <a:cs typeface="+mn-lt"/>
            </a:endParaRPr>
          </a:p>
          <a:p>
            <a:pPr marL="1200150" lvl="2"/>
            <a:r>
              <a:rPr lang="en-US" sz="1350" b="1">
                <a:ea typeface="+mn-lt"/>
                <a:cs typeface="+mn-lt"/>
              </a:rPr>
              <a:t>Facebook: </a:t>
            </a:r>
            <a:r>
              <a:rPr lang="en-US" sz="1350">
                <a:ea typeface="+mn-lt"/>
                <a:cs typeface="+mn-lt"/>
              </a:rPr>
              <a:t>Alumni, parents/guardians/family members, OHIO employees, and some current and prospective students</a:t>
            </a:r>
          </a:p>
          <a:p>
            <a:pPr marL="1200150" lvl="2"/>
            <a:r>
              <a:rPr lang="en-US" sz="1350" b="1">
                <a:ea typeface="+mn-lt"/>
                <a:cs typeface="+mn-lt"/>
              </a:rPr>
              <a:t>LinkedIn: </a:t>
            </a:r>
            <a:r>
              <a:rPr lang="en-US" sz="1350">
                <a:ea typeface="+mn-lt"/>
                <a:cs typeface="+mn-lt"/>
              </a:rPr>
              <a:t>Alumni, OHIO employees, parents/guardians/family members, and some current students</a:t>
            </a:r>
          </a:p>
          <a:p>
            <a:pPr marL="1200150" lvl="2"/>
            <a:r>
              <a:rPr lang="en-US" sz="1350" b="1">
                <a:ea typeface="+mn-lt"/>
                <a:cs typeface="+mn-lt"/>
              </a:rPr>
              <a:t>TikTok: </a:t>
            </a:r>
            <a:r>
              <a:rPr lang="en-US" sz="1350">
                <a:ea typeface="+mn-lt"/>
                <a:cs typeface="+mn-lt"/>
              </a:rPr>
              <a:t>Current &amp; prospective students</a:t>
            </a:r>
          </a:p>
          <a:p>
            <a:pPr marL="1200150" lvl="2"/>
            <a:r>
              <a:rPr lang="en-US" sz="1350" b="1">
                <a:ea typeface="+mn-lt"/>
                <a:cs typeface="+mn-lt"/>
              </a:rPr>
              <a:t>Instagram:</a:t>
            </a:r>
            <a:r>
              <a:rPr lang="en-US" sz="1350">
                <a:ea typeface="+mn-lt"/>
                <a:cs typeface="+mn-lt"/>
              </a:rPr>
              <a:t> Current &amp; prospective students, alumni, and some parents/guardians/family members</a:t>
            </a:r>
          </a:p>
          <a:p>
            <a:pPr marL="1200150" lvl="2"/>
            <a:r>
              <a:rPr lang="en-US" sz="1350" b="1">
                <a:ea typeface="+mn-lt"/>
                <a:cs typeface="+mn-lt"/>
              </a:rPr>
              <a:t>Twitter: </a:t>
            </a:r>
            <a:r>
              <a:rPr lang="en-US" sz="1350">
                <a:ea typeface="+mn-lt"/>
                <a:cs typeface="+mn-lt"/>
              </a:rPr>
              <a:t>Current &amp; prospective students, alumni, OHIO employees, and some parents/guardians/family members</a:t>
            </a:r>
            <a:endParaRPr lang="en-US" sz="1350">
              <a:cs typeface="Proxima Nova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55284B-E177-44B5-71A2-61628D3F86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lvl="1"/>
            <a:r>
              <a:rPr lang="en-US" sz="1350">
                <a:ea typeface="+mn-lt"/>
                <a:cs typeface="+mn-lt"/>
              </a:rPr>
              <a:t>What is your purpose on each platform? Does it align with the purpose of the platform?</a:t>
            </a:r>
          </a:p>
          <a:p>
            <a:pPr lvl="2"/>
            <a:r>
              <a:rPr lang="en-US" sz="1350" b="1">
                <a:ea typeface="+mn-lt"/>
                <a:cs typeface="+mn-lt"/>
              </a:rPr>
              <a:t>Instagram: </a:t>
            </a:r>
            <a:r>
              <a:rPr lang="en-US" sz="1350">
                <a:ea typeface="+mn-lt"/>
                <a:cs typeface="+mn-lt"/>
              </a:rPr>
              <a:t>Photo- and video-based (visual) content, no links in feed, older &amp; younger users</a:t>
            </a:r>
          </a:p>
          <a:p>
            <a:pPr lvl="2"/>
            <a:r>
              <a:rPr lang="en-US" sz="1350" b="1">
                <a:ea typeface="+mn-lt"/>
                <a:cs typeface="+mn-lt"/>
              </a:rPr>
              <a:t>LinkedIn: </a:t>
            </a:r>
            <a:r>
              <a:rPr lang="en-US" sz="1350">
                <a:ea typeface="+mn-lt"/>
                <a:cs typeface="+mn-lt"/>
              </a:rPr>
              <a:t>Variety of content types, more professionally focused</a:t>
            </a:r>
          </a:p>
          <a:p>
            <a:pPr lvl="2"/>
            <a:r>
              <a:rPr lang="en-US" sz="1350" b="1">
                <a:ea typeface="+mn-lt"/>
                <a:cs typeface="+mn-lt"/>
              </a:rPr>
              <a:t>Facebook:</a:t>
            </a:r>
            <a:r>
              <a:rPr lang="en-US" sz="1350">
                <a:ea typeface="+mn-lt"/>
                <a:cs typeface="+mn-lt"/>
              </a:rPr>
              <a:t> Variety of content types but hashtags/searches feel less of a part of the platform, typically older audience</a:t>
            </a:r>
          </a:p>
          <a:p>
            <a:pPr lvl="2"/>
            <a:r>
              <a:rPr lang="en-US" sz="1350" b="1">
                <a:ea typeface="+mn-lt"/>
                <a:cs typeface="+mn-lt"/>
              </a:rPr>
              <a:t>Twitter: </a:t>
            </a:r>
            <a:r>
              <a:rPr lang="en-US" sz="1350">
                <a:ea typeface="+mn-lt"/>
                <a:cs typeface="+mn-lt"/>
              </a:rPr>
              <a:t>Hashtags/keywords can help reach niche audiences, audience skewing younger, opportunities to chime in on time-relevant (trending) topics, small character count</a:t>
            </a:r>
          </a:p>
          <a:p>
            <a:pPr lvl="2"/>
            <a:r>
              <a:rPr lang="en-US" sz="1350" b="1">
                <a:ea typeface="+mn-lt"/>
                <a:cs typeface="+mn-lt"/>
              </a:rPr>
              <a:t>TikTok: </a:t>
            </a:r>
            <a:r>
              <a:rPr lang="en-US" sz="1350">
                <a:ea typeface="+mn-lt"/>
                <a:cs typeface="+mn-lt"/>
              </a:rPr>
              <a:t>Video-based content, lots of opportunity to make content in a niche, a lot of Gen Z but still has users/creators across ages, surpassed Google as most popular website, no links in feed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5540E7-2863-992A-3CFB-BED170AA5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COMMUNICATIONS AND MARKETING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E8BF5B-4ECA-42FD-D20A-FE72578EB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P22 Mackinac Pro Book"/>
              </a:rPr>
              <a:t>Before Content Planning, Identify...</a:t>
            </a:r>
            <a:endParaRPr lang="en-US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091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A47866-441B-EE92-23C2-A9B79E430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/>
              <a:t>Quality over quantity – sometimes less is more</a:t>
            </a:r>
            <a:endParaRPr lang="en-US" sz="1400">
              <a:ea typeface="+mn-lt"/>
              <a:cs typeface="+mn-lt"/>
            </a:endParaRPr>
          </a:p>
          <a:p>
            <a:r>
              <a:rPr lang="en-US" sz="1400"/>
              <a:t>The capacity you have for posting, monitoring &amp; engaging</a:t>
            </a:r>
            <a:endParaRPr lang="en-US" sz="1400">
              <a:ea typeface="+mn-lt"/>
              <a:cs typeface="+mn-lt"/>
            </a:endParaRPr>
          </a:p>
          <a:p>
            <a:r>
              <a:rPr lang="en-US" sz="1400"/>
              <a:t>The goals you have &amp; when/how you will evaluate reaching them (what does "success" mean to you?)</a:t>
            </a:r>
            <a:endParaRPr lang="en-US" sz="1400">
              <a:ea typeface="+mn-lt"/>
              <a:cs typeface="+mn-lt"/>
            </a:endParaRPr>
          </a:p>
          <a:p>
            <a:r>
              <a:rPr lang="en-US" sz="1400"/>
              <a:t>The personality/style/tone you want</a:t>
            </a:r>
            <a:endParaRPr lang="en-US" sz="1400">
              <a:ea typeface="+mn-lt"/>
              <a:cs typeface="+mn-lt"/>
            </a:endParaRPr>
          </a:p>
          <a:p>
            <a:r>
              <a:rPr lang="en-US" sz="1400"/>
              <a:t>The topics/trends/popular content in your niche</a:t>
            </a:r>
            <a:endParaRPr lang="en-US" sz="1400">
              <a:ea typeface="+mn-lt"/>
              <a:cs typeface="+mn-lt"/>
            </a:endParaRPr>
          </a:p>
          <a:p>
            <a:r>
              <a:rPr lang="en-US" sz="1400"/>
              <a:t>The content resources you have (OHIO News, </a:t>
            </a:r>
            <a:r>
              <a:rPr lang="en-US" sz="1400" err="1"/>
              <a:t>Photoshelter</a:t>
            </a:r>
            <a:r>
              <a:rPr lang="en-US" sz="1400"/>
              <a:t>, student content creators, etc.)</a:t>
            </a:r>
            <a:endParaRPr lang="en-US" sz="1400">
              <a:ea typeface="+mn-lt"/>
              <a:cs typeface="+mn-lt"/>
            </a:endParaRPr>
          </a:p>
          <a:p>
            <a:pPr lvl="1"/>
            <a:r>
              <a:rPr lang="en-US" sz="1400">
                <a:ea typeface="+mn-lt"/>
                <a:cs typeface="+mn-lt"/>
                <a:hlinkClick r:id="rId2"/>
              </a:rPr>
              <a:t>Eli's Photo Folder</a:t>
            </a:r>
            <a:endParaRPr lang="en-US" sz="1400">
              <a:cs typeface="Proxima Nova"/>
            </a:endParaRPr>
          </a:p>
          <a:p>
            <a:pPr marL="0" indent="0">
              <a:buNone/>
            </a:pPr>
            <a:endParaRPr lang="en-US" sz="1400"/>
          </a:p>
          <a:p>
            <a:pPr marL="0" indent="0">
              <a:buNone/>
            </a:pPr>
            <a:r>
              <a:rPr lang="en-US" sz="1400" b="1"/>
              <a:t>Learn more about demographics: </a:t>
            </a:r>
            <a:r>
              <a:rPr lang="en-US" sz="1400">
                <a:hlinkClick r:id="rId3"/>
              </a:rPr>
              <a:t>Social media demographics to inform your brand’s strategy in 2022</a:t>
            </a:r>
            <a:endParaRPr lang="en-US" sz="1400"/>
          </a:p>
          <a:p>
            <a:endParaRPr lang="en-US">
              <a:cs typeface="Proxima Nov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BF0FE0-2B59-D281-77FA-22EF42E13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P22 Mackinac Pro Book"/>
              </a:rPr>
              <a:t>Before Content Planning, Identify...</a:t>
            </a:r>
            <a:endParaRPr lang="en-US">
              <a:ea typeface="+mj-lt"/>
              <a:cs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060007-F2D8-FA09-26D1-5F995D4F3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COMMUNICATIONS AND MARKETING</a:t>
            </a:r>
          </a:p>
        </p:txBody>
      </p:sp>
    </p:spTree>
    <p:extLst>
      <p:ext uri="{BB962C8B-B14F-4D97-AF65-F5344CB8AC3E}">
        <p14:creationId xmlns:p14="http://schemas.microsoft.com/office/powerpoint/2010/main" val="2630117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B11CA5-2486-A75A-95C1-2CB097E40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US" sz="1400"/>
              <a:t>Building an engaged following takes a long time of being consistently active in a meaningful way with quality content</a:t>
            </a:r>
            <a:endParaRPr lang="en-US" sz="1400">
              <a:cs typeface="Proxima Nova"/>
            </a:endParaRPr>
          </a:p>
          <a:p>
            <a:pPr marL="800100" lvl="1"/>
            <a:r>
              <a:rPr lang="en-US" sz="1400"/>
              <a:t>Understand the purpose of your post when crafting it</a:t>
            </a:r>
            <a:endParaRPr lang="en-US" sz="1400">
              <a:cs typeface="Proxima Nova"/>
            </a:endParaRPr>
          </a:p>
          <a:p>
            <a:pPr lvl="2"/>
            <a:r>
              <a:rPr lang="en-US" sz="1400"/>
              <a:t>Explore all your options for content types within the platforms you use</a:t>
            </a:r>
            <a:endParaRPr lang="en-US" sz="1400">
              <a:cs typeface="Proxima Nova"/>
            </a:endParaRPr>
          </a:p>
          <a:p>
            <a:pPr lvl="2"/>
            <a:r>
              <a:rPr lang="en-US" sz="1400"/>
              <a:t>Explore what other campus social channels can share your content and help you build followers</a:t>
            </a:r>
            <a:endParaRPr lang="en-US" sz="1400">
              <a:cs typeface="Proxima Nova"/>
            </a:endParaRPr>
          </a:p>
          <a:p>
            <a:pPr marL="342900" indent="-342900"/>
            <a:r>
              <a:rPr lang="en-US" sz="1400"/>
              <a:t>Visuals grab attention — use quality photos</a:t>
            </a:r>
            <a:endParaRPr lang="en-US" sz="1400">
              <a:cs typeface="Proxima Nova"/>
            </a:endParaRPr>
          </a:p>
          <a:p>
            <a:pPr marL="342900" indent="-342900"/>
            <a:r>
              <a:rPr lang="en-US" sz="1400"/>
              <a:t>Use keywords, key phrases, and hashtags to optimize posts for in-platform searching</a:t>
            </a:r>
            <a:endParaRPr lang="en-US" sz="1400">
              <a:cs typeface="Proxima Nova"/>
            </a:endParaRPr>
          </a:p>
          <a:p>
            <a:pPr marL="342900" indent="-342900"/>
            <a:r>
              <a:rPr lang="en-US" sz="1400"/>
              <a:t>People tend to not watch super long videos in their entirety if they aren’t compelled to</a:t>
            </a:r>
            <a:endParaRPr lang="en-US" sz="1400">
              <a:cs typeface="Proxima Nova"/>
            </a:endParaRPr>
          </a:p>
          <a:p>
            <a:endParaRPr lang="en-US">
              <a:cs typeface="Proxima Nova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2883D7-9B0D-2101-4AB2-ED4C61F18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AC4601-054A-A1F9-05E3-F8E441A4A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COMMUNICATIONS AND MARKETING</a:t>
            </a:r>
          </a:p>
        </p:txBody>
      </p:sp>
    </p:spTree>
    <p:extLst>
      <p:ext uri="{BB962C8B-B14F-4D97-AF65-F5344CB8AC3E}">
        <p14:creationId xmlns:p14="http://schemas.microsoft.com/office/powerpoint/2010/main" val="4143763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986978-992C-A9AA-BB77-AEDF6EA1E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358" y="2118049"/>
            <a:ext cx="7431274" cy="38945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/>
              <a:t>Keep copy simple and easy to read</a:t>
            </a:r>
            <a:endParaRPr lang="en-US" sz="1400">
              <a:cs typeface="Proxima Nova"/>
            </a:endParaRPr>
          </a:p>
          <a:p>
            <a:r>
              <a:rPr lang="en-US" sz="1400"/>
              <a:t>Tag other accounts when relevant, but try to work it into the copy</a:t>
            </a:r>
            <a:endParaRPr lang="en-US" sz="1400">
              <a:cs typeface="Proxima Nova"/>
            </a:endParaRPr>
          </a:p>
          <a:p>
            <a:r>
              <a:rPr lang="en-US" sz="1400"/>
              <a:t>When sharing links on Facebook &amp; LinkedIn, you can put the link in the post, wait for the link card to populate, then remove the link from text. Twitter WILL NOT do this.</a:t>
            </a:r>
            <a:endParaRPr lang="en-US" sz="1400">
              <a:cs typeface="Proxima Nova"/>
            </a:endParaRPr>
          </a:p>
          <a:p>
            <a:r>
              <a:rPr lang="en-US" sz="1400"/>
              <a:t>Make your account look professional, have a good photo, banner (if applicable), and bio</a:t>
            </a:r>
            <a:endParaRPr lang="en-US" sz="1400">
              <a:cs typeface="Proxima Nova"/>
            </a:endParaRPr>
          </a:p>
          <a:p>
            <a:r>
              <a:rPr lang="en-US" sz="1400"/>
              <a:t>Follow &amp; interact with content that is similar/relevant to your own</a:t>
            </a:r>
            <a:endParaRPr lang="en-US" sz="1400">
              <a:cs typeface="Proxima Nova"/>
            </a:endParaRPr>
          </a:p>
          <a:p>
            <a:r>
              <a:rPr lang="en-US" sz="1400"/>
              <a:t>If you have a website, link your social channels on it</a:t>
            </a:r>
            <a:endParaRPr lang="en-US" sz="1400">
              <a:cs typeface="Proxima Nova"/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68C30A-E864-D2F1-CAFA-73BB604DF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0525B1-BEDB-A20D-49CE-71BBDB974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COMMUNICATIONS AND MARKETING</a:t>
            </a:r>
          </a:p>
        </p:txBody>
      </p:sp>
      <p:pic>
        <p:nvPicPr>
          <p:cNvPr id="9" name="Picture 8" descr="Example of a Facebook post tagging the Obama Foundation within the copy of the post that reads: &quot;As a part of the inaugural cohort of #VoyagerScholarship recipients through The Obama Foundation, Hannah will focus on investigating how food insecurity perpetuates health disparities.&quot;">
            <a:extLst>
              <a:ext uri="{FF2B5EF4-FFF2-40B4-BE49-F238E27FC236}">
                <a16:creationId xmlns:a16="http://schemas.microsoft.com/office/drawing/2014/main" id="{88990F4F-24E6-3CF2-821B-5A9399166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008" y="171780"/>
            <a:ext cx="2836835" cy="2822484"/>
          </a:xfrm>
          <a:prstGeom prst="rect">
            <a:avLst/>
          </a:prstGeom>
        </p:spPr>
      </p:pic>
      <p:pic>
        <p:nvPicPr>
          <p:cNvPr id="10" name="Picture 9" descr="Example of post on Facebook where there is a link in the copy and a link card is showing up">
            <a:extLst>
              <a:ext uri="{FF2B5EF4-FFF2-40B4-BE49-F238E27FC236}">
                <a16:creationId xmlns:a16="http://schemas.microsoft.com/office/drawing/2014/main" id="{8D217ADD-B414-E3C6-2976-F2D57FFBB9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79" b="3298"/>
          <a:stretch/>
        </p:blipFill>
        <p:spPr>
          <a:xfrm>
            <a:off x="9032076" y="3140774"/>
            <a:ext cx="2774701" cy="297439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3AE0069-0F45-56C4-F9F6-38BE524829BF}"/>
              </a:ext>
            </a:extLst>
          </p:cNvPr>
          <p:cNvCxnSpPr/>
          <p:nvPr/>
        </p:nvCxnSpPr>
        <p:spPr>
          <a:xfrm flipV="1">
            <a:off x="6509658" y="1679367"/>
            <a:ext cx="2349334" cy="886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C02F4F6-DF80-77E8-1BDD-71FACA432851}"/>
              </a:ext>
            </a:extLst>
          </p:cNvPr>
          <p:cNvCxnSpPr>
            <a:cxnSpLocks/>
          </p:cNvCxnSpPr>
          <p:nvPr/>
        </p:nvCxnSpPr>
        <p:spPr>
          <a:xfrm>
            <a:off x="8271164" y="2991589"/>
            <a:ext cx="706582" cy="577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061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4B081A-FF0B-3E1F-5070-FD77C9567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/>
              <a:t>Scheduling tools – in platform &amp; external (Sprout, Hootsuite, etc.)</a:t>
            </a:r>
            <a:endParaRPr lang="en-US" sz="1400">
              <a:cs typeface="Proxima Nova"/>
            </a:endParaRPr>
          </a:p>
          <a:p>
            <a:r>
              <a:rPr lang="en-US" sz="1400"/>
              <a:t>Graphic design tools (Canva, Adobe Express, etc.)</a:t>
            </a:r>
            <a:endParaRPr lang="en-US" sz="1400">
              <a:cs typeface="Proxima Nova"/>
            </a:endParaRPr>
          </a:p>
          <a:p>
            <a:r>
              <a:rPr lang="en-US" sz="1400" dirty="0"/>
              <a:t>Video editing tools (</a:t>
            </a:r>
            <a:r>
              <a:rPr lang="en-US" sz="1400" dirty="0" err="1"/>
              <a:t>CapCut</a:t>
            </a:r>
            <a:r>
              <a:rPr lang="en-US" sz="1400" dirty="0"/>
              <a:t>, iMovie, Adobe Premiere, etc.)</a:t>
            </a:r>
            <a:endParaRPr lang="en-US" sz="1400" dirty="0">
              <a:cs typeface="Proxima Nova"/>
            </a:endParaRPr>
          </a:p>
          <a:p>
            <a:pPr marL="0" indent="0">
              <a:buNone/>
            </a:pPr>
            <a:endParaRPr lang="en-US">
              <a:solidFill>
                <a:srgbClr val="006648"/>
              </a:solidFill>
              <a:cs typeface="Proxima Nov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0C069D-DCBB-EFB6-7524-1DD92334B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30137C-AA1B-C834-AFC8-8ACAE98DA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COMMUNICATIONS AND MARKETING</a:t>
            </a:r>
          </a:p>
        </p:txBody>
      </p:sp>
    </p:spTree>
    <p:extLst>
      <p:ext uri="{BB962C8B-B14F-4D97-AF65-F5344CB8AC3E}">
        <p14:creationId xmlns:p14="http://schemas.microsoft.com/office/powerpoint/2010/main" val="1770820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FDE9F8-84DC-12D2-1498-600BDCD5E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Proxima Nova"/>
              </a:rPr>
              <a:t>Popular content: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>
                <a:cs typeface="Proxima Nova"/>
              </a:rPr>
              <a:t>Campus beauty photo/video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>
                <a:cs typeface="Proxima Nova"/>
              </a:rPr>
              <a:t>Athletics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>
                <a:cs typeface="Proxima Nova"/>
              </a:rPr>
              <a:t>City of Athens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>
                <a:cs typeface="Proxima Nova"/>
              </a:rPr>
              <a:t>Trending content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>
                <a:cs typeface="Proxima Nova"/>
              </a:rPr>
              <a:t>UGC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>
                <a:cs typeface="Proxima Nova"/>
              </a:rPr>
              <a:t>Student experience/student life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A8E8A8-8BAC-64A0-2159-770C7E6E8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P22 Mackinac Pro Book"/>
              </a:rPr>
              <a:t>Popular Content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64C584-004A-D4C6-A982-8CF1DB405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COMMUNICATIONS AND MARKETING</a:t>
            </a:r>
          </a:p>
        </p:txBody>
      </p:sp>
    </p:spTree>
    <p:extLst>
      <p:ext uri="{BB962C8B-B14F-4D97-AF65-F5344CB8AC3E}">
        <p14:creationId xmlns:p14="http://schemas.microsoft.com/office/powerpoint/2010/main" val="3199909635"/>
      </p:ext>
    </p:extLst>
  </p:cSld>
  <p:clrMapOvr>
    <a:masterClrMapping/>
  </p:clrMapOvr>
</p:sld>
</file>

<file path=ppt/theme/theme1.xml><?xml version="1.0" encoding="utf-8"?>
<a:theme xmlns:a="http://schemas.openxmlformats.org/drawingml/2006/main" name="Cutler Light">
  <a:themeElements>
    <a:clrScheme name="Forever OHIO Dark">
      <a:dk1>
        <a:srgbClr val="114734"/>
      </a:dk1>
      <a:lt1>
        <a:srgbClr val="F8F6F0"/>
      </a:lt1>
      <a:dk2>
        <a:srgbClr val="006648"/>
      </a:dk2>
      <a:lt2>
        <a:srgbClr val="FFFCF4"/>
      </a:lt2>
      <a:accent1>
        <a:srgbClr val="00694D"/>
      </a:accent1>
      <a:accent2>
        <a:srgbClr val="FA4616"/>
      </a:accent2>
      <a:accent3>
        <a:srgbClr val="766E63"/>
      </a:accent3>
      <a:accent4>
        <a:srgbClr val="A98A00"/>
      </a:accent4>
      <a:accent5>
        <a:srgbClr val="B4E3D7"/>
      </a:accent5>
      <a:accent6>
        <a:srgbClr val="E6ECC2"/>
      </a:accent6>
      <a:hlink>
        <a:srgbClr val="99CE5F"/>
      </a:hlink>
      <a:folHlink>
        <a:srgbClr val="8AB958"/>
      </a:folHlink>
    </a:clrScheme>
    <a:fontScheme name="ForeverOHIO">
      <a:majorFont>
        <a:latin typeface="P22 Mackinac Pro Book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hio_University_Powerpoint_Template" id="{96A2D130-C817-3A48-B073-5F38A56F9775}" vid="{08172613-8834-5B4A-8532-6F9723108C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914258-5d7e-447b-9b89-444b206ce21a">
      <Terms xmlns="http://schemas.microsoft.com/office/infopath/2007/PartnerControls"/>
    </lcf76f155ced4ddcb4097134ff3c332f>
    <TaxCatchAll xmlns="c99d7aed-ac73-4d51-868e-af51737702e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CB652B5425A140B9B3BC945CFA2464" ma:contentTypeVersion="16" ma:contentTypeDescription="Create a new document." ma:contentTypeScope="" ma:versionID="442cc8f7e20093fcae7e1a878e66d568">
  <xsd:schema xmlns:xsd="http://www.w3.org/2001/XMLSchema" xmlns:xs="http://www.w3.org/2001/XMLSchema" xmlns:p="http://schemas.microsoft.com/office/2006/metadata/properties" xmlns:ns2="51914258-5d7e-447b-9b89-444b206ce21a" xmlns:ns3="c99d7aed-ac73-4d51-868e-af51737702ef" targetNamespace="http://schemas.microsoft.com/office/2006/metadata/properties" ma:root="true" ma:fieldsID="8383029d3007c4d512ea1926cd2bae5b" ns2:_="" ns3:_="">
    <xsd:import namespace="51914258-5d7e-447b-9b89-444b206ce21a"/>
    <xsd:import namespace="c99d7aed-ac73-4d51-868e-af51737702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914258-5d7e-447b-9b89-444b206ce2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3441a5e-8925-41ae-9654-e36904a9a6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9d7aed-ac73-4d51-868e-af51737702e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f705de0-554d-4286-a459-81eebfdf20ed}" ma:internalName="TaxCatchAll" ma:showField="CatchAllData" ma:web="c99d7aed-ac73-4d51-868e-af51737702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E099C3-F8B3-4B49-87CB-DF1D1A7E7ECB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elements/1.1/"/>
    <ds:schemaRef ds:uri="http://purl.org/dc/dcmitype/"/>
    <ds:schemaRef ds:uri="d22edd1e-0214-4897-b854-9234fbe73a61"/>
    <ds:schemaRef ds:uri="http://schemas.microsoft.com/office/2006/metadata/properties"/>
    <ds:schemaRef ds:uri="51914258-5d7e-447b-9b89-444b206ce21a"/>
    <ds:schemaRef ds:uri="c99d7aed-ac73-4d51-868e-af51737702ef"/>
  </ds:schemaRefs>
</ds:datastoreItem>
</file>

<file path=customXml/itemProps2.xml><?xml version="1.0" encoding="utf-8"?>
<ds:datastoreItem xmlns:ds="http://schemas.openxmlformats.org/officeDocument/2006/customXml" ds:itemID="{B8925A69-29A9-4CEA-A76F-924F236513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914258-5d7e-447b-9b89-444b206ce21a"/>
    <ds:schemaRef ds:uri="c99d7aed-ac73-4d51-868e-af51737702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D5BEC5-7293-436C-858B-75E6BF3228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Cutler Light</vt:lpstr>
      <vt:lpstr>Social Media Best Practices (Engagement)</vt:lpstr>
      <vt:lpstr>Background</vt:lpstr>
      <vt:lpstr>Responsibilities</vt:lpstr>
      <vt:lpstr>Before Content Planning, Identify...</vt:lpstr>
      <vt:lpstr>Before Content Planning, Identify...</vt:lpstr>
      <vt:lpstr>Basics</vt:lpstr>
      <vt:lpstr>Basics</vt:lpstr>
      <vt:lpstr>Tools</vt:lpstr>
      <vt:lpstr>Popular 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Harden, Aaron</dc:creator>
  <cp:revision>17</cp:revision>
  <dcterms:created xsi:type="dcterms:W3CDTF">2021-05-05T16:47:15Z</dcterms:created>
  <dcterms:modified xsi:type="dcterms:W3CDTF">2023-04-06T18:03:55Z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0x010100D8CB652B5425A140B9B3BC945CFA2464</vt:lpwstr>
  </property>
  <property fmtid="{D5CDD505-2E9C-101B-9397-08002B2CF9AE}" pid="3" name="MediaServiceImageTags">
    <vt:lpwstr/>
  </property>
</Properties>
</file>