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382" r:id="rId5"/>
    <p:sldId id="386" r:id="rId6"/>
    <p:sldId id="344" r:id="rId7"/>
    <p:sldId id="392" r:id="rId8"/>
    <p:sldId id="343" r:id="rId9"/>
    <p:sldId id="353" r:id="rId10"/>
    <p:sldId id="372" r:id="rId11"/>
    <p:sldId id="373" r:id="rId12"/>
    <p:sldId id="374" r:id="rId13"/>
    <p:sldId id="375" r:id="rId14"/>
    <p:sldId id="370" r:id="rId15"/>
    <p:sldId id="371" r:id="rId16"/>
    <p:sldId id="376" r:id="rId17"/>
    <p:sldId id="350" r:id="rId18"/>
    <p:sldId id="354" r:id="rId19"/>
    <p:sldId id="377" r:id="rId20"/>
    <p:sldId id="378" r:id="rId21"/>
    <p:sldId id="379" r:id="rId22"/>
    <p:sldId id="380" r:id="rId23"/>
    <p:sldId id="358" r:id="rId24"/>
    <p:sldId id="381" r:id="rId25"/>
    <p:sldId id="351" r:id="rId26"/>
    <p:sldId id="383" r:id="rId27"/>
    <p:sldId id="384" r:id="rId28"/>
    <p:sldId id="385" r:id="rId29"/>
    <p:sldId id="360" r:id="rId30"/>
    <p:sldId id="363" r:id="rId31"/>
    <p:sldId id="387" r:id="rId32"/>
    <p:sldId id="352" r:id="rId33"/>
    <p:sldId id="389" r:id="rId34"/>
    <p:sldId id="390" r:id="rId35"/>
    <p:sldId id="263" r:id="rId36"/>
    <p:sldId id="367" r:id="rId37"/>
    <p:sldId id="366" r:id="rId38"/>
    <p:sldId id="25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84082"/>
  </p:normalViewPr>
  <p:slideViewPr>
    <p:cSldViewPr snapToGrid="0" snapToObjects="1">
      <p:cViewPr varScale="1">
        <p:scale>
          <a:sx n="107" d="100"/>
          <a:sy n="107" d="100"/>
        </p:scale>
        <p:origin x="11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Department size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154589371980675E-3"/>
                  <c:y val="0.19367432213987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7D-B844-8277-A65952A65CDB}"/>
                </c:ext>
              </c:extLst>
            </c:dLbl>
            <c:dLbl>
              <c:idx val="1"/>
              <c:layout>
                <c:manualLayout>
                  <c:x val="-8.856580457753038E-17"/>
                  <c:y val="0.23428345420145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D-B844-8277-A65952A65CDB}"/>
                </c:ext>
              </c:extLst>
            </c:dLbl>
            <c:dLbl>
              <c:idx val="2"/>
              <c:layout>
                <c:manualLayout>
                  <c:x val="1.2077294685990338E-3"/>
                  <c:y val="0.3623584091649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7D-B844-8277-A65952A65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10 or fewer</c:v>
                </c:pt>
                <c:pt idx="1">
                  <c:v>10 to 30</c:v>
                </c:pt>
                <c:pt idx="2">
                  <c:v>31 or more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56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D-B844-8277-A65952A6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955503"/>
        <c:axId val="743957183"/>
      </c:barChart>
      <c:catAx>
        <c:axId val="74395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57183"/>
        <c:crosses val="autoZero"/>
        <c:auto val="1"/>
        <c:lblAlgn val="ctr"/>
        <c:lblOffset val="100"/>
        <c:noMultiLvlLbl val="0"/>
      </c:catAx>
      <c:valAx>
        <c:axId val="74395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5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1-9841-8A03-3B916D2E58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1-9841-8A03-3B916D2E58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1-9841-8A03-3B916D2E58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E1-9841-8A03-3B916D2E58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disgree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113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7-A24A-A080-AA5D264F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6-4C4E-99CD-638BFD907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6-4C4E-99CD-638BFD907AEA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7-E740-B6E0-226AC2DE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0-2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3-864B-960E-B6BF2CA33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3-864B-960E-B6BF2CA336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B-C342-B9B0-66EFE2527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3-5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9-7D4C-BF91-0483C8EFA9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9-7D4C-BF91-0483C8EFA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9-7D4C-BF91-0483C8EF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6-10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0-6F4A-9D71-D5EDFB55D5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0-6F4A-9D71-D5EDFB55D5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90-6F4A-9D71-D5EDFB55D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 +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B-E944-8207-D35E71D3CD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B-E944-8207-D35E71D3C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FB-E944-8207-D35E71D3C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0-2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6D-0149-BB54-460CC9B41A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6D-0149-BB54-460CC9B41A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B-C342-B9B0-66EFE2527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3-5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9-7D4C-BF91-0483C8EFA9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9-7D4C-BF91-0483C8EFA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9-7D4C-BF91-0483C8EF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6-10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0-6F4A-9D71-D5EDFB55D5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0-6F4A-9D71-D5EDFB55D5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90-6F4A-9D71-D5EDFB55D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 +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B-E944-8207-D35E71D3CD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B-E944-8207-D35E71D3C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FB-E944-8207-D35E71D3C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5-AC46-BB1A-EFEF1225DF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Prefer not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5-AC46-BB1A-EFEF1225DF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LGBTQQIAA+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5-AC46-BB1A-EFEF1225D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671791"/>
        <c:axId val="738673471"/>
      </c:barChart>
      <c:catAx>
        <c:axId val="738671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8673471"/>
        <c:crosses val="autoZero"/>
        <c:auto val="1"/>
        <c:lblAlgn val="ctr"/>
        <c:lblOffset val="100"/>
        <c:noMultiLvlLbl val="0"/>
      </c:catAx>
      <c:valAx>
        <c:axId val="73867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67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 least 1 person in my dept</c:v>
                </c:pt>
                <c:pt idx="1">
                  <c:v>At least 1 person in DOSA</c:v>
                </c:pt>
                <c:pt idx="2">
                  <c:v>At least 1 person on campus</c:v>
                </c:pt>
                <c:pt idx="3">
                  <c:v>At least 1 person off-campus</c:v>
                </c:pt>
                <c:pt idx="4">
                  <c:v>I am not comfortable doing this anywhere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145</c:v>
                </c:pt>
                <c:pt idx="1">
                  <c:v>81</c:v>
                </c:pt>
                <c:pt idx="2">
                  <c:v>80</c:v>
                </c:pt>
                <c:pt idx="3">
                  <c:v>101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8-F744-AAD7-938DE3206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688719"/>
        <c:axId val="1471690399"/>
      </c:barChart>
      <c:catAx>
        <c:axId val="147168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90399"/>
        <c:crosses val="autoZero"/>
        <c:auto val="1"/>
        <c:lblAlgn val="ctr"/>
        <c:lblOffset val="100"/>
        <c:noMultiLvlLbl val="0"/>
      </c:catAx>
      <c:valAx>
        <c:axId val="147169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8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feel appreciated by my supervisor(s)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5-634E-9C65-781D23F1B3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5-634E-9C65-781D23F1B3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127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5-634E-9C65-781D23F1B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feel appreciated by my peers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0-A646-93C2-F6F7223048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0-A646-93C2-F6F722304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B-E84F-98EA-603378239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often do you recognize others for a job well done?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Daily</c:v>
                </c:pt>
                <c:pt idx="1">
                  <c:v>Weekly</c:v>
                </c:pt>
                <c:pt idx="2">
                  <c:v>Monthly</c:v>
                </c:pt>
                <c:pt idx="3">
                  <c:v>I forget (my bad)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54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D-CD43-9D4C-A463F781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147231"/>
        <c:axId val="1434461199"/>
      </c:barChart>
      <c:catAx>
        <c:axId val="143514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461199"/>
        <c:crosses val="autoZero"/>
        <c:auto val="1"/>
        <c:lblAlgn val="ctr"/>
        <c:lblOffset val="100"/>
        <c:noMultiLvlLbl val="0"/>
      </c:catAx>
      <c:valAx>
        <c:axId val="143446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14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CA-0745-B54B-25B9B0DFC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CA-0745-B54B-25B9B0DFC9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4-2649-816E-22095175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0-5A45-8AD0-33CD26615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0-5A45-8AD0-33CD26615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Prefer not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Identify as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0-5A45-8AD0-33CD26615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780655"/>
        <c:axId val="738714447"/>
      </c:barChart>
      <c:catAx>
        <c:axId val="73878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8714447"/>
        <c:crosses val="autoZero"/>
        <c:auto val="1"/>
        <c:lblAlgn val="ctr"/>
        <c:lblOffset val="100"/>
        <c:noMultiLvlLbl val="0"/>
      </c:catAx>
      <c:valAx>
        <c:axId val="73871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8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7-D248-950F-0636144F2B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07-D248-950F-0636144F2B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07-D248-950F-0636144F2B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07-D248-950F-0636144F2B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 to 2</c:v>
                </c:pt>
                <c:pt idx="1">
                  <c:v>3 to 5</c:v>
                </c:pt>
                <c:pt idx="2">
                  <c:v>6 to10</c:v>
                </c:pt>
                <c:pt idx="3">
                  <c:v>11 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45</c:v>
                </c:pt>
                <c:pt idx="2">
                  <c:v>33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9-5544-B710-11840072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50428322128181"/>
          <c:y val="0.31951273612992354"/>
          <c:w val="0.16448561576861714"/>
          <c:h val="0.39578571657493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Asian/Pacific Islander</c:v>
                </c:pt>
                <c:pt idx="1">
                  <c:v>Black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  <c:pt idx="5">
                  <c:v>Prefer not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3</c:v>
                </c:pt>
                <c:pt idx="4">
                  <c:v>132</c:v>
                </c:pt>
                <c:pt idx="5">
                  <c:v>14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8-794D-A4B2-14779D115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211887"/>
        <c:axId val="739130191"/>
      </c:barChart>
      <c:catAx>
        <c:axId val="78121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130191"/>
        <c:crosses val="autoZero"/>
        <c:auto val="1"/>
        <c:lblAlgn val="ctr"/>
        <c:lblOffset val="100"/>
        <c:noMultiLvlLbl val="0"/>
      </c:catAx>
      <c:valAx>
        <c:axId val="73913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21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general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PDP workshop</c:v>
                </c:pt>
                <c:pt idx="1">
                  <c:v>ESJ Individual goal workshop</c:v>
                </c:pt>
                <c:pt idx="2">
                  <c:v>Local discussion</c:v>
                </c:pt>
                <c:pt idx="3">
                  <c:v>National discussion</c:v>
                </c:pt>
                <c:pt idx="4">
                  <c:v>DOSA book club</c:v>
                </c:pt>
                <c:pt idx="5">
                  <c:v>Learn fr campus expert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16</c:v>
                </c:pt>
                <c:pt idx="2">
                  <c:v>33</c:v>
                </c:pt>
                <c:pt idx="3">
                  <c:v>33</c:v>
                </c:pt>
                <c:pt idx="4">
                  <c:v>34</c:v>
                </c:pt>
                <c:pt idx="5">
                  <c:v>51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D-AA48-B802-1B2E06359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PDP workshop</c:v>
                </c:pt>
                <c:pt idx="1">
                  <c:v>ESJ Individual goal workshop</c:v>
                </c:pt>
                <c:pt idx="2">
                  <c:v>Local discussion</c:v>
                </c:pt>
                <c:pt idx="3">
                  <c:v>National discussion</c:v>
                </c:pt>
                <c:pt idx="4">
                  <c:v>DOSA book club</c:v>
                </c:pt>
                <c:pt idx="5">
                  <c:v>Learn fr campus expert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478D-AA48-B802-1B2E06359A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PDP workshop</c:v>
                </c:pt>
                <c:pt idx="1">
                  <c:v>ESJ Individual goal workshop</c:v>
                </c:pt>
                <c:pt idx="2">
                  <c:v>Local discussion</c:v>
                </c:pt>
                <c:pt idx="3">
                  <c:v>National discussion</c:v>
                </c:pt>
                <c:pt idx="4">
                  <c:v>DOSA book club</c:v>
                </c:pt>
                <c:pt idx="5">
                  <c:v>Learn fr campus expert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478D-AA48-B802-1B2E06359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333199"/>
        <c:axId val="743363135"/>
      </c:barChart>
      <c:catAx>
        <c:axId val="74333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363135"/>
        <c:crosses val="autoZero"/>
        <c:auto val="1"/>
        <c:lblAlgn val="ctr"/>
        <c:lblOffset val="100"/>
        <c:noMultiLvlLbl val="0"/>
      </c:catAx>
      <c:valAx>
        <c:axId val="74336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33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Individually</c:v>
                </c:pt>
                <c:pt idx="1">
                  <c:v>Small group discussion</c:v>
                </c:pt>
                <c:pt idx="2">
                  <c:v>Unit based learning</c:v>
                </c:pt>
                <c:pt idx="3">
                  <c:v>With all of DOSA</c:v>
                </c:pt>
                <c:pt idx="4">
                  <c:v>Lecture</c:v>
                </c:pt>
                <c:pt idx="5">
                  <c:v>Interactive activity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103</c:v>
                </c:pt>
                <c:pt idx="1">
                  <c:v>63</c:v>
                </c:pt>
                <c:pt idx="2">
                  <c:v>70</c:v>
                </c:pt>
                <c:pt idx="3">
                  <c:v>44</c:v>
                </c:pt>
                <c:pt idx="4">
                  <c:v>81</c:v>
                </c:pt>
                <c:pt idx="5">
                  <c:v>77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E-7645-BC77-5E7B897472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Individually</c:v>
                </c:pt>
                <c:pt idx="1">
                  <c:v>Small group discussion</c:v>
                </c:pt>
                <c:pt idx="2">
                  <c:v>Unit based learning</c:v>
                </c:pt>
                <c:pt idx="3">
                  <c:v>With all of DOSA</c:v>
                </c:pt>
                <c:pt idx="4">
                  <c:v>Lecture</c:v>
                </c:pt>
                <c:pt idx="5">
                  <c:v>Interactive activity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0B9E-7645-BC77-5E7B897472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Individually</c:v>
                </c:pt>
                <c:pt idx="1">
                  <c:v>Small group discussion</c:v>
                </c:pt>
                <c:pt idx="2">
                  <c:v>Unit based learning</c:v>
                </c:pt>
                <c:pt idx="3">
                  <c:v>With all of DOSA</c:v>
                </c:pt>
                <c:pt idx="4">
                  <c:v>Lecture</c:v>
                </c:pt>
                <c:pt idx="5">
                  <c:v>Interactive activity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B9E-7645-BC77-5E7B8974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321839"/>
        <c:axId val="743415583"/>
      </c:barChart>
      <c:catAx>
        <c:axId val="78332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415583"/>
        <c:crosses val="autoZero"/>
        <c:auto val="1"/>
        <c:lblAlgn val="ctr"/>
        <c:lblOffset val="100"/>
        <c:noMultiLvlLbl val="0"/>
      </c:catAx>
      <c:valAx>
        <c:axId val="74341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32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3-A34B-9F3E-4FA4D2D11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3-A34B-9F3E-4FA4D2D11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3-A34B-9F3E-4FA4D2D11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3-A34B-9F3E-4FA4D2D11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112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B-7142-86D2-A5690AFAD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25370122247924"/>
          <c:y val="0.37145744421500343"/>
          <c:w val="0.17901178727610043"/>
          <c:h val="0.27545418761540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F-984C-AFC4-46C56B6A1E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F-984C-AFC4-46C56B6A1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F-984C-AFC4-46C56B6A1E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0F-984C-AFC4-46C56B6A1E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disagree</c:v>
                </c:pt>
                <c:pt idx="1">
                  <c:v>Disagree</c:v>
                </c:pt>
                <c:pt idx="2">
                  <c:v>Agree</c:v>
                </c:pt>
                <c:pt idx="3">
                  <c:v>Strongly 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126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0-384D-9E2A-D5E4871F3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96727132018064"/>
          <c:y val="0.18911204615802799"/>
          <c:w val="0.20191749590826139"/>
          <c:h val="0.59627888775777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0.01849</cdr:x>
      <cdr:y>0.21519</cdr:y>
    </cdr:from>
    <cdr:to>
      <cdr:x>0.23182</cdr:x>
      <cdr:y>0.54032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C0C521-D1AB-5743-8D17-DEB892D38AFE}"/>
            </a:ext>
          </a:extLst>
        </cdr:cNvPr>
        <cdr:cNvSpPr txBox="1"/>
      </cdr:nvSpPr>
      <cdr:spPr>
        <a:xfrm xmlns:a="http://schemas.openxmlformats.org/drawingml/2006/main">
          <a:off x="195064" y="1017010"/>
          <a:ext cx="2250796" cy="1536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90% agree or strongly agree that they understand what ESJ looks like in the core functions of their job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CCD4-DDA8-DD4F-AF3B-DDF8C05A585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F2DBA-6146-A14B-B462-0D6F0141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 climate as a metaphor originated with Hurtado’s 1990 dissertation looking at college learning environments. Hurtado’s original definition for ‘campus climate’ was as a way to look at racial tension and institutional commitment to diversity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is in the interpersonal interactions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2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45% no</a:t>
            </a:r>
          </a:p>
          <a:p>
            <a:r>
              <a:rPr lang="en-US" dirty="0"/>
              <a:t>55%</a:t>
            </a:r>
            <a:r>
              <a:rPr lang="en-US" i="1" dirty="0"/>
              <a:t>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3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Maybe, the authors suggest, moving forward we should talk about the art of living together instead of climate; discuss the tension and how do we get along and interact instead of objectifying underrepresented groups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3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Gallup article:</a:t>
            </a:r>
          </a:p>
          <a:p>
            <a:r>
              <a:rPr lang="en-US" dirty="0"/>
              <a:t>https://</a:t>
            </a:r>
            <a:r>
              <a:rPr lang="en-US" dirty="0" err="1"/>
              <a:t>www.gallup.com</a:t>
            </a:r>
            <a:r>
              <a:rPr lang="en-US" dirty="0"/>
              <a:t>/workplace/285674/improve-employee-engagement-</a:t>
            </a:r>
            <a:r>
              <a:rPr lang="en-US" dirty="0" err="1"/>
              <a:t>workplace.aspx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4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9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turn it over to Megan for </a:t>
            </a:r>
            <a:r>
              <a:rPr lang="en-US"/>
              <a:t>any questions…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9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survey was built into Qualtrics. Survey invitations were distributed via divisional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listserve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messages. Over a three-week period towards the end of fall 2019, email invitations were sent to all (a) professional, (b) bargaining, and (c) graduate assistant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5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160 people took the survey, you’ll see some variability around that as people sometimes skip items and do drop off as they get further into the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1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F2DBA-6146-A14B-B462-0D6F01415B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I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AC5D068E-B365-5648-AFDD-1369DC8AF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CF447A-1633-FA41-B2B7-D5B8BA94B0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1AC62-689E-DF47-B3FC-D2A2C2BC7887}"/>
              </a:ext>
            </a:extLst>
          </p:cNvPr>
          <p:cNvSpPr/>
          <p:nvPr userDrawn="1"/>
        </p:nvSpPr>
        <p:spPr>
          <a:xfrm>
            <a:off x="0" y="1163783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6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22C10-4102-6147-9C6B-1B950790F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819" y="2621680"/>
            <a:ext cx="5988360" cy="16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a forest&#10;&#10;Description automatically generated">
            <a:extLst>
              <a:ext uri="{FF2B5EF4-FFF2-40B4-BE49-F238E27FC236}">
                <a16:creationId xmlns:a16="http://schemas.microsoft.com/office/drawing/2014/main" id="{F3D0770E-212F-3941-A32B-D0177CF61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17093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E1F721-B4AC-DB47-A926-1EFBFA49ECD3}"/>
              </a:ext>
            </a:extLst>
          </p:cNvPr>
          <p:cNvSpPr/>
          <p:nvPr userDrawn="1"/>
        </p:nvSpPr>
        <p:spPr>
          <a:xfrm>
            <a:off x="0" y="0"/>
            <a:ext cx="12192000" cy="1709316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6F367C-C117-EC4A-A261-551F6DA242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D6E5F7-5E01-6D44-870C-8F11AA21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1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16FE3364-CCAC-E241-BE40-3D3A56670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965720"/>
            <a:ext cx="12191998" cy="2468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4A4A65-0F97-7940-8CBC-8F86F6276D8C}"/>
              </a:ext>
            </a:extLst>
          </p:cNvPr>
          <p:cNvSpPr/>
          <p:nvPr userDrawn="1"/>
        </p:nvSpPr>
        <p:spPr>
          <a:xfrm>
            <a:off x="0" y="1965720"/>
            <a:ext cx="12192000" cy="2468404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5AB26-90FE-9B4E-BA97-929B28B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2196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5FEA-3283-254A-93FB-6952662C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2203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5A36-0DAE-CC43-AFA6-A9CBEF53F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46EAE-8607-7D46-9898-4CEC45A2DF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8FB08E3E-1643-EF40-9EB6-21450218A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12191998" cy="1709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784DE-4407-D646-94D9-B44BA64AFB56}"/>
              </a:ext>
            </a:extLst>
          </p:cNvPr>
          <p:cNvSpPr/>
          <p:nvPr userDrawn="1"/>
        </p:nvSpPr>
        <p:spPr>
          <a:xfrm>
            <a:off x="0" y="0"/>
            <a:ext cx="12192000" cy="1709316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B443-8259-434D-811F-BF92BEC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0667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E612FC60-9F2C-2543-ACDB-DD8804E34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12191998" cy="1709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12AFF5-1CE8-6641-B4F9-83D7944C9626}"/>
              </a:ext>
            </a:extLst>
          </p:cNvPr>
          <p:cNvSpPr/>
          <p:nvPr userDrawn="1"/>
        </p:nvSpPr>
        <p:spPr>
          <a:xfrm>
            <a:off x="0" y="0"/>
            <a:ext cx="12192000" cy="1709316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2C802-1473-884C-93A0-8A75720B996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9BE4379-C107-8646-B7EE-4F20CBF6F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39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5264F12D-5612-574D-B26F-733780889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5719"/>
            <a:ext cx="12192000" cy="2468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4A4A65-0F97-7940-8CBC-8F86F6276D8C}"/>
              </a:ext>
            </a:extLst>
          </p:cNvPr>
          <p:cNvSpPr/>
          <p:nvPr userDrawn="1"/>
        </p:nvSpPr>
        <p:spPr>
          <a:xfrm>
            <a:off x="0" y="1965719"/>
            <a:ext cx="12192000" cy="2468404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5AB26-90FE-9B4E-BA97-929B28B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2196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5FEA-3283-254A-93FB-6952662C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2203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5A36-0DAE-CC43-AFA6-A9CBEF53F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46EAE-8607-7D46-9898-4CEC45A2DF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E60AF34B-7D3F-CE4D-A11B-05BEBA59F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09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FAE7CB-BD64-C840-B1C7-CF063DCB492B}"/>
              </a:ext>
            </a:extLst>
          </p:cNvPr>
          <p:cNvSpPr/>
          <p:nvPr userDrawn="1"/>
        </p:nvSpPr>
        <p:spPr>
          <a:xfrm>
            <a:off x="-2" y="0"/>
            <a:ext cx="12192000" cy="1709316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B443-8259-434D-811F-BF92BEC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0667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18F051D-7D74-7642-B58C-76F9F4D84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093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3AB8D-8EE7-0A48-BEF9-8C59F423273E}"/>
              </a:ext>
            </a:extLst>
          </p:cNvPr>
          <p:cNvSpPr/>
          <p:nvPr userDrawn="1"/>
        </p:nvSpPr>
        <p:spPr>
          <a:xfrm>
            <a:off x="-2" y="0"/>
            <a:ext cx="12192000" cy="1709316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AD8248-0E58-1F43-BF71-4B8402C45CF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DE31C95-50EB-7B4E-B976-BA895A3E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75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ky, outdoor, building, ground&#10;&#10;Description automatically generated">
            <a:extLst>
              <a:ext uri="{FF2B5EF4-FFF2-40B4-BE49-F238E27FC236}">
                <a16:creationId xmlns:a16="http://schemas.microsoft.com/office/drawing/2014/main" id="{37191E23-8280-E14E-A0C2-D2CA4F96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9"/>
          <a:stretch/>
        </p:blipFill>
        <p:spPr>
          <a:xfrm>
            <a:off x="9525" y="1965720"/>
            <a:ext cx="12172949" cy="24684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5A8440-8884-6A41-9F03-CAEDA1D4DE7B}"/>
              </a:ext>
            </a:extLst>
          </p:cNvPr>
          <p:cNvSpPr/>
          <p:nvPr userDrawn="1"/>
        </p:nvSpPr>
        <p:spPr>
          <a:xfrm>
            <a:off x="9525" y="1965720"/>
            <a:ext cx="12192000" cy="2468404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5AB26-90FE-9B4E-BA97-929B28B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2196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5FEA-3283-254A-93FB-6952662C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2203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5A36-0DAE-CC43-AFA6-A9CBEF53F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46EAE-8607-7D46-9898-4CEC45A2DF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, ground&#10;&#10;Description automatically generated">
            <a:extLst>
              <a:ext uri="{FF2B5EF4-FFF2-40B4-BE49-F238E27FC236}">
                <a16:creationId xmlns:a16="http://schemas.microsoft.com/office/drawing/2014/main" id="{282667D3-D34A-0C49-814A-B026880DD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9524" y="-2"/>
            <a:ext cx="12172949" cy="1709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5D0868-1755-9045-B98B-84680DC74387}"/>
              </a:ext>
            </a:extLst>
          </p:cNvPr>
          <p:cNvSpPr/>
          <p:nvPr userDrawn="1"/>
        </p:nvSpPr>
        <p:spPr>
          <a:xfrm>
            <a:off x="9525" y="-1"/>
            <a:ext cx="12192000" cy="1709316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B443-8259-434D-811F-BF92BEC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0667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3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building, ground&#10;&#10;Description automatically generated">
            <a:extLst>
              <a:ext uri="{FF2B5EF4-FFF2-40B4-BE49-F238E27FC236}">
                <a16:creationId xmlns:a16="http://schemas.microsoft.com/office/drawing/2014/main" id="{74113F8B-5781-3A4A-88C5-4AE45219A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9524" y="-2"/>
            <a:ext cx="12172949" cy="1709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BCBA2E-B562-7F42-AAAA-D199E414C379}"/>
              </a:ext>
            </a:extLst>
          </p:cNvPr>
          <p:cNvSpPr/>
          <p:nvPr userDrawn="1"/>
        </p:nvSpPr>
        <p:spPr>
          <a:xfrm>
            <a:off x="9525" y="-1"/>
            <a:ext cx="12192000" cy="1709316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831F69-46C4-284F-92F4-753350415AA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B0383B-F12D-1649-87BD-BDFDA85A6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6463"/>
            <a:ext cx="5181600" cy="4050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7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01BCBA5F-F668-C74C-B490-FFA360F05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80628D-1930-BD4E-BC43-3F05569958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3586D-3988-7646-9515-14B7E2CD1C15}"/>
              </a:ext>
            </a:extLst>
          </p:cNvPr>
          <p:cNvSpPr/>
          <p:nvPr userDrawn="1"/>
        </p:nvSpPr>
        <p:spPr>
          <a:xfrm>
            <a:off x="0" y="1163783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6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7169B-A3DA-384B-8A36-00644AEB8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020" y="2412291"/>
            <a:ext cx="5443961" cy="20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6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4A8044-1EB0-6B4F-8FBE-719D1572C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43919-BAD3-3D4A-A7F2-B7F4B35AD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a Logo +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06DCE369-539A-4C4F-9975-4689C5424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873B48-D9D6-9B48-AE96-D17F6A11B8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91DCD-4FDF-C94E-A613-A204DC9BC6A1}"/>
              </a:ext>
            </a:extLst>
          </p:cNvPr>
          <p:cNvSpPr/>
          <p:nvPr userDrawn="1"/>
        </p:nvSpPr>
        <p:spPr>
          <a:xfrm>
            <a:off x="0" y="1163782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7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E81A9D-8C2B-394B-A958-A505591E6CB4}"/>
              </a:ext>
            </a:extLst>
          </p:cNvPr>
          <p:cNvGrpSpPr/>
          <p:nvPr userDrawn="1"/>
        </p:nvGrpSpPr>
        <p:grpSpPr>
          <a:xfrm>
            <a:off x="1025438" y="2340035"/>
            <a:ext cx="10107019" cy="2250430"/>
            <a:chOff x="1025438" y="2340035"/>
            <a:chExt cx="10107019" cy="22504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4FB78D-01BB-124F-B4EC-09A6DC4C0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5438" y="2707843"/>
              <a:ext cx="3884731" cy="1451017"/>
            </a:xfrm>
            <a:prstGeom prst="rect">
              <a:avLst/>
            </a:prstGeom>
          </p:spPr>
        </p:pic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861D5BDE-5600-BC47-A4B8-8D48D1F28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278" y="2478972"/>
              <a:ext cx="4914179" cy="1972557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4D415A-7759-2E45-8DFB-6C891019620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0802" y="2340035"/>
              <a:ext cx="0" cy="2250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36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fountain with trees in the background&#10;&#10;Description automatically generated">
            <a:extLst>
              <a:ext uri="{FF2B5EF4-FFF2-40B4-BE49-F238E27FC236}">
                <a16:creationId xmlns:a16="http://schemas.microsoft.com/office/drawing/2014/main" id="{3FC4C33F-AB4C-EC45-A304-9AD77FF02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412"/>
            <a:ext cx="12192000" cy="68495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7F8BAB-EE21-1346-B796-063BF4B648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46831-FFB4-6742-8387-0B0E143CD98C}"/>
              </a:ext>
            </a:extLst>
          </p:cNvPr>
          <p:cNvSpPr/>
          <p:nvPr userDrawn="1"/>
        </p:nvSpPr>
        <p:spPr>
          <a:xfrm>
            <a:off x="0" y="1163785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7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BD260-D707-594B-839C-CC7F3693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2275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87D4DB-758B-5F4A-822E-CC01AF36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2282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A3760-DC5B-2941-A820-D52898A388E5}"/>
              </a:ext>
            </a:extLst>
          </p:cNvPr>
          <p:cNvGrpSpPr/>
          <p:nvPr userDrawn="1"/>
        </p:nvGrpSpPr>
        <p:grpSpPr>
          <a:xfrm>
            <a:off x="3158058" y="4985359"/>
            <a:ext cx="5901847" cy="1314106"/>
            <a:chOff x="1025438" y="3898907"/>
            <a:chExt cx="10107019" cy="2250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0F1D6C-0367-4B4F-B692-F27BBEB3D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438" y="4266715"/>
              <a:ext cx="3884731" cy="1451017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4C76010-5657-7846-BC03-6012271A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278" y="4037844"/>
              <a:ext cx="4914179" cy="197255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63001-35DC-394B-ABD7-1D3115729A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0802" y="3898907"/>
              <a:ext cx="0" cy="2250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1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9A14344D-8DF3-7645-AD2B-2BB236AD3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"/>
            <a:ext cx="12192000" cy="68580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A8058C-62B3-7447-904A-A67985B867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4A2295-41B5-9C4A-A17F-22D06D9BCFB3}"/>
              </a:ext>
            </a:extLst>
          </p:cNvPr>
          <p:cNvSpPr/>
          <p:nvPr userDrawn="1"/>
        </p:nvSpPr>
        <p:spPr>
          <a:xfrm>
            <a:off x="0" y="1163785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7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A3760-DC5B-2941-A820-D52898A388E5}"/>
              </a:ext>
            </a:extLst>
          </p:cNvPr>
          <p:cNvGrpSpPr/>
          <p:nvPr userDrawn="1"/>
        </p:nvGrpSpPr>
        <p:grpSpPr>
          <a:xfrm>
            <a:off x="3158058" y="4985359"/>
            <a:ext cx="5901847" cy="1314106"/>
            <a:chOff x="1025438" y="3898907"/>
            <a:chExt cx="10107019" cy="2250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0F1D6C-0367-4B4F-B692-F27BBEB3D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438" y="4266715"/>
              <a:ext cx="3884731" cy="1451017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4C76010-5657-7846-BC03-6012271A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278" y="4037844"/>
              <a:ext cx="4914179" cy="197255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63001-35DC-394B-ABD7-1D3115729A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0802" y="3898907"/>
              <a:ext cx="0" cy="2250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73BD260-D707-594B-839C-CC7F3693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2275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87D4DB-758B-5F4A-822E-CC01AF36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2282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05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B79BB6B8-F384-A645-AC8E-04D57AAE6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412"/>
            <a:ext cx="12191999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8CC98D-BC4E-4D44-B17A-43B3370E23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6770A1-7A68-7A49-B234-9659E8186264}"/>
              </a:ext>
            </a:extLst>
          </p:cNvPr>
          <p:cNvSpPr/>
          <p:nvPr userDrawn="1"/>
        </p:nvSpPr>
        <p:spPr>
          <a:xfrm>
            <a:off x="0" y="1163785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7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A3760-DC5B-2941-A820-D52898A388E5}"/>
              </a:ext>
            </a:extLst>
          </p:cNvPr>
          <p:cNvGrpSpPr/>
          <p:nvPr userDrawn="1"/>
        </p:nvGrpSpPr>
        <p:grpSpPr>
          <a:xfrm>
            <a:off x="3158058" y="4985359"/>
            <a:ext cx="5901847" cy="1314106"/>
            <a:chOff x="1025438" y="3898907"/>
            <a:chExt cx="10107019" cy="2250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0F1D6C-0367-4B4F-B692-F27BBEB3D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438" y="4266715"/>
              <a:ext cx="3884731" cy="1451017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4C76010-5657-7846-BC03-6012271A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278" y="4037844"/>
              <a:ext cx="4914179" cy="197255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63001-35DC-394B-ABD7-1D3115729A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0802" y="3898907"/>
              <a:ext cx="0" cy="2250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73BD260-D707-594B-839C-CC7F3693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2275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87D4DB-758B-5F4A-822E-CC01AF36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2282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5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mp next to a forest&#10;&#10;Description automatically generated">
            <a:extLst>
              <a:ext uri="{FF2B5EF4-FFF2-40B4-BE49-F238E27FC236}">
                <a16:creationId xmlns:a16="http://schemas.microsoft.com/office/drawing/2014/main" id="{EB5F414D-AC46-FC4E-836D-F54F00110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411"/>
            <a:ext cx="12191999" cy="68495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663289-3257-7B49-B45A-617DD4B2B1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0C8EC-205B-3943-9543-75968405D587}"/>
              </a:ext>
            </a:extLst>
          </p:cNvPr>
          <p:cNvSpPr/>
          <p:nvPr userDrawn="1"/>
        </p:nvSpPr>
        <p:spPr>
          <a:xfrm>
            <a:off x="0" y="1163785"/>
            <a:ext cx="12192000" cy="5694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7000">
                <a:schemeClr val="accent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A3760-DC5B-2941-A820-D52898A388E5}"/>
              </a:ext>
            </a:extLst>
          </p:cNvPr>
          <p:cNvGrpSpPr/>
          <p:nvPr userDrawn="1"/>
        </p:nvGrpSpPr>
        <p:grpSpPr>
          <a:xfrm>
            <a:off x="3158058" y="4985359"/>
            <a:ext cx="5901847" cy="1314106"/>
            <a:chOff x="1025438" y="3898907"/>
            <a:chExt cx="10107019" cy="2250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0F1D6C-0367-4B4F-B692-F27BBEB3D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438" y="4266715"/>
              <a:ext cx="3884731" cy="1451017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4C76010-5657-7846-BC03-6012271A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278" y="4037844"/>
              <a:ext cx="4914179" cy="197255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63001-35DC-394B-ABD7-1D3115729A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90802" y="3898907"/>
              <a:ext cx="0" cy="2250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73BD260-D707-594B-839C-CC7F3693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2275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87D4DB-758B-5F4A-822E-CC01AF36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2282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25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a forest&#10;&#10;Description automatically generated">
            <a:extLst>
              <a:ext uri="{FF2B5EF4-FFF2-40B4-BE49-F238E27FC236}">
                <a16:creationId xmlns:a16="http://schemas.microsoft.com/office/drawing/2014/main" id="{54E73E55-BE39-8B45-886F-B950B7CB1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5720"/>
            <a:ext cx="12191998" cy="2468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4A4A65-0F97-7940-8CBC-8F86F6276D8C}"/>
              </a:ext>
            </a:extLst>
          </p:cNvPr>
          <p:cNvSpPr/>
          <p:nvPr userDrawn="1"/>
        </p:nvSpPr>
        <p:spPr>
          <a:xfrm>
            <a:off x="0" y="1965720"/>
            <a:ext cx="12192000" cy="2468404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5AB26-90FE-9B4E-BA97-929B28B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2196"/>
            <a:ext cx="10515600" cy="12325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5FEA-3283-254A-93FB-6952662C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2203"/>
            <a:ext cx="10515600" cy="42830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5A36-0DAE-CC43-AFA6-A9CBEF53F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46EAE-8607-7D46-9898-4CEC45A2DF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a forest&#10;&#10;Description automatically generated">
            <a:extLst>
              <a:ext uri="{FF2B5EF4-FFF2-40B4-BE49-F238E27FC236}">
                <a16:creationId xmlns:a16="http://schemas.microsoft.com/office/drawing/2014/main" id="{18A7694B-F347-2040-B02C-A3EFB74AF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1709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E25BC7-3C73-9C48-B12A-1A9FF71DB77A}"/>
              </a:ext>
            </a:extLst>
          </p:cNvPr>
          <p:cNvSpPr/>
          <p:nvPr userDrawn="1"/>
        </p:nvSpPr>
        <p:spPr>
          <a:xfrm>
            <a:off x="0" y="0"/>
            <a:ext cx="12192000" cy="1709316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1A574-295C-3D43-8975-2C0A99A4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B443-8259-434D-811F-BF92BEC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0667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37B1C-0687-7146-969E-F22066A1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47" y="6197938"/>
            <a:ext cx="1314451" cy="489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BCE65-D8B4-194D-8F7D-E84AAE43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0" y="6288499"/>
            <a:ext cx="2850660" cy="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8A602-36C1-DA46-B4B6-BF3D0F7A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B2D8-9EC5-B044-B68E-B000DA52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48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49" r:id="rId4"/>
    <p:sldLayoutId id="2147483663" r:id="rId5"/>
    <p:sldLayoutId id="2147483664" r:id="rId6"/>
    <p:sldLayoutId id="2147483673" r:id="rId7"/>
    <p:sldLayoutId id="2147483651" r:id="rId8"/>
    <p:sldLayoutId id="2147483650" r:id="rId9"/>
    <p:sldLayoutId id="2147483672" r:id="rId10"/>
    <p:sldLayoutId id="2147483665" r:id="rId11"/>
    <p:sldLayoutId id="2147483666" r:id="rId12"/>
    <p:sldLayoutId id="2147483671" r:id="rId13"/>
    <p:sldLayoutId id="2147483661" r:id="rId14"/>
    <p:sldLayoutId id="2147483662" r:id="rId15"/>
    <p:sldLayoutId id="2147483670" r:id="rId16"/>
    <p:sldLayoutId id="2147483667" r:id="rId17"/>
    <p:sldLayoutId id="2147483668" r:id="rId18"/>
    <p:sldLayoutId id="2147483669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C548-D236-5746-8B21-472DF756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Survey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17E20-E576-3C4F-B6E3-EA4B327BB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2020 Wednesday Workshop</a:t>
            </a:r>
          </a:p>
        </p:txBody>
      </p:sp>
    </p:spTree>
    <p:extLst>
      <p:ext uri="{BB962C8B-B14F-4D97-AF65-F5344CB8AC3E}">
        <p14:creationId xmlns:p14="http://schemas.microsoft.com/office/powerpoint/2010/main" val="25676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3045-75EE-6E42-8F1D-21DF56FE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Race/ethnicity (select all that apply)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86B372-3671-D540-A372-F4D8E6E30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52723"/>
              </p:ext>
            </p:extLst>
          </p:nvPr>
        </p:nvGraphicFramePr>
        <p:xfrm>
          <a:off x="651164" y="1920875"/>
          <a:ext cx="11007436" cy="438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60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A9C-7B59-AF41-9963-687B984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79B0-13DB-2243-94D5-8C1786B9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EEA-BCBB-D14C-8964-2A37D8AB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" y="365125"/>
            <a:ext cx="11922370" cy="1017905"/>
          </a:xfrm>
        </p:spPr>
        <p:txBody>
          <a:bodyPr>
            <a:normAutofit fontScale="90000"/>
          </a:bodyPr>
          <a:lstStyle/>
          <a:p>
            <a:r>
              <a:rPr lang="en-US" dirty="0"/>
              <a:t>For the Equity and Social Justice in-service requirement, how would you like to learn? Select all that apply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CD35E-9425-CA42-AF98-17E54A71F0E4}"/>
              </a:ext>
            </a:extLst>
          </p:cNvPr>
          <p:cNvSpPr/>
          <p:nvPr/>
        </p:nvSpPr>
        <p:spPr>
          <a:xfrm>
            <a:off x="615142" y="6248400"/>
            <a:ext cx="3499658" cy="58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D652C-DFE3-024D-8383-AB99B897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235440"/>
            <a:ext cx="10515600" cy="40667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3379A-7FAE-E545-A3DB-08AA5C1DEB6D}"/>
              </a:ext>
            </a:extLst>
          </p:cNvPr>
          <p:cNvSpPr/>
          <p:nvPr/>
        </p:nvSpPr>
        <p:spPr>
          <a:xfrm>
            <a:off x="8904316" y="6248399"/>
            <a:ext cx="3499658" cy="58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3DEABA-364B-644C-8EE4-04B70DEF5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87557"/>
              </p:ext>
            </p:extLst>
          </p:nvPr>
        </p:nvGraphicFramePr>
        <p:xfrm>
          <a:off x="803564" y="1622581"/>
          <a:ext cx="10030691" cy="520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41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3379A-7FAE-E545-A3DB-08AA5C1DEB6D}"/>
              </a:ext>
            </a:extLst>
          </p:cNvPr>
          <p:cNvSpPr/>
          <p:nvPr/>
        </p:nvSpPr>
        <p:spPr>
          <a:xfrm>
            <a:off x="9361516" y="6151418"/>
            <a:ext cx="3499658" cy="7065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467C1-2918-3147-9550-A11A9236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the Equity and Social Justice in-service requirement, how would you like to learn? Select all that apply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2E7A09-7123-6444-AE97-CCB48DFE6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40708"/>
              </p:ext>
            </p:extLst>
          </p:nvPr>
        </p:nvGraphicFramePr>
        <p:xfrm>
          <a:off x="706582" y="1920875"/>
          <a:ext cx="10752726" cy="464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23379A-7FAE-E545-A3DB-08AA5C1DEB6D}"/>
              </a:ext>
            </a:extLst>
          </p:cNvPr>
          <p:cNvSpPr/>
          <p:nvPr/>
        </p:nvSpPr>
        <p:spPr>
          <a:xfrm>
            <a:off x="453044" y="6276109"/>
            <a:ext cx="3499658" cy="58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A9C-7B59-AF41-9963-687B984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Understanding of ESJ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79B0-13DB-2243-94D5-8C1786B9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EEA-BCBB-D14C-8964-2A37D8AB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understand what ESJ looks like in the core functions of my job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142B51-3AF2-0E4C-9C50-E563BB125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34986"/>
              </p:ext>
            </p:extLst>
          </p:nvPr>
        </p:nvGraphicFramePr>
        <p:xfrm>
          <a:off x="838200" y="1887421"/>
          <a:ext cx="11021291" cy="48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07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4FBFF-F075-7648-B44D-88377724799F}"/>
              </a:ext>
            </a:extLst>
          </p:cNvPr>
          <p:cNvSpPr/>
          <p:nvPr/>
        </p:nvSpPr>
        <p:spPr>
          <a:xfrm>
            <a:off x="6096000" y="-1"/>
            <a:ext cx="6747164" cy="1759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58D1F-CC02-E048-A565-8DE03D5D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1757-48A3-A140-A692-FB5061B4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5462588" cy="4066774"/>
          </a:xfrm>
        </p:spPr>
        <p:txBody>
          <a:bodyPr/>
          <a:lstStyle/>
          <a:p>
            <a:r>
              <a:rPr lang="en-US" dirty="0"/>
              <a:t>Staff who agreed or strongly agreed were asked to provide an example of how they identify and remove barriers for students.</a:t>
            </a:r>
          </a:p>
          <a:p>
            <a:r>
              <a:rPr lang="en-US" dirty="0"/>
              <a:t>There were 117 write in responses</a:t>
            </a:r>
          </a:p>
          <a:p>
            <a:r>
              <a:rPr lang="en-US" dirty="0"/>
              <a:t>The emergent themes were: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23202-8BEF-EC46-BF81-85D2EA8D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24391"/>
              </p:ext>
            </p:extLst>
          </p:nvPr>
        </p:nvGraphicFramePr>
        <p:xfrm>
          <a:off x="6326508" y="365125"/>
          <a:ext cx="5232080" cy="64928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32405">
                  <a:extLst>
                    <a:ext uri="{9D8B030D-6E8A-4147-A177-3AD203B41FA5}">
                      <a16:colId xmlns:a16="http://schemas.microsoft.com/office/drawing/2014/main" val="4753395"/>
                    </a:ext>
                  </a:extLst>
                </a:gridCol>
                <a:gridCol w="799675">
                  <a:extLst>
                    <a:ext uri="{9D8B030D-6E8A-4147-A177-3AD203B41FA5}">
                      <a16:colId xmlns:a16="http://schemas.microsoft.com/office/drawing/2014/main" val="2880526950"/>
                    </a:ext>
                  </a:extLst>
                </a:gridCol>
              </a:tblGrid>
              <a:tr h="434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Theme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#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250805"/>
                  </a:ext>
                </a:extLst>
              </a:tr>
              <a:tr h="93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Treat everyone with respect and equal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622090"/>
                  </a:ext>
                </a:extLst>
              </a:tr>
              <a:tr h="93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Acknowledge and remove barriers of bias in office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146957"/>
                  </a:ext>
                </a:extLst>
              </a:tr>
              <a:tr h="93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Make safe and accessible welcoming spaces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983900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Provide resources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545861"/>
                  </a:ext>
                </a:extLst>
              </a:tr>
              <a:tr h="93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Use inclusive language  accept preferred pronouns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928628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Listen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352923"/>
                  </a:ext>
                </a:extLst>
              </a:tr>
              <a:tr h="1412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Promote inclusive involvement/training and new events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02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7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CEF2-C04A-4043-9BCA-03D2866D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help others learn about concepts related to equity and social justice through my work.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DBB712-0915-F14F-AE11-9D07EF7AB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2162"/>
              </p:ext>
            </p:extLst>
          </p:nvPr>
        </p:nvGraphicFramePr>
        <p:xfrm>
          <a:off x="838200" y="1920874"/>
          <a:ext cx="11091862" cy="493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46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AEC6-94FF-2444-ACFE-E563BC5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helping others learn concepts of ESJ through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0CC71E-783D-E04F-A825-6EA6E162A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831594"/>
              </p:ext>
            </p:extLst>
          </p:nvPr>
        </p:nvGraphicFramePr>
        <p:xfrm>
          <a:off x="5080792" y="2107190"/>
          <a:ext cx="6504974" cy="43909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5301207">
                  <a:extLst>
                    <a:ext uri="{9D8B030D-6E8A-4147-A177-3AD203B41FA5}">
                      <a16:colId xmlns:a16="http://schemas.microsoft.com/office/drawing/2014/main" val="649803905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2250733679"/>
                    </a:ext>
                  </a:extLst>
                </a:gridCol>
              </a:tblGrid>
              <a:tr h="5491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 how you help others learn concepts related to equity and social justice through our work: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Number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1707915948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 Frame trainings around job duties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865700245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Open discussions - incorporate informative dialog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2193082542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Conversation around privilege, biases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1806533343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Casual conversations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1734353299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Reflection and open discussion - ongoing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46" marR="62346" marT="0" marB="0"/>
                </a:tc>
                <a:extLst>
                  <a:ext uri="{0D108BD9-81ED-4DB2-BD59-A6C34878D82A}">
                    <a16:rowId xmlns:a16="http://schemas.microsoft.com/office/drawing/2014/main" val="177154243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A9C4D4-01CF-9B4E-9D1A-72EE1F4112F9}"/>
              </a:ext>
            </a:extLst>
          </p:cNvPr>
          <p:cNvSpPr/>
          <p:nvPr/>
        </p:nvSpPr>
        <p:spPr>
          <a:xfrm>
            <a:off x="381074" y="2360110"/>
            <a:ext cx="4260374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who agreed or strongly agreed, they were asked the follow-up question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102 responded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are the most emergent themes in their responses: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6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C861-1BE5-7E43-A407-BC79F15C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cultivate inclusive community through my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81C973-BEAE-404A-960B-76A010CF5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72882"/>
              </p:ext>
            </p:extLst>
          </p:nvPr>
        </p:nvGraphicFramePr>
        <p:xfrm>
          <a:off x="412595" y="1828800"/>
          <a:ext cx="6797097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71459E-A1EB-554B-B072-7EC41FDF7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8195"/>
              </p:ext>
            </p:extLst>
          </p:nvPr>
        </p:nvGraphicFramePr>
        <p:xfrm>
          <a:off x="6897375" y="3006208"/>
          <a:ext cx="5128048" cy="314045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90095">
                  <a:extLst>
                    <a:ext uri="{9D8B030D-6E8A-4147-A177-3AD203B41FA5}">
                      <a16:colId xmlns:a16="http://schemas.microsoft.com/office/drawing/2014/main" val="2936813295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4039819871"/>
                    </a:ext>
                  </a:extLst>
                </a:gridCol>
              </a:tblGrid>
              <a:tr h="276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Share an example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516144533"/>
                  </a:ext>
                </a:extLst>
              </a:tr>
              <a:tr h="1349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Welcoming environments - include visible markers safe space and accessible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453572922"/>
                  </a:ext>
                </a:extLst>
              </a:tr>
              <a:tr h="1349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Open judgement free conversations for everyone - discussions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595793554"/>
                  </a:ext>
                </a:extLst>
              </a:tr>
              <a:tr h="1349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Promote equity and inclusion -encourage respect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2445570605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inclusive language to signal that everyone is welcome - self-awareness when using language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3517565076"/>
                  </a:ext>
                </a:extLst>
              </a:tr>
              <a:tr h="1349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 accepting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68476186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8A223F4-5B59-6647-A790-74ED0BB5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666" y="1828800"/>
            <a:ext cx="41031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who ‘agree’ or ‘strongly agree’ received a prompt to share an example. There were 99 write-in responses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35C05-9FA3-9E43-B35B-2D696B13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190FC-155C-174A-BE41-417678918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04D3-FB69-2545-8411-16D00A4F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and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DF60-A5FA-BE4F-8137-205E5D1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770" y="3024397"/>
            <a:ext cx="8338226" cy="3302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As supervisors, how do these data points strike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Reflect on ESJ work pre- and post- COVID-19.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could we be doing more of this work in our day- to-day work?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ADEDD-11DC-3048-85F7-79745256D423}"/>
              </a:ext>
            </a:extLst>
          </p:cNvPr>
          <p:cNvSpPr txBox="1"/>
          <p:nvPr/>
        </p:nvSpPr>
        <p:spPr>
          <a:xfrm>
            <a:off x="484909" y="3505724"/>
            <a:ext cx="211974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the chat!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64B72-577D-754B-95D2-986882277B23}"/>
              </a:ext>
            </a:extLst>
          </p:cNvPr>
          <p:cNvSpPr/>
          <p:nvPr/>
        </p:nvSpPr>
        <p:spPr>
          <a:xfrm>
            <a:off x="651901" y="1659547"/>
            <a:ext cx="10701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Prompts</a:t>
            </a:r>
          </a:p>
          <a:p>
            <a:r>
              <a:rPr lang="en-US" sz="3200" dirty="0"/>
              <a:t>Reflect </a:t>
            </a:r>
            <a:r>
              <a:rPr lang="en-US" sz="3200" dirty="0">
                <a:sym typeface="Wingdings" pitchFamily="2" charset="2"/>
              </a:rPr>
              <a:t> discuss in chat using the question #  group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56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8549-1159-3F41-BB80-F3BA7978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ESJ goal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308A94-16F8-BC40-9197-43CDF5549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3255"/>
              </p:ext>
            </p:extLst>
          </p:nvPr>
        </p:nvGraphicFramePr>
        <p:xfrm>
          <a:off x="838200" y="2429808"/>
          <a:ext cx="3539836" cy="345837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32900">
                  <a:extLst>
                    <a:ext uri="{9D8B030D-6E8A-4147-A177-3AD203B41FA5}">
                      <a16:colId xmlns:a16="http://schemas.microsoft.com/office/drawing/2014/main" val="3374770315"/>
                    </a:ext>
                  </a:extLst>
                </a:gridCol>
                <a:gridCol w="2506936">
                  <a:extLst>
                    <a:ext uri="{9D8B030D-6E8A-4147-A177-3AD203B41FA5}">
                      <a16:colId xmlns:a16="http://schemas.microsoft.com/office/drawing/2014/main" val="1093466408"/>
                    </a:ext>
                  </a:extLst>
                </a:gridCol>
              </a:tblGrid>
              <a:tr h="770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Knowledge Acquisition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805713"/>
                  </a:ext>
                </a:extLst>
              </a:tr>
              <a:tr h="37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Action-based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5506"/>
                  </a:ext>
                </a:extLst>
              </a:tr>
              <a:tr h="770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Both knowledge and 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849575"/>
                  </a:ext>
                </a:extLst>
              </a:tr>
              <a:tr h="1165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Neither knowledge nor 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610721"/>
                  </a:ext>
                </a:extLst>
              </a:tr>
              <a:tr h="37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Unclear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9600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7F534B2-B204-1D48-BF0F-60BC4017109F}"/>
              </a:ext>
            </a:extLst>
          </p:cNvPr>
          <p:cNvSpPr/>
          <p:nvPr/>
        </p:nvSpPr>
        <p:spPr>
          <a:xfrm>
            <a:off x="5308955" y="2429808"/>
            <a:ext cx="6394938" cy="2943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Within knowledge acquisition, the specific areas were: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knowledge on Accessibility Systems, Services, and Accommodations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knowledge of LGBTQ+ Community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knowledge of Equity and Social Justice through events</a:t>
            </a:r>
          </a:p>
        </p:txBody>
      </p:sp>
    </p:spTree>
    <p:extLst>
      <p:ext uri="{BB962C8B-B14F-4D97-AF65-F5344CB8AC3E}">
        <p14:creationId xmlns:p14="http://schemas.microsoft.com/office/powerpoint/2010/main" val="32583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A9C-7B59-AF41-9963-687B9842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01753"/>
            <a:ext cx="10515600" cy="1232534"/>
          </a:xfrm>
        </p:spPr>
        <p:txBody>
          <a:bodyPr>
            <a:normAutofit fontScale="90000"/>
          </a:bodyPr>
          <a:lstStyle/>
          <a:p>
            <a:r>
              <a:rPr lang="en-US" dirty="0"/>
              <a:t>Sense of Belonging and Connectedness</a:t>
            </a:r>
          </a:p>
        </p:txBody>
      </p:sp>
    </p:spTree>
    <p:extLst>
      <p:ext uri="{BB962C8B-B14F-4D97-AF65-F5344CB8AC3E}">
        <p14:creationId xmlns:p14="http://schemas.microsoft.com/office/powerpoint/2010/main" val="10976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25EB-1F0D-EE48-94B3-AAD909F7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feel a sense of belonging and connectedness within DOSA?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44DE7B-1A91-084D-AF29-97DF3F835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84897"/>
              </p:ext>
            </p:extLst>
          </p:nvPr>
        </p:nvGraphicFramePr>
        <p:xfrm>
          <a:off x="838200" y="1920875"/>
          <a:ext cx="6877050" cy="423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56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C600-36E5-A04A-B033-E5250DBD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feel a sense of belonging and Connectedness within Ohio University?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A14A87-3218-C84A-9BB1-DBF09EC3D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43743"/>
              </p:ext>
            </p:extLst>
          </p:nvPr>
        </p:nvGraphicFramePr>
        <p:xfrm>
          <a:off x="138112" y="1935162"/>
          <a:ext cx="3133726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C65F26C-6E04-FA44-8D19-9643E5810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384896"/>
              </p:ext>
            </p:extLst>
          </p:nvPr>
        </p:nvGraphicFramePr>
        <p:xfrm>
          <a:off x="3271838" y="1935162"/>
          <a:ext cx="3171826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351CF85-FA12-704E-9EC5-CD86882CB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178299"/>
              </p:ext>
            </p:extLst>
          </p:nvPr>
        </p:nvGraphicFramePr>
        <p:xfrm>
          <a:off x="6262687" y="1935162"/>
          <a:ext cx="3181351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7B71DCF-1502-2E44-9966-304165DAD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79814"/>
              </p:ext>
            </p:extLst>
          </p:nvPr>
        </p:nvGraphicFramePr>
        <p:xfrm>
          <a:off x="9115424" y="1935162"/>
          <a:ext cx="3181351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488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C600-36E5-A04A-B033-E5250DBD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feel a sense of belonging and connectedness within your department?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A14A87-3218-C84A-9BB1-DBF09EC3D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3898"/>
              </p:ext>
            </p:extLst>
          </p:nvPr>
        </p:nvGraphicFramePr>
        <p:xfrm>
          <a:off x="138112" y="1935162"/>
          <a:ext cx="3133726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C65F26C-6E04-FA44-8D19-9643E5810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528090"/>
              </p:ext>
            </p:extLst>
          </p:nvPr>
        </p:nvGraphicFramePr>
        <p:xfrm>
          <a:off x="3271838" y="1935162"/>
          <a:ext cx="3171826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351CF85-FA12-704E-9EC5-CD86882CB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9528"/>
              </p:ext>
            </p:extLst>
          </p:nvPr>
        </p:nvGraphicFramePr>
        <p:xfrm>
          <a:off x="6262687" y="1935162"/>
          <a:ext cx="3181351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7B71DCF-1502-2E44-9966-304165DAD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568805"/>
              </p:ext>
            </p:extLst>
          </p:nvPr>
        </p:nvGraphicFramePr>
        <p:xfrm>
          <a:off x="9115424" y="1935162"/>
          <a:ext cx="3181351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547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A376-EEE8-DE42-8288-98E54CB2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comfortable sharing my reflections and processing information with… (select all)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63398-D74D-3D4D-BD21-CDCD1D291363}"/>
              </a:ext>
            </a:extLst>
          </p:cNvPr>
          <p:cNvSpPr/>
          <p:nvPr/>
        </p:nvSpPr>
        <p:spPr>
          <a:xfrm>
            <a:off x="96982" y="6250250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B851B-B53B-154F-836E-CE4170594315}"/>
              </a:ext>
            </a:extLst>
          </p:cNvPr>
          <p:cNvSpPr/>
          <p:nvPr/>
        </p:nvSpPr>
        <p:spPr>
          <a:xfrm>
            <a:off x="6954982" y="6220433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FCFCDF-72DA-A346-A53F-B41A1D4A1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000449"/>
              </p:ext>
            </p:extLst>
          </p:nvPr>
        </p:nvGraphicFramePr>
        <p:xfrm>
          <a:off x="666750" y="1920874"/>
          <a:ext cx="10687050" cy="490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63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BB63-B12B-344C-8DC3-323FC785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208B-23E4-C246-82FE-3651E143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focused on </a:t>
            </a:r>
            <a:r>
              <a:rPr lang="en-US" u="sng" dirty="0"/>
              <a:t>sense of belonging </a:t>
            </a:r>
            <a:r>
              <a:rPr lang="en-US" dirty="0"/>
              <a:t>as one aspect of engagement and connection to place</a:t>
            </a:r>
          </a:p>
          <a:p>
            <a:r>
              <a:rPr lang="en-US" dirty="0"/>
              <a:t>Gallup does research on employee engagement</a:t>
            </a:r>
          </a:p>
          <a:p>
            <a:r>
              <a:rPr lang="en-US" dirty="0"/>
              <a:t>Citing 50 years of research, they argue that engaged employees produce better outcomes than other employees– across industry, company size and place, and in good and bad economic times</a:t>
            </a:r>
          </a:p>
          <a:p>
            <a:r>
              <a:rPr lang="en-US" dirty="0"/>
              <a:t>Their research says only 15% of employees and 35% of U.S. employees are engaged</a:t>
            </a:r>
          </a:p>
        </p:txBody>
      </p:sp>
    </p:spTree>
    <p:extLst>
      <p:ext uri="{BB962C8B-B14F-4D97-AF65-F5344CB8AC3E}">
        <p14:creationId xmlns:p14="http://schemas.microsoft.com/office/powerpoint/2010/main" val="1846211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16F-E358-2E47-BEAF-95487C34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Helps People Feel Connected?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A192-92CD-9E4F-A7BD-6A439895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877" y="1866452"/>
            <a:ext cx="8011300" cy="4066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message sent out Monday, I asked you to think about:</a:t>
            </a:r>
          </a:p>
          <a:p>
            <a:endParaRPr lang="en-US" dirty="0"/>
          </a:p>
          <a:p>
            <a:r>
              <a:rPr lang="en-US" dirty="0"/>
              <a:t>As a leader, how do you facilitate a sense of belonging and connectedness for others?</a:t>
            </a:r>
          </a:p>
          <a:p>
            <a:r>
              <a:rPr lang="en-US" dirty="0"/>
              <a:t>What helps you feel connected?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Share your thoughts in the chat!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3EB63-B33E-4F46-AE30-DDFD49276602}"/>
              </a:ext>
            </a:extLst>
          </p:cNvPr>
          <p:cNvSpPr txBox="1"/>
          <p:nvPr/>
        </p:nvSpPr>
        <p:spPr>
          <a:xfrm>
            <a:off x="484909" y="3505724"/>
            <a:ext cx="211974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the chat!</a:t>
            </a:r>
          </a:p>
        </p:txBody>
      </p:sp>
    </p:spTree>
    <p:extLst>
      <p:ext uri="{BB962C8B-B14F-4D97-AF65-F5344CB8AC3E}">
        <p14:creationId xmlns:p14="http://schemas.microsoft.com/office/powerpoint/2010/main" val="3562432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A9C-7B59-AF41-9963-687B984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Recognition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79B0-13DB-2243-94D5-8C1786B9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EEA-BCBB-D14C-8964-2A37D8AB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272C-A872-3D46-B04B-A13864902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109" y="1892531"/>
            <a:ext cx="7051964" cy="4066774"/>
          </a:xfrm>
        </p:spPr>
        <p:txBody>
          <a:bodyPr>
            <a:normAutofit/>
          </a:bodyPr>
          <a:lstStyle/>
          <a:p>
            <a:r>
              <a:rPr lang="en-US" dirty="0"/>
              <a:t>Survey was designed based on research and existing instruments measuring same or similar topics in and outside of higher education</a:t>
            </a:r>
          </a:p>
          <a:p>
            <a:r>
              <a:rPr lang="en-US" dirty="0"/>
              <a:t>Some research suggests that instead of ‘climate’ we should instead discuss the art of living together, tension, and how we get along-– instead of objectifying underrepresented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76AC-DC84-9E4E-A4B6-E774387E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A6E7E24-D269-DB42-B214-4C0AA0F67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122132"/>
              </p:ext>
            </p:extLst>
          </p:nvPr>
        </p:nvGraphicFramePr>
        <p:xfrm>
          <a:off x="6116781" y="1920874"/>
          <a:ext cx="5396345" cy="478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D5440EA-1097-B94B-8675-CDF7D6F09F57}"/>
              </a:ext>
            </a:extLst>
          </p:cNvPr>
          <p:cNvSpPr/>
          <p:nvPr/>
        </p:nvSpPr>
        <p:spPr>
          <a:xfrm>
            <a:off x="96982" y="6250250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BA72FA-6C5D-BB49-8FAE-A7650BD23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01494"/>
              </p:ext>
            </p:extLst>
          </p:nvPr>
        </p:nvGraphicFramePr>
        <p:xfrm>
          <a:off x="637309" y="1920874"/>
          <a:ext cx="5333999" cy="493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2879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A4F7-E7D2-C545-BC99-9FF371D4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often do you recognize others for a job well done?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71786-07EB-0943-90B2-1689E4F6941F}"/>
              </a:ext>
            </a:extLst>
          </p:cNvPr>
          <p:cNvSpPr/>
          <p:nvPr/>
        </p:nvSpPr>
        <p:spPr>
          <a:xfrm>
            <a:off x="96982" y="6250250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9EB0C-4355-9C42-93EB-70A4365076E3}"/>
              </a:ext>
            </a:extLst>
          </p:cNvPr>
          <p:cNvSpPr/>
          <p:nvPr/>
        </p:nvSpPr>
        <p:spPr>
          <a:xfrm>
            <a:off x="7135091" y="6250250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673E55-CF9F-BD48-92A8-C20F248A1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63023"/>
              </p:ext>
            </p:extLst>
          </p:nvPr>
        </p:nvGraphicFramePr>
        <p:xfrm>
          <a:off x="609600" y="1920874"/>
          <a:ext cx="11258550" cy="468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88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EEA-BCBB-D14C-8964-2A37D8AB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talked about your PD with your supervisor at least 3x in 2019?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272C-A872-3D46-B04B-A13864902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763" y="2183476"/>
            <a:ext cx="5653621" cy="4066774"/>
          </a:xfrm>
        </p:spPr>
        <p:txBody>
          <a:bodyPr>
            <a:normAutofit/>
          </a:bodyPr>
          <a:lstStyle/>
          <a:p>
            <a:r>
              <a:rPr lang="en-US" dirty="0"/>
              <a:t>Why is this not happening?</a:t>
            </a:r>
          </a:p>
          <a:p>
            <a:r>
              <a:rPr lang="en-US" dirty="0"/>
              <a:t>What do you need to happen for these to happen more?</a:t>
            </a:r>
          </a:p>
          <a:p>
            <a:endParaRPr lang="en-US" dirty="0"/>
          </a:p>
          <a:p>
            <a:r>
              <a:rPr lang="en-US" dirty="0"/>
              <a:t>Have you filled out the PD form for 2020?</a:t>
            </a:r>
          </a:p>
          <a:p>
            <a:r>
              <a:rPr lang="en-US" dirty="0"/>
              <a:t>Have you talked about your PD with your supervisor at least 1x in 2020?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B8835-583A-4040-AE86-9B5820ADCFA2}"/>
              </a:ext>
            </a:extLst>
          </p:cNvPr>
          <p:cNvSpPr/>
          <p:nvPr/>
        </p:nvSpPr>
        <p:spPr>
          <a:xfrm>
            <a:off x="96982" y="6250250"/>
            <a:ext cx="5056909" cy="607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62E045-A941-A247-9EED-D26D08E79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866715"/>
              </p:ext>
            </p:extLst>
          </p:nvPr>
        </p:nvGraphicFramePr>
        <p:xfrm>
          <a:off x="471055" y="1708264"/>
          <a:ext cx="4682836" cy="514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4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86E6-2A34-E44E-9EA6-41E54D59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8D3E-62CE-DC47-97DE-9DED2830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87" y="3255894"/>
            <a:ext cx="8221494" cy="31465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Were you involved with the development of your dept’s ESJ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Were you involved in the achievement of your dept’s ESJ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Did you use DAP to help set a personal ESJ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My supervisor supports my development on ESJ topics related to my job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EC71F-2E6D-A64D-85D3-7804206AC2DC}"/>
              </a:ext>
            </a:extLst>
          </p:cNvPr>
          <p:cNvSpPr txBox="1"/>
          <p:nvPr/>
        </p:nvSpPr>
        <p:spPr>
          <a:xfrm>
            <a:off x="484909" y="3505724"/>
            <a:ext cx="211974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the chat!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68B00-1766-3144-860B-A93896EE4C2A}"/>
              </a:ext>
            </a:extLst>
          </p:cNvPr>
          <p:cNvSpPr/>
          <p:nvPr/>
        </p:nvSpPr>
        <p:spPr>
          <a:xfrm>
            <a:off x="1002096" y="1686234"/>
            <a:ext cx="10701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Prompts</a:t>
            </a:r>
          </a:p>
          <a:p>
            <a:r>
              <a:rPr lang="en-US" sz="3200" dirty="0"/>
              <a:t>Reflect </a:t>
            </a:r>
            <a:r>
              <a:rPr lang="en-US" sz="3200" dirty="0">
                <a:sym typeface="Wingdings" pitchFamily="2" charset="2"/>
              </a:rPr>
              <a:t> discuss in chat using the question #  group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1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2ACA-A8C1-F445-AA73-553BBBD3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plan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381E-6F6F-E54E-A6FF-E128515E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5" y="1920240"/>
            <a:ext cx="6920345" cy="4066774"/>
          </a:xfrm>
        </p:spPr>
        <p:txBody>
          <a:bodyPr/>
          <a:lstStyle/>
          <a:p>
            <a:r>
              <a:rPr lang="en-US" dirty="0"/>
              <a:t>The last page of the executive summary outlines action items and specific survey questions we want to do better on when the survey is repeated</a:t>
            </a:r>
          </a:p>
          <a:p>
            <a:r>
              <a:rPr lang="en-US" dirty="0"/>
              <a:t>A lot of the responses to this data will come from the ESJ Committee</a:t>
            </a:r>
          </a:p>
          <a:p>
            <a:r>
              <a:rPr lang="en-US" dirty="0"/>
              <a:t>But… we made this WW so that you too can respond to it too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7C9F7-681C-4649-A817-E5B761D2F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1" y="1801091"/>
            <a:ext cx="3365415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1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9BDE-963A-2D44-A685-6042B3C9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B905-BE83-FA46-A61D-73262A71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four ESJ committee members worked for 8 months to scan best and existing practices, look at other instruments, build questions, seek feedback, and pitch the final instrument</a:t>
            </a:r>
          </a:p>
          <a:p>
            <a:r>
              <a:rPr lang="en-US" dirty="0"/>
              <a:t>Survey was reviewed by Tony Orange, ESJ committee, Dean of Students, VPSA and the Chief of Staff prior to distribution</a:t>
            </a:r>
          </a:p>
          <a:p>
            <a:r>
              <a:rPr lang="en-US" dirty="0"/>
              <a:t>The survey was built into Qualtrics and invitations were sent to all DOSA employees</a:t>
            </a:r>
          </a:p>
          <a:p>
            <a:r>
              <a:rPr lang="en-US" dirty="0"/>
              <a:t>The survey was open for 3 weeks to collect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3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A9C-7B59-AF41-9963-687B984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79B0-13DB-2243-94D5-8C1786B9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CEEA-BCBB-D14C-8964-2A37D8AB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the survey? Department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8A338-DE1F-5F4F-BBEE-9BD1AC521F4B}"/>
              </a:ext>
            </a:extLst>
          </p:cNvPr>
          <p:cNvSpPr/>
          <p:nvPr/>
        </p:nvSpPr>
        <p:spPr>
          <a:xfrm>
            <a:off x="698269" y="6276109"/>
            <a:ext cx="3499658" cy="58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1B600-01D1-8C4C-90F3-3ACEA7A92839}"/>
              </a:ext>
            </a:extLst>
          </p:cNvPr>
          <p:cNvSpPr/>
          <p:nvPr/>
        </p:nvSpPr>
        <p:spPr>
          <a:xfrm>
            <a:off x="8692342" y="6142411"/>
            <a:ext cx="3499658" cy="581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F62A68-A344-6244-BB6F-0FA8C84E9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949767"/>
              </p:ext>
            </p:extLst>
          </p:nvPr>
        </p:nvGraphicFramePr>
        <p:xfrm>
          <a:off x="667789" y="1911175"/>
          <a:ext cx="10856422" cy="467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73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C62A-9EEF-6C4C-9F97-4B478534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the survey? I identify as…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3974D3-C2E1-0F44-9AB6-54EA70B90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2788"/>
              </p:ext>
            </p:extLst>
          </p:nvPr>
        </p:nvGraphicFramePr>
        <p:xfrm>
          <a:off x="838199" y="1920875"/>
          <a:ext cx="10699865" cy="456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42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F96A-6196-B243-8A1D-65CAEDBC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the survey? I identify 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9D018D-5200-7F4C-B440-FA27F125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39110"/>
              </p:ext>
            </p:extLst>
          </p:nvPr>
        </p:nvGraphicFramePr>
        <p:xfrm>
          <a:off x="540327" y="1920874"/>
          <a:ext cx="11194473" cy="467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08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C76B-ECF6-3C4E-83D1-747D6D2B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the survey? Years of Service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4F2B05-5743-A541-BF44-0C612BA14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64381"/>
              </p:ext>
            </p:extLst>
          </p:nvPr>
        </p:nvGraphicFramePr>
        <p:xfrm>
          <a:off x="838200" y="1935163"/>
          <a:ext cx="10687050" cy="474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62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ummer">
      <a:dk1>
        <a:srgbClr val="000000"/>
      </a:dk1>
      <a:lt1>
        <a:srgbClr val="FFFFFF"/>
      </a:lt1>
      <a:dk2>
        <a:srgbClr val="006848"/>
      </a:dk2>
      <a:lt2>
        <a:srgbClr val="ECEAE8"/>
      </a:lt2>
      <a:accent1>
        <a:srgbClr val="97D700"/>
      </a:accent1>
      <a:accent2>
        <a:srgbClr val="00B140"/>
      </a:accent2>
      <a:accent3>
        <a:srgbClr val="FFCD00"/>
      </a:accent3>
      <a:accent4>
        <a:srgbClr val="E2E868"/>
      </a:accent4>
      <a:accent5>
        <a:srgbClr val="FF6900"/>
      </a:accent5>
      <a:accent6>
        <a:srgbClr val="5E5850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6CFB12B-E7F4-3646-A9E3-739E266472D6}" vid="{7872FCD7-1F0A-7942-8ADD-A4F03D38AB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437946BFC06439250D3D6818E2529" ma:contentTypeVersion="8" ma:contentTypeDescription="Create a new document." ma:contentTypeScope="" ma:versionID="e6d11fa2262977ad4afb76ed02c45eca">
  <xsd:schema xmlns:xsd="http://www.w3.org/2001/XMLSchema" xmlns:xs="http://www.w3.org/2001/XMLSchema" xmlns:p="http://schemas.microsoft.com/office/2006/metadata/properties" xmlns:ns2="9c55ca94-880f-4ebe-b732-126189e54eed" xmlns:ns3="66f539b8-c641-48c6-bdeb-e4c48d02f763" targetNamespace="http://schemas.microsoft.com/office/2006/metadata/properties" ma:root="true" ma:fieldsID="ff0d9a3cdf150750c676aa3be7822509" ns2:_="" ns3:_="">
    <xsd:import namespace="9c55ca94-880f-4ebe-b732-126189e54eed"/>
    <xsd:import namespace="66f539b8-c641-48c6-bdeb-e4c48d02f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5ca94-880f-4ebe-b732-126189e54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539b8-c641-48c6-bdeb-e4c48d02f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748F1-8BAA-4744-BCF5-E679787C2AB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30C975-E274-4F72-AE1B-E3A0EBBE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5ca94-880f-4ebe-b732-126189e54eed"/>
    <ds:schemaRef ds:uri="66f539b8-c641-48c6-bdeb-e4c48d02f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784D8-7DF2-4348-AE15-ED02F101D2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8451</TotalTime>
  <Words>1273</Words>
  <Application>Microsoft Macintosh PowerPoint</Application>
  <PresentationFormat>Widescreen</PresentationFormat>
  <Paragraphs>185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Symbol</vt:lpstr>
      <vt:lpstr>Office Theme</vt:lpstr>
      <vt:lpstr>Climate Survey Results</vt:lpstr>
      <vt:lpstr>The Survey</vt:lpstr>
      <vt:lpstr>About the Survey</vt:lpstr>
      <vt:lpstr>PowerPoint Presentation</vt:lpstr>
      <vt:lpstr>Respondent Profiles</vt:lpstr>
      <vt:lpstr>Who took the survey? Department size</vt:lpstr>
      <vt:lpstr>Who took the survey? I identify as…</vt:lpstr>
      <vt:lpstr>Who took the survey? I identify as</vt:lpstr>
      <vt:lpstr>Who took the survey? Years of Service</vt:lpstr>
      <vt:lpstr>Race/ethnicity (select all that apply)</vt:lpstr>
      <vt:lpstr>In-Service</vt:lpstr>
      <vt:lpstr>For the Equity and Social Justice in-service requirement, how would you like to learn? Select all that apply</vt:lpstr>
      <vt:lpstr>For the Equity and Social Justice in-service requirement, how would you like to learn? Select all that apply</vt:lpstr>
      <vt:lpstr>Current Understanding of ESJ</vt:lpstr>
      <vt:lpstr>I understand what ESJ looks like in the core functions of my job</vt:lpstr>
      <vt:lpstr>Examples </vt:lpstr>
      <vt:lpstr>I help others learn about concepts related to equity and social justice through my work.</vt:lpstr>
      <vt:lpstr>Examples of helping others learn concepts of ESJ through work</vt:lpstr>
      <vt:lpstr>I cultivate inclusive community through my work</vt:lpstr>
      <vt:lpstr>Reflect and Discuss</vt:lpstr>
      <vt:lpstr>Share your ESJ goal</vt:lpstr>
      <vt:lpstr>Sense of Belonging and Connectedness</vt:lpstr>
      <vt:lpstr>Do you feel a sense of belonging and connectedness within DOSA?</vt:lpstr>
      <vt:lpstr>Do you feel a sense of belonging and Connectedness within Ohio University?</vt:lpstr>
      <vt:lpstr>Do you feel a sense of belonging and connectedness within your department?</vt:lpstr>
      <vt:lpstr>I am comfortable sharing my reflections and processing information with… (select all)</vt:lpstr>
      <vt:lpstr>Connection to Research</vt:lpstr>
      <vt:lpstr>What Helps People Feel Connected?</vt:lpstr>
      <vt:lpstr>Goals &amp; Recognition</vt:lpstr>
      <vt:lpstr>Appreciation</vt:lpstr>
      <vt:lpstr>How often do you recognize others for a job well done?</vt:lpstr>
      <vt:lpstr>Have you talked about your PD with your supervisor at least 3x in 2019?</vt:lpstr>
      <vt:lpstr>Reflection and Discussion</vt:lpstr>
      <vt:lpstr>What do we plan to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Cogswell, Cynthia</dc:creator>
  <cp:lastModifiedBy>Dinan, Nicole</cp:lastModifiedBy>
  <cp:revision>57</cp:revision>
  <dcterms:created xsi:type="dcterms:W3CDTF">2020-02-28T20:19:51Z</dcterms:created>
  <dcterms:modified xsi:type="dcterms:W3CDTF">2020-04-21T18:27:15Z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0x01010061D437946BFC06439250D3D6818E2529</vt:lpwstr>
  </property>
</Properties>
</file>