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136" userDrawn="1">
          <p15:clr>
            <a:srgbClr val="A4A3A4"/>
          </p15:clr>
        </p15:guide>
        <p15:guide id="3" pos="5664" userDrawn="1">
          <p15:clr>
            <a:srgbClr val="A4A3A4"/>
          </p15:clr>
        </p15:guide>
        <p15:guide id="4" pos="3940" userDrawn="1">
          <p15:clr>
            <a:srgbClr val="A4A3A4"/>
          </p15:clr>
        </p15:guide>
        <p15:guide id="5" pos="288" userDrawn="1">
          <p15:clr>
            <a:srgbClr val="A4A3A4"/>
          </p15:clr>
        </p15:guide>
        <p15:guide id="6" pos="73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7B26"/>
    <a:srgbClr val="72246C"/>
    <a:srgbClr val="00677F"/>
    <a:srgbClr val="D50032"/>
    <a:srgbClr val="97D700"/>
    <a:srgbClr val="00AEC7"/>
    <a:srgbClr val="9D64A9"/>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3"/>
    <p:restoredTop sz="95574"/>
  </p:normalViewPr>
  <p:slideViewPr>
    <p:cSldViewPr snapToGrid="0" snapToObjects="1">
      <p:cViewPr varScale="1">
        <p:scale>
          <a:sx n="128" d="100"/>
          <a:sy n="128" d="100"/>
        </p:scale>
        <p:origin x="1056" y="176"/>
      </p:cViewPr>
      <p:guideLst>
        <p:guide orient="horz" pos="2160"/>
        <p:guide pos="2136"/>
        <p:guide pos="5664"/>
        <p:guide pos="3940"/>
        <p:guide pos="288"/>
        <p:guide pos="73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FA33B8-53B6-DC45-9057-D61727B9EF58}" type="datetimeFigureOut">
              <a:rPr lang="en-US" smtClean="0"/>
              <a:t>10/12/21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EFEE48-F5F2-534F-9D74-FD606F60B87A}" type="slidenum">
              <a:rPr lang="en-US" smtClean="0"/>
              <a:t>‹#›</a:t>
            </a:fld>
            <a:endParaRPr lang="en-US"/>
          </a:p>
        </p:txBody>
      </p:sp>
    </p:spTree>
    <p:extLst>
      <p:ext uri="{BB962C8B-B14F-4D97-AF65-F5344CB8AC3E}">
        <p14:creationId xmlns:p14="http://schemas.microsoft.com/office/powerpoint/2010/main" val="2059455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FEE48-F5F2-534F-9D74-FD606F60B87A}" type="slidenum">
              <a:rPr lang="en-US" smtClean="0"/>
              <a:t>1</a:t>
            </a:fld>
            <a:endParaRPr lang="en-US"/>
          </a:p>
        </p:txBody>
      </p:sp>
    </p:spTree>
    <p:extLst>
      <p:ext uri="{BB962C8B-B14F-4D97-AF65-F5344CB8AC3E}">
        <p14:creationId xmlns:p14="http://schemas.microsoft.com/office/powerpoint/2010/main" val="2692483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0356C-20C0-D64B-AFF1-F696735CF1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9584EE-B41B-C04D-841F-520B3797CF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77F8DB-B8D7-B542-942E-0A7F5BEAE664}"/>
              </a:ext>
            </a:extLst>
          </p:cNvPr>
          <p:cNvSpPr>
            <a:spLocks noGrp="1"/>
          </p:cNvSpPr>
          <p:nvPr>
            <p:ph type="dt" sz="half" idx="10"/>
          </p:nvPr>
        </p:nvSpPr>
        <p:spPr/>
        <p:txBody>
          <a:bodyPr/>
          <a:lstStyle/>
          <a:p>
            <a:fld id="{05A4841F-2EBD-6346-9AE7-50E46C6E8A07}" type="datetimeFigureOut">
              <a:rPr lang="en-US" smtClean="0"/>
              <a:t>10/12/21</a:t>
            </a:fld>
            <a:endParaRPr lang="en-US"/>
          </a:p>
        </p:txBody>
      </p:sp>
      <p:sp>
        <p:nvSpPr>
          <p:cNvPr id="5" name="Footer Placeholder 4">
            <a:extLst>
              <a:ext uri="{FF2B5EF4-FFF2-40B4-BE49-F238E27FC236}">
                <a16:creationId xmlns:a16="http://schemas.microsoft.com/office/drawing/2014/main" id="{8F3FF0DB-4F9A-084F-93D0-78096E0048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70A8D5-5813-C94E-AE6B-52BC99485119}"/>
              </a:ext>
            </a:extLst>
          </p:cNvPr>
          <p:cNvSpPr>
            <a:spLocks noGrp="1"/>
          </p:cNvSpPr>
          <p:nvPr>
            <p:ph type="sldNum" sz="quarter" idx="12"/>
          </p:nvPr>
        </p:nvSpPr>
        <p:spPr/>
        <p:txBody>
          <a:bodyPr/>
          <a:lstStyle/>
          <a:p>
            <a:fld id="{4D0A4F4F-6155-8144-9676-6B8D19F1A4FF}" type="slidenum">
              <a:rPr lang="en-US" smtClean="0"/>
              <a:t>‹#›</a:t>
            </a:fld>
            <a:endParaRPr lang="en-US"/>
          </a:p>
        </p:txBody>
      </p:sp>
    </p:spTree>
    <p:extLst>
      <p:ext uri="{BB962C8B-B14F-4D97-AF65-F5344CB8AC3E}">
        <p14:creationId xmlns:p14="http://schemas.microsoft.com/office/powerpoint/2010/main" val="654653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63C66-7057-2F44-9943-FC6344C61E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E5C0E0-03EC-2B46-9C4D-B4CDEDEA52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26D3B5-42C6-B745-98FF-A405D416B030}"/>
              </a:ext>
            </a:extLst>
          </p:cNvPr>
          <p:cNvSpPr>
            <a:spLocks noGrp="1"/>
          </p:cNvSpPr>
          <p:nvPr>
            <p:ph type="dt" sz="half" idx="10"/>
          </p:nvPr>
        </p:nvSpPr>
        <p:spPr/>
        <p:txBody>
          <a:bodyPr/>
          <a:lstStyle/>
          <a:p>
            <a:fld id="{05A4841F-2EBD-6346-9AE7-50E46C6E8A07}" type="datetimeFigureOut">
              <a:rPr lang="en-US" smtClean="0"/>
              <a:t>10/12/21</a:t>
            </a:fld>
            <a:endParaRPr lang="en-US"/>
          </a:p>
        </p:txBody>
      </p:sp>
      <p:sp>
        <p:nvSpPr>
          <p:cNvPr id="5" name="Footer Placeholder 4">
            <a:extLst>
              <a:ext uri="{FF2B5EF4-FFF2-40B4-BE49-F238E27FC236}">
                <a16:creationId xmlns:a16="http://schemas.microsoft.com/office/drawing/2014/main" id="{F454EC20-EE51-964D-84E3-C40D71A336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84811E-AF03-5D4C-85B2-174C1F2D49B8}"/>
              </a:ext>
            </a:extLst>
          </p:cNvPr>
          <p:cNvSpPr>
            <a:spLocks noGrp="1"/>
          </p:cNvSpPr>
          <p:nvPr>
            <p:ph type="sldNum" sz="quarter" idx="12"/>
          </p:nvPr>
        </p:nvSpPr>
        <p:spPr/>
        <p:txBody>
          <a:bodyPr/>
          <a:lstStyle/>
          <a:p>
            <a:fld id="{4D0A4F4F-6155-8144-9676-6B8D19F1A4FF}" type="slidenum">
              <a:rPr lang="en-US" smtClean="0"/>
              <a:t>‹#›</a:t>
            </a:fld>
            <a:endParaRPr lang="en-US"/>
          </a:p>
        </p:txBody>
      </p:sp>
    </p:spTree>
    <p:extLst>
      <p:ext uri="{BB962C8B-B14F-4D97-AF65-F5344CB8AC3E}">
        <p14:creationId xmlns:p14="http://schemas.microsoft.com/office/powerpoint/2010/main" val="2691158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DEB9E1-80FA-4949-B05B-254413A03B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099168-F1F1-3F45-9D54-97411811C1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06994-9CA9-8A40-8881-8C1A2502520C}"/>
              </a:ext>
            </a:extLst>
          </p:cNvPr>
          <p:cNvSpPr>
            <a:spLocks noGrp="1"/>
          </p:cNvSpPr>
          <p:nvPr>
            <p:ph type="dt" sz="half" idx="10"/>
          </p:nvPr>
        </p:nvSpPr>
        <p:spPr/>
        <p:txBody>
          <a:bodyPr/>
          <a:lstStyle/>
          <a:p>
            <a:fld id="{05A4841F-2EBD-6346-9AE7-50E46C6E8A07}" type="datetimeFigureOut">
              <a:rPr lang="en-US" smtClean="0"/>
              <a:t>10/12/21</a:t>
            </a:fld>
            <a:endParaRPr lang="en-US"/>
          </a:p>
        </p:txBody>
      </p:sp>
      <p:sp>
        <p:nvSpPr>
          <p:cNvPr id="5" name="Footer Placeholder 4">
            <a:extLst>
              <a:ext uri="{FF2B5EF4-FFF2-40B4-BE49-F238E27FC236}">
                <a16:creationId xmlns:a16="http://schemas.microsoft.com/office/drawing/2014/main" id="{82ABC06B-FDA8-E045-80E1-4531F4F701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6D4A0B-2D45-C741-9C98-0F3AB4FD4891}"/>
              </a:ext>
            </a:extLst>
          </p:cNvPr>
          <p:cNvSpPr>
            <a:spLocks noGrp="1"/>
          </p:cNvSpPr>
          <p:nvPr>
            <p:ph type="sldNum" sz="quarter" idx="12"/>
          </p:nvPr>
        </p:nvSpPr>
        <p:spPr/>
        <p:txBody>
          <a:bodyPr/>
          <a:lstStyle/>
          <a:p>
            <a:fld id="{4D0A4F4F-6155-8144-9676-6B8D19F1A4FF}" type="slidenum">
              <a:rPr lang="en-US" smtClean="0"/>
              <a:t>‹#›</a:t>
            </a:fld>
            <a:endParaRPr lang="en-US"/>
          </a:p>
        </p:txBody>
      </p:sp>
    </p:spTree>
    <p:extLst>
      <p:ext uri="{BB962C8B-B14F-4D97-AF65-F5344CB8AC3E}">
        <p14:creationId xmlns:p14="http://schemas.microsoft.com/office/powerpoint/2010/main" val="95078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8F696-2079-1845-A5A9-BD81BFE477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DCB5A9-4858-5546-9505-5A6B1761E4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34B8A8-376C-F14A-A944-1AEF3BF02BF0}"/>
              </a:ext>
            </a:extLst>
          </p:cNvPr>
          <p:cNvSpPr>
            <a:spLocks noGrp="1"/>
          </p:cNvSpPr>
          <p:nvPr>
            <p:ph type="dt" sz="half" idx="10"/>
          </p:nvPr>
        </p:nvSpPr>
        <p:spPr/>
        <p:txBody>
          <a:bodyPr/>
          <a:lstStyle/>
          <a:p>
            <a:fld id="{05A4841F-2EBD-6346-9AE7-50E46C6E8A07}" type="datetimeFigureOut">
              <a:rPr lang="en-US" smtClean="0"/>
              <a:t>10/12/21</a:t>
            </a:fld>
            <a:endParaRPr lang="en-US"/>
          </a:p>
        </p:txBody>
      </p:sp>
      <p:sp>
        <p:nvSpPr>
          <p:cNvPr id="5" name="Footer Placeholder 4">
            <a:extLst>
              <a:ext uri="{FF2B5EF4-FFF2-40B4-BE49-F238E27FC236}">
                <a16:creationId xmlns:a16="http://schemas.microsoft.com/office/drawing/2014/main" id="{360E2A57-5D13-1147-B89F-1C48965B0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749C7-FB29-E740-A8A6-88955C38A4E7}"/>
              </a:ext>
            </a:extLst>
          </p:cNvPr>
          <p:cNvSpPr>
            <a:spLocks noGrp="1"/>
          </p:cNvSpPr>
          <p:nvPr>
            <p:ph type="sldNum" sz="quarter" idx="12"/>
          </p:nvPr>
        </p:nvSpPr>
        <p:spPr/>
        <p:txBody>
          <a:bodyPr/>
          <a:lstStyle/>
          <a:p>
            <a:fld id="{4D0A4F4F-6155-8144-9676-6B8D19F1A4FF}" type="slidenum">
              <a:rPr lang="en-US" smtClean="0"/>
              <a:t>‹#›</a:t>
            </a:fld>
            <a:endParaRPr lang="en-US"/>
          </a:p>
        </p:txBody>
      </p:sp>
    </p:spTree>
    <p:extLst>
      <p:ext uri="{BB962C8B-B14F-4D97-AF65-F5344CB8AC3E}">
        <p14:creationId xmlns:p14="http://schemas.microsoft.com/office/powerpoint/2010/main" val="4270253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C4682-3215-3941-B50B-AA25BB24F8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1B5F94-15C8-864A-9F30-B678635264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745077-7191-D342-8B2A-650B06F7BB9B}"/>
              </a:ext>
            </a:extLst>
          </p:cNvPr>
          <p:cNvSpPr>
            <a:spLocks noGrp="1"/>
          </p:cNvSpPr>
          <p:nvPr>
            <p:ph type="dt" sz="half" idx="10"/>
          </p:nvPr>
        </p:nvSpPr>
        <p:spPr/>
        <p:txBody>
          <a:bodyPr/>
          <a:lstStyle/>
          <a:p>
            <a:fld id="{05A4841F-2EBD-6346-9AE7-50E46C6E8A07}" type="datetimeFigureOut">
              <a:rPr lang="en-US" smtClean="0"/>
              <a:t>10/12/21</a:t>
            </a:fld>
            <a:endParaRPr lang="en-US"/>
          </a:p>
        </p:txBody>
      </p:sp>
      <p:sp>
        <p:nvSpPr>
          <p:cNvPr id="5" name="Footer Placeholder 4">
            <a:extLst>
              <a:ext uri="{FF2B5EF4-FFF2-40B4-BE49-F238E27FC236}">
                <a16:creationId xmlns:a16="http://schemas.microsoft.com/office/drawing/2014/main" id="{5FBD62BB-F3A1-5144-8090-73ED02AB43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DEF6D4-7CFC-464C-BAEA-3676B521217B}"/>
              </a:ext>
            </a:extLst>
          </p:cNvPr>
          <p:cNvSpPr>
            <a:spLocks noGrp="1"/>
          </p:cNvSpPr>
          <p:nvPr>
            <p:ph type="sldNum" sz="quarter" idx="12"/>
          </p:nvPr>
        </p:nvSpPr>
        <p:spPr/>
        <p:txBody>
          <a:bodyPr/>
          <a:lstStyle/>
          <a:p>
            <a:fld id="{4D0A4F4F-6155-8144-9676-6B8D19F1A4FF}" type="slidenum">
              <a:rPr lang="en-US" smtClean="0"/>
              <a:t>‹#›</a:t>
            </a:fld>
            <a:endParaRPr lang="en-US"/>
          </a:p>
        </p:txBody>
      </p:sp>
    </p:spTree>
    <p:extLst>
      <p:ext uri="{BB962C8B-B14F-4D97-AF65-F5344CB8AC3E}">
        <p14:creationId xmlns:p14="http://schemas.microsoft.com/office/powerpoint/2010/main" val="3571949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39AD9-6712-574F-88AE-8BBDAB1C61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B1772E-AA25-9F4B-9BF8-6C30AE3047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AC3A84-F50C-F44E-8E66-5CB8225CC2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236B07-9036-5346-9876-BF4A9E59BE93}"/>
              </a:ext>
            </a:extLst>
          </p:cNvPr>
          <p:cNvSpPr>
            <a:spLocks noGrp="1"/>
          </p:cNvSpPr>
          <p:nvPr>
            <p:ph type="dt" sz="half" idx="10"/>
          </p:nvPr>
        </p:nvSpPr>
        <p:spPr/>
        <p:txBody>
          <a:bodyPr/>
          <a:lstStyle/>
          <a:p>
            <a:fld id="{05A4841F-2EBD-6346-9AE7-50E46C6E8A07}" type="datetimeFigureOut">
              <a:rPr lang="en-US" smtClean="0"/>
              <a:t>10/12/21</a:t>
            </a:fld>
            <a:endParaRPr lang="en-US"/>
          </a:p>
        </p:txBody>
      </p:sp>
      <p:sp>
        <p:nvSpPr>
          <p:cNvPr id="6" name="Footer Placeholder 5">
            <a:extLst>
              <a:ext uri="{FF2B5EF4-FFF2-40B4-BE49-F238E27FC236}">
                <a16:creationId xmlns:a16="http://schemas.microsoft.com/office/drawing/2014/main" id="{A2928F48-A750-3E4B-9794-F86FE5B7C9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95B73B-581B-2747-BDE2-556483AF278D}"/>
              </a:ext>
            </a:extLst>
          </p:cNvPr>
          <p:cNvSpPr>
            <a:spLocks noGrp="1"/>
          </p:cNvSpPr>
          <p:nvPr>
            <p:ph type="sldNum" sz="quarter" idx="12"/>
          </p:nvPr>
        </p:nvSpPr>
        <p:spPr/>
        <p:txBody>
          <a:bodyPr/>
          <a:lstStyle/>
          <a:p>
            <a:fld id="{4D0A4F4F-6155-8144-9676-6B8D19F1A4FF}" type="slidenum">
              <a:rPr lang="en-US" smtClean="0"/>
              <a:t>‹#›</a:t>
            </a:fld>
            <a:endParaRPr lang="en-US"/>
          </a:p>
        </p:txBody>
      </p:sp>
    </p:spTree>
    <p:extLst>
      <p:ext uri="{BB962C8B-B14F-4D97-AF65-F5344CB8AC3E}">
        <p14:creationId xmlns:p14="http://schemas.microsoft.com/office/powerpoint/2010/main" val="2317291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03F5A-9F65-A542-9762-3DA39C27AA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9F1FD3-C110-6D4C-A9CB-EDFBD6CBCB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CBF7EE-724F-4E43-92DF-C235EF88F2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43F4B8-6B2D-A843-93A1-54E789633D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4786F7-1E29-E347-8419-6DC676850F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1DC8DB-918F-5E41-B02F-53A42A1EE3E4}"/>
              </a:ext>
            </a:extLst>
          </p:cNvPr>
          <p:cNvSpPr>
            <a:spLocks noGrp="1"/>
          </p:cNvSpPr>
          <p:nvPr>
            <p:ph type="dt" sz="half" idx="10"/>
          </p:nvPr>
        </p:nvSpPr>
        <p:spPr/>
        <p:txBody>
          <a:bodyPr/>
          <a:lstStyle/>
          <a:p>
            <a:fld id="{05A4841F-2EBD-6346-9AE7-50E46C6E8A07}" type="datetimeFigureOut">
              <a:rPr lang="en-US" smtClean="0"/>
              <a:t>10/12/21</a:t>
            </a:fld>
            <a:endParaRPr lang="en-US"/>
          </a:p>
        </p:txBody>
      </p:sp>
      <p:sp>
        <p:nvSpPr>
          <p:cNvPr id="8" name="Footer Placeholder 7">
            <a:extLst>
              <a:ext uri="{FF2B5EF4-FFF2-40B4-BE49-F238E27FC236}">
                <a16:creationId xmlns:a16="http://schemas.microsoft.com/office/drawing/2014/main" id="{FC439495-2CCB-1E4B-8A8E-B31B8607D2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6E537E-338B-E548-B9A4-E2E2AFEB6C6E}"/>
              </a:ext>
            </a:extLst>
          </p:cNvPr>
          <p:cNvSpPr>
            <a:spLocks noGrp="1"/>
          </p:cNvSpPr>
          <p:nvPr>
            <p:ph type="sldNum" sz="quarter" idx="12"/>
          </p:nvPr>
        </p:nvSpPr>
        <p:spPr/>
        <p:txBody>
          <a:bodyPr/>
          <a:lstStyle/>
          <a:p>
            <a:fld id="{4D0A4F4F-6155-8144-9676-6B8D19F1A4FF}" type="slidenum">
              <a:rPr lang="en-US" smtClean="0"/>
              <a:t>‹#›</a:t>
            </a:fld>
            <a:endParaRPr lang="en-US"/>
          </a:p>
        </p:txBody>
      </p:sp>
    </p:spTree>
    <p:extLst>
      <p:ext uri="{BB962C8B-B14F-4D97-AF65-F5344CB8AC3E}">
        <p14:creationId xmlns:p14="http://schemas.microsoft.com/office/powerpoint/2010/main" val="1131281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8DE06-8604-E448-8ABC-B4E0637DC0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A2410D-FE79-AA46-875E-CAF3B2E6CACA}"/>
              </a:ext>
            </a:extLst>
          </p:cNvPr>
          <p:cNvSpPr>
            <a:spLocks noGrp="1"/>
          </p:cNvSpPr>
          <p:nvPr>
            <p:ph type="dt" sz="half" idx="10"/>
          </p:nvPr>
        </p:nvSpPr>
        <p:spPr/>
        <p:txBody>
          <a:bodyPr/>
          <a:lstStyle/>
          <a:p>
            <a:fld id="{05A4841F-2EBD-6346-9AE7-50E46C6E8A07}" type="datetimeFigureOut">
              <a:rPr lang="en-US" smtClean="0"/>
              <a:t>10/12/21</a:t>
            </a:fld>
            <a:endParaRPr lang="en-US"/>
          </a:p>
        </p:txBody>
      </p:sp>
      <p:sp>
        <p:nvSpPr>
          <p:cNvPr id="4" name="Footer Placeholder 3">
            <a:extLst>
              <a:ext uri="{FF2B5EF4-FFF2-40B4-BE49-F238E27FC236}">
                <a16:creationId xmlns:a16="http://schemas.microsoft.com/office/drawing/2014/main" id="{DFAD2519-B71D-FC4A-8C51-324FE98F15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067E50-9C29-2A47-BC24-D0D72FDBBE99}"/>
              </a:ext>
            </a:extLst>
          </p:cNvPr>
          <p:cNvSpPr>
            <a:spLocks noGrp="1"/>
          </p:cNvSpPr>
          <p:nvPr>
            <p:ph type="sldNum" sz="quarter" idx="12"/>
          </p:nvPr>
        </p:nvSpPr>
        <p:spPr/>
        <p:txBody>
          <a:bodyPr/>
          <a:lstStyle/>
          <a:p>
            <a:fld id="{4D0A4F4F-6155-8144-9676-6B8D19F1A4FF}" type="slidenum">
              <a:rPr lang="en-US" smtClean="0"/>
              <a:t>‹#›</a:t>
            </a:fld>
            <a:endParaRPr lang="en-US"/>
          </a:p>
        </p:txBody>
      </p:sp>
    </p:spTree>
    <p:extLst>
      <p:ext uri="{BB962C8B-B14F-4D97-AF65-F5344CB8AC3E}">
        <p14:creationId xmlns:p14="http://schemas.microsoft.com/office/powerpoint/2010/main" val="57146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121CE3-7C4E-FB43-99C1-3D7BDC90F418}"/>
              </a:ext>
            </a:extLst>
          </p:cNvPr>
          <p:cNvSpPr>
            <a:spLocks noGrp="1"/>
          </p:cNvSpPr>
          <p:nvPr>
            <p:ph type="dt" sz="half" idx="10"/>
          </p:nvPr>
        </p:nvSpPr>
        <p:spPr/>
        <p:txBody>
          <a:bodyPr/>
          <a:lstStyle/>
          <a:p>
            <a:fld id="{05A4841F-2EBD-6346-9AE7-50E46C6E8A07}" type="datetimeFigureOut">
              <a:rPr lang="en-US" smtClean="0"/>
              <a:t>10/12/21</a:t>
            </a:fld>
            <a:endParaRPr lang="en-US"/>
          </a:p>
        </p:txBody>
      </p:sp>
      <p:sp>
        <p:nvSpPr>
          <p:cNvPr id="3" name="Footer Placeholder 2">
            <a:extLst>
              <a:ext uri="{FF2B5EF4-FFF2-40B4-BE49-F238E27FC236}">
                <a16:creationId xmlns:a16="http://schemas.microsoft.com/office/drawing/2014/main" id="{34E43373-29B8-AD49-AA4A-56582A3D31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854678-5145-0745-B99C-7B71C0744957}"/>
              </a:ext>
            </a:extLst>
          </p:cNvPr>
          <p:cNvSpPr>
            <a:spLocks noGrp="1"/>
          </p:cNvSpPr>
          <p:nvPr>
            <p:ph type="sldNum" sz="quarter" idx="12"/>
          </p:nvPr>
        </p:nvSpPr>
        <p:spPr/>
        <p:txBody>
          <a:bodyPr/>
          <a:lstStyle/>
          <a:p>
            <a:fld id="{4D0A4F4F-6155-8144-9676-6B8D19F1A4FF}" type="slidenum">
              <a:rPr lang="en-US" smtClean="0"/>
              <a:t>‹#›</a:t>
            </a:fld>
            <a:endParaRPr lang="en-US"/>
          </a:p>
        </p:txBody>
      </p:sp>
    </p:spTree>
    <p:extLst>
      <p:ext uri="{BB962C8B-B14F-4D97-AF65-F5344CB8AC3E}">
        <p14:creationId xmlns:p14="http://schemas.microsoft.com/office/powerpoint/2010/main" val="3205809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426F6-06E1-2D4D-A8D0-7D856C3714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75C8CC-40FC-894F-8CB7-AFDB3A1E5C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B015DC-467C-1B4B-8FAC-5B3539D2C1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D53955-883F-A143-8A20-99FC8BA8FBC9}"/>
              </a:ext>
            </a:extLst>
          </p:cNvPr>
          <p:cNvSpPr>
            <a:spLocks noGrp="1"/>
          </p:cNvSpPr>
          <p:nvPr>
            <p:ph type="dt" sz="half" idx="10"/>
          </p:nvPr>
        </p:nvSpPr>
        <p:spPr/>
        <p:txBody>
          <a:bodyPr/>
          <a:lstStyle/>
          <a:p>
            <a:fld id="{05A4841F-2EBD-6346-9AE7-50E46C6E8A07}" type="datetimeFigureOut">
              <a:rPr lang="en-US" smtClean="0"/>
              <a:t>10/12/21</a:t>
            </a:fld>
            <a:endParaRPr lang="en-US"/>
          </a:p>
        </p:txBody>
      </p:sp>
      <p:sp>
        <p:nvSpPr>
          <p:cNvPr id="6" name="Footer Placeholder 5">
            <a:extLst>
              <a:ext uri="{FF2B5EF4-FFF2-40B4-BE49-F238E27FC236}">
                <a16:creationId xmlns:a16="http://schemas.microsoft.com/office/drawing/2014/main" id="{F6724034-C2BC-504E-B3B7-E984C6D108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1093EF-1EB6-D74A-B608-4D703E5C0B1D}"/>
              </a:ext>
            </a:extLst>
          </p:cNvPr>
          <p:cNvSpPr>
            <a:spLocks noGrp="1"/>
          </p:cNvSpPr>
          <p:nvPr>
            <p:ph type="sldNum" sz="quarter" idx="12"/>
          </p:nvPr>
        </p:nvSpPr>
        <p:spPr/>
        <p:txBody>
          <a:bodyPr/>
          <a:lstStyle/>
          <a:p>
            <a:fld id="{4D0A4F4F-6155-8144-9676-6B8D19F1A4FF}" type="slidenum">
              <a:rPr lang="en-US" smtClean="0"/>
              <a:t>‹#›</a:t>
            </a:fld>
            <a:endParaRPr lang="en-US"/>
          </a:p>
        </p:txBody>
      </p:sp>
    </p:spTree>
    <p:extLst>
      <p:ext uri="{BB962C8B-B14F-4D97-AF65-F5344CB8AC3E}">
        <p14:creationId xmlns:p14="http://schemas.microsoft.com/office/powerpoint/2010/main" val="2304823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BD5B6-1DC2-DA4F-9122-56E4C1DB3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5CE0EA-DF06-9F47-BA28-44E05DFD60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1659B0-073C-CD41-BF07-EB80CDCBB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AF8A48-C6E2-C141-B78C-726908461438}"/>
              </a:ext>
            </a:extLst>
          </p:cNvPr>
          <p:cNvSpPr>
            <a:spLocks noGrp="1"/>
          </p:cNvSpPr>
          <p:nvPr>
            <p:ph type="dt" sz="half" idx="10"/>
          </p:nvPr>
        </p:nvSpPr>
        <p:spPr/>
        <p:txBody>
          <a:bodyPr/>
          <a:lstStyle/>
          <a:p>
            <a:fld id="{05A4841F-2EBD-6346-9AE7-50E46C6E8A07}" type="datetimeFigureOut">
              <a:rPr lang="en-US" smtClean="0"/>
              <a:t>10/12/21</a:t>
            </a:fld>
            <a:endParaRPr lang="en-US"/>
          </a:p>
        </p:txBody>
      </p:sp>
      <p:sp>
        <p:nvSpPr>
          <p:cNvPr id="6" name="Footer Placeholder 5">
            <a:extLst>
              <a:ext uri="{FF2B5EF4-FFF2-40B4-BE49-F238E27FC236}">
                <a16:creationId xmlns:a16="http://schemas.microsoft.com/office/drawing/2014/main" id="{3865E611-5657-CA4A-AD62-A0ADC6AAED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329998-FEA4-A64B-855B-75356EE55E53}"/>
              </a:ext>
            </a:extLst>
          </p:cNvPr>
          <p:cNvSpPr>
            <a:spLocks noGrp="1"/>
          </p:cNvSpPr>
          <p:nvPr>
            <p:ph type="sldNum" sz="quarter" idx="12"/>
          </p:nvPr>
        </p:nvSpPr>
        <p:spPr/>
        <p:txBody>
          <a:bodyPr/>
          <a:lstStyle/>
          <a:p>
            <a:fld id="{4D0A4F4F-6155-8144-9676-6B8D19F1A4FF}" type="slidenum">
              <a:rPr lang="en-US" smtClean="0"/>
              <a:t>‹#›</a:t>
            </a:fld>
            <a:endParaRPr lang="en-US"/>
          </a:p>
        </p:txBody>
      </p:sp>
    </p:spTree>
    <p:extLst>
      <p:ext uri="{BB962C8B-B14F-4D97-AF65-F5344CB8AC3E}">
        <p14:creationId xmlns:p14="http://schemas.microsoft.com/office/powerpoint/2010/main" val="3582553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85EC31-4D8D-3E42-9874-7550288AA3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15CC66-79B2-9F45-AD81-016391384A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37DCEF-A132-3040-8DD6-FD0474122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4841F-2EBD-6346-9AE7-50E46C6E8A07}" type="datetimeFigureOut">
              <a:rPr lang="en-US" smtClean="0"/>
              <a:t>10/12/21</a:t>
            </a:fld>
            <a:endParaRPr lang="en-US"/>
          </a:p>
        </p:txBody>
      </p:sp>
      <p:sp>
        <p:nvSpPr>
          <p:cNvPr id="5" name="Footer Placeholder 4">
            <a:extLst>
              <a:ext uri="{FF2B5EF4-FFF2-40B4-BE49-F238E27FC236}">
                <a16:creationId xmlns:a16="http://schemas.microsoft.com/office/drawing/2014/main" id="{AB01E67C-9F09-4F45-AD4B-2109855CE6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15B37B-587A-7945-AB10-4191AF5F79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A4F4F-6155-8144-9676-6B8D19F1A4FF}" type="slidenum">
              <a:rPr lang="en-US" smtClean="0"/>
              <a:t>‹#›</a:t>
            </a:fld>
            <a:endParaRPr lang="en-US"/>
          </a:p>
        </p:txBody>
      </p:sp>
    </p:spTree>
    <p:extLst>
      <p:ext uri="{BB962C8B-B14F-4D97-AF65-F5344CB8AC3E}">
        <p14:creationId xmlns:p14="http://schemas.microsoft.com/office/powerpoint/2010/main" val="2074138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91084DA6-431F-134F-A02E-9A2FCB9AF799}"/>
              </a:ext>
            </a:extLst>
          </p:cNvPr>
          <p:cNvPicPr>
            <a:picLocks noChangeAspect="1"/>
          </p:cNvPicPr>
          <p:nvPr/>
        </p:nvPicPr>
        <p:blipFill rotWithShape="1">
          <a:blip r:embed="rId3"/>
          <a:srcRect/>
          <a:stretch/>
        </p:blipFill>
        <p:spPr>
          <a:xfrm>
            <a:off x="20" y="10"/>
            <a:ext cx="12191980" cy="6857990"/>
          </a:xfrm>
          <a:prstGeom prst="rect">
            <a:avLst/>
          </a:prstGeom>
        </p:spPr>
      </p:pic>
      <p:sp>
        <p:nvSpPr>
          <p:cNvPr id="6" name="TextBox 5">
            <a:extLst>
              <a:ext uri="{FF2B5EF4-FFF2-40B4-BE49-F238E27FC236}">
                <a16:creationId xmlns:a16="http://schemas.microsoft.com/office/drawing/2014/main" id="{8FDABC56-78F2-674B-A642-DFD3667B9501}"/>
              </a:ext>
            </a:extLst>
          </p:cNvPr>
          <p:cNvSpPr txBox="1"/>
          <p:nvPr/>
        </p:nvSpPr>
        <p:spPr>
          <a:xfrm>
            <a:off x="5488534" y="595496"/>
            <a:ext cx="6324523" cy="400110"/>
          </a:xfrm>
          <a:prstGeom prst="rect">
            <a:avLst/>
          </a:prstGeom>
          <a:noFill/>
        </p:spPr>
        <p:txBody>
          <a:bodyPr wrap="square" rtlCol="0">
            <a:spAutoFit/>
          </a:bodyPr>
          <a:lstStyle/>
          <a:p>
            <a:pPr algn="ctr"/>
            <a:r>
              <a:rPr lang="en-US" sz="2000" b="1" dirty="0">
                <a:solidFill>
                  <a:schemeClr val="bg1"/>
                </a:solidFill>
                <a:latin typeface="Barlow Semi Condensed" pitchFamily="2" charset="77"/>
              </a:rPr>
              <a:t>Communication and Marketing: Student Training</a:t>
            </a:r>
          </a:p>
        </p:txBody>
      </p:sp>
      <p:grpSp>
        <p:nvGrpSpPr>
          <p:cNvPr id="16" name="Group 15">
            <a:extLst>
              <a:ext uri="{FF2B5EF4-FFF2-40B4-BE49-F238E27FC236}">
                <a16:creationId xmlns:a16="http://schemas.microsoft.com/office/drawing/2014/main" id="{31F62E03-D1BB-AE41-82A2-BA052EBA59C5}"/>
              </a:ext>
            </a:extLst>
          </p:cNvPr>
          <p:cNvGrpSpPr/>
          <p:nvPr/>
        </p:nvGrpSpPr>
        <p:grpSpPr>
          <a:xfrm>
            <a:off x="620776" y="1548025"/>
            <a:ext cx="1742078" cy="311561"/>
            <a:chOff x="1156889" y="2533545"/>
            <a:chExt cx="1742078" cy="311561"/>
          </a:xfrm>
        </p:grpSpPr>
        <p:sp>
          <p:nvSpPr>
            <p:cNvPr id="7" name="TextBox 6">
              <a:extLst>
                <a:ext uri="{FF2B5EF4-FFF2-40B4-BE49-F238E27FC236}">
                  <a16:creationId xmlns:a16="http://schemas.microsoft.com/office/drawing/2014/main" id="{6F6D8D29-55D6-E54A-86F5-4252309C08AA}"/>
                </a:ext>
              </a:extLst>
            </p:cNvPr>
            <p:cNvSpPr txBox="1"/>
            <p:nvPr/>
          </p:nvSpPr>
          <p:spPr>
            <a:xfrm>
              <a:off x="1459149" y="2537329"/>
              <a:ext cx="1439818" cy="307777"/>
            </a:xfrm>
            <a:prstGeom prst="rect">
              <a:avLst/>
            </a:prstGeom>
            <a:noFill/>
          </p:spPr>
          <p:txBody>
            <a:bodyPr wrap="none" rtlCol="0">
              <a:spAutoFit/>
            </a:bodyPr>
            <a:lstStyle/>
            <a:p>
              <a:r>
                <a:rPr lang="en-US" sz="1400" b="1" dirty="0">
                  <a:latin typeface="Barlow Semi Condensed" pitchFamily="2" charset="77"/>
                </a:rPr>
                <a:t>LEARNING GOALS</a:t>
              </a:r>
            </a:p>
          </p:txBody>
        </p:sp>
        <p:pic>
          <p:nvPicPr>
            <p:cNvPr id="9" name="Picture 8" descr="A screenshot of a cell phone&#10;&#10;Description automatically generated">
              <a:extLst>
                <a:ext uri="{FF2B5EF4-FFF2-40B4-BE49-F238E27FC236}">
                  <a16:creationId xmlns:a16="http://schemas.microsoft.com/office/drawing/2014/main" id="{F0658790-CB17-A04A-ADB1-549EFD74C8C0}"/>
                </a:ext>
              </a:extLst>
            </p:cNvPr>
            <p:cNvPicPr>
              <a:picLocks noChangeAspect="1"/>
            </p:cNvPicPr>
            <p:nvPr/>
          </p:nvPicPr>
          <p:blipFill>
            <a:blip r:embed="rId4"/>
            <a:stretch>
              <a:fillRect/>
            </a:stretch>
          </p:blipFill>
          <p:spPr>
            <a:xfrm>
              <a:off x="1156889" y="2533545"/>
              <a:ext cx="302260" cy="302260"/>
            </a:xfrm>
            <a:prstGeom prst="rect">
              <a:avLst/>
            </a:prstGeom>
          </p:spPr>
        </p:pic>
      </p:grpSp>
      <p:grpSp>
        <p:nvGrpSpPr>
          <p:cNvPr id="17" name="Group 16">
            <a:extLst>
              <a:ext uri="{FF2B5EF4-FFF2-40B4-BE49-F238E27FC236}">
                <a16:creationId xmlns:a16="http://schemas.microsoft.com/office/drawing/2014/main" id="{DA56C153-50FA-4246-A83D-7B07FB089774}"/>
              </a:ext>
            </a:extLst>
          </p:cNvPr>
          <p:cNvGrpSpPr/>
          <p:nvPr/>
        </p:nvGrpSpPr>
        <p:grpSpPr>
          <a:xfrm>
            <a:off x="629920" y="3687375"/>
            <a:ext cx="1924820" cy="745520"/>
            <a:chOff x="1156889" y="1076212"/>
            <a:chExt cx="1924820" cy="677744"/>
          </a:xfrm>
        </p:grpSpPr>
        <p:sp>
          <p:nvSpPr>
            <p:cNvPr id="18" name="TextBox 17">
              <a:extLst>
                <a:ext uri="{FF2B5EF4-FFF2-40B4-BE49-F238E27FC236}">
                  <a16:creationId xmlns:a16="http://schemas.microsoft.com/office/drawing/2014/main" id="{7167D8EF-E9E4-2E4A-A903-3F606A4D85EF}"/>
                </a:ext>
              </a:extLst>
            </p:cNvPr>
            <p:cNvSpPr txBox="1"/>
            <p:nvPr/>
          </p:nvSpPr>
          <p:spPr>
            <a:xfrm>
              <a:off x="1459149" y="1082444"/>
              <a:ext cx="1622560" cy="671512"/>
            </a:xfrm>
            <a:prstGeom prst="rect">
              <a:avLst/>
            </a:prstGeom>
            <a:noFill/>
          </p:spPr>
          <p:txBody>
            <a:bodyPr wrap="none" rtlCol="0">
              <a:spAutoFit/>
            </a:bodyPr>
            <a:lstStyle/>
            <a:p>
              <a:r>
                <a:rPr lang="en-US" sz="1400" b="1" dirty="0">
                  <a:latin typeface="Barlow Semi Condensed" pitchFamily="2" charset="77"/>
                </a:rPr>
                <a:t>EDUCATION,</a:t>
              </a:r>
              <a:br>
                <a:rPr lang="en-US" sz="1400" b="1" dirty="0">
                  <a:latin typeface="Barlow Semi Condensed" pitchFamily="2" charset="77"/>
                </a:rPr>
              </a:br>
              <a:r>
                <a:rPr lang="en-US" sz="1400" b="1" dirty="0">
                  <a:latin typeface="Barlow Semi Condensed" pitchFamily="2" charset="77"/>
                </a:rPr>
                <a:t>INTERVENTIONS</a:t>
              </a:r>
            </a:p>
            <a:p>
              <a:r>
                <a:rPr lang="en-US" sz="1400" b="1" dirty="0">
                  <a:latin typeface="Barlow Semi Condensed" pitchFamily="2" charset="77"/>
                </a:rPr>
                <a:t>&amp; IMPLEMENTATION</a:t>
              </a:r>
            </a:p>
          </p:txBody>
        </p:sp>
        <p:pic>
          <p:nvPicPr>
            <p:cNvPr id="19" name="Picture 18">
              <a:extLst>
                <a:ext uri="{FF2B5EF4-FFF2-40B4-BE49-F238E27FC236}">
                  <a16:creationId xmlns:a16="http://schemas.microsoft.com/office/drawing/2014/main" id="{6F2D475C-EF89-C54A-89E7-9843FB1E355A}"/>
                </a:ext>
              </a:extLst>
            </p:cNvPr>
            <p:cNvPicPr>
              <a:picLocks noChangeAspect="1"/>
            </p:cNvPicPr>
            <p:nvPr/>
          </p:nvPicPr>
          <p:blipFill>
            <a:blip r:embed="rId5"/>
            <a:srcRect/>
            <a:stretch/>
          </p:blipFill>
          <p:spPr>
            <a:xfrm>
              <a:off x="1156889" y="1076212"/>
              <a:ext cx="302260" cy="302260"/>
            </a:xfrm>
            <a:prstGeom prst="rect">
              <a:avLst/>
            </a:prstGeom>
          </p:spPr>
        </p:pic>
      </p:grpSp>
      <p:grpSp>
        <p:nvGrpSpPr>
          <p:cNvPr id="30" name="Group 29">
            <a:extLst>
              <a:ext uri="{FF2B5EF4-FFF2-40B4-BE49-F238E27FC236}">
                <a16:creationId xmlns:a16="http://schemas.microsoft.com/office/drawing/2014/main" id="{E3EF4C44-0CE6-9E41-8D61-E09A6425F12C}"/>
              </a:ext>
            </a:extLst>
          </p:cNvPr>
          <p:cNvGrpSpPr/>
          <p:nvPr/>
        </p:nvGrpSpPr>
        <p:grpSpPr>
          <a:xfrm>
            <a:off x="4326915" y="1525747"/>
            <a:ext cx="1161791" cy="323356"/>
            <a:chOff x="1156889" y="2512449"/>
            <a:chExt cx="1161791" cy="323356"/>
          </a:xfrm>
        </p:grpSpPr>
        <p:sp>
          <p:nvSpPr>
            <p:cNvPr id="31" name="TextBox 30">
              <a:extLst>
                <a:ext uri="{FF2B5EF4-FFF2-40B4-BE49-F238E27FC236}">
                  <a16:creationId xmlns:a16="http://schemas.microsoft.com/office/drawing/2014/main" id="{0314699F-A641-4943-AA8B-B16C1D81735D}"/>
                </a:ext>
              </a:extLst>
            </p:cNvPr>
            <p:cNvSpPr txBox="1"/>
            <p:nvPr/>
          </p:nvSpPr>
          <p:spPr>
            <a:xfrm>
              <a:off x="1459149" y="2512449"/>
              <a:ext cx="859531" cy="307777"/>
            </a:xfrm>
            <a:prstGeom prst="rect">
              <a:avLst/>
            </a:prstGeom>
            <a:noFill/>
          </p:spPr>
          <p:txBody>
            <a:bodyPr wrap="none" rtlCol="0">
              <a:spAutoFit/>
            </a:bodyPr>
            <a:lstStyle/>
            <a:p>
              <a:r>
                <a:rPr lang="en-US" sz="1400" b="1" dirty="0">
                  <a:latin typeface="Barlow Semi Condensed" pitchFamily="2" charset="77"/>
                </a:rPr>
                <a:t>TIMELINE</a:t>
              </a:r>
            </a:p>
          </p:txBody>
        </p:sp>
        <p:pic>
          <p:nvPicPr>
            <p:cNvPr id="32" name="Picture 31">
              <a:extLst>
                <a:ext uri="{FF2B5EF4-FFF2-40B4-BE49-F238E27FC236}">
                  <a16:creationId xmlns:a16="http://schemas.microsoft.com/office/drawing/2014/main" id="{5AE4F003-40E1-1941-B040-B4DBAE1C3E28}"/>
                </a:ext>
              </a:extLst>
            </p:cNvPr>
            <p:cNvPicPr>
              <a:picLocks noChangeAspect="1"/>
            </p:cNvPicPr>
            <p:nvPr/>
          </p:nvPicPr>
          <p:blipFill>
            <a:blip r:embed="rId6"/>
            <a:srcRect/>
            <a:stretch/>
          </p:blipFill>
          <p:spPr>
            <a:xfrm>
              <a:off x="1156889" y="2533545"/>
              <a:ext cx="302260" cy="302260"/>
            </a:xfrm>
            <a:prstGeom prst="rect">
              <a:avLst/>
            </a:prstGeom>
          </p:spPr>
        </p:pic>
      </p:grpSp>
      <p:grpSp>
        <p:nvGrpSpPr>
          <p:cNvPr id="33" name="Group 32">
            <a:extLst>
              <a:ext uri="{FF2B5EF4-FFF2-40B4-BE49-F238E27FC236}">
                <a16:creationId xmlns:a16="http://schemas.microsoft.com/office/drawing/2014/main" id="{4E5A7D74-2953-774E-A4D8-837B7190727D}"/>
              </a:ext>
            </a:extLst>
          </p:cNvPr>
          <p:cNvGrpSpPr/>
          <p:nvPr/>
        </p:nvGrpSpPr>
        <p:grpSpPr>
          <a:xfrm>
            <a:off x="9032542" y="3457330"/>
            <a:ext cx="1057595" cy="317136"/>
            <a:chOff x="1156889" y="2518669"/>
            <a:chExt cx="1057595" cy="317136"/>
          </a:xfrm>
        </p:grpSpPr>
        <p:sp>
          <p:nvSpPr>
            <p:cNvPr id="34" name="TextBox 33">
              <a:extLst>
                <a:ext uri="{FF2B5EF4-FFF2-40B4-BE49-F238E27FC236}">
                  <a16:creationId xmlns:a16="http://schemas.microsoft.com/office/drawing/2014/main" id="{E0A27A6E-F401-764A-B145-FFBC0296572D}"/>
                </a:ext>
              </a:extLst>
            </p:cNvPr>
            <p:cNvSpPr txBox="1"/>
            <p:nvPr/>
          </p:nvSpPr>
          <p:spPr>
            <a:xfrm>
              <a:off x="1459149" y="2518669"/>
              <a:ext cx="755335" cy="307777"/>
            </a:xfrm>
            <a:prstGeom prst="rect">
              <a:avLst/>
            </a:prstGeom>
            <a:noFill/>
          </p:spPr>
          <p:txBody>
            <a:bodyPr wrap="none" rtlCol="0">
              <a:spAutoFit/>
            </a:bodyPr>
            <a:lstStyle/>
            <a:p>
              <a:r>
                <a:rPr lang="en-US" sz="1400" b="1" dirty="0">
                  <a:latin typeface="Barlow Semi Condensed" pitchFamily="2" charset="77"/>
                </a:rPr>
                <a:t>QUOTES</a:t>
              </a:r>
            </a:p>
          </p:txBody>
        </p:sp>
        <p:pic>
          <p:nvPicPr>
            <p:cNvPr id="35" name="Picture 34">
              <a:extLst>
                <a:ext uri="{FF2B5EF4-FFF2-40B4-BE49-F238E27FC236}">
                  <a16:creationId xmlns:a16="http://schemas.microsoft.com/office/drawing/2014/main" id="{32CE0DA9-AC19-3441-9CED-B4613D099E4E}"/>
                </a:ext>
              </a:extLst>
            </p:cNvPr>
            <p:cNvPicPr>
              <a:picLocks noChangeAspect="1"/>
            </p:cNvPicPr>
            <p:nvPr/>
          </p:nvPicPr>
          <p:blipFill>
            <a:blip r:embed="rId7"/>
            <a:srcRect/>
            <a:stretch/>
          </p:blipFill>
          <p:spPr>
            <a:xfrm>
              <a:off x="1156889" y="2533545"/>
              <a:ext cx="302260" cy="302260"/>
            </a:xfrm>
            <a:prstGeom prst="rect">
              <a:avLst/>
            </a:prstGeom>
          </p:spPr>
        </p:pic>
      </p:grpSp>
      <p:sp>
        <p:nvSpPr>
          <p:cNvPr id="36" name="TextBox 35">
            <a:extLst>
              <a:ext uri="{FF2B5EF4-FFF2-40B4-BE49-F238E27FC236}">
                <a16:creationId xmlns:a16="http://schemas.microsoft.com/office/drawing/2014/main" id="{ED42696B-39C1-6C47-90E3-5FE39BA74583}"/>
              </a:ext>
            </a:extLst>
          </p:cNvPr>
          <p:cNvSpPr txBox="1"/>
          <p:nvPr/>
        </p:nvSpPr>
        <p:spPr>
          <a:xfrm>
            <a:off x="932180" y="1880037"/>
            <a:ext cx="2258060" cy="1631216"/>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Improved </a:t>
            </a:r>
            <a:r>
              <a:rPr lang="en-US" sz="1000" b="1" dirty="0">
                <a:latin typeface="Barlow Semi Condensed" pitchFamily="2" charset="77"/>
              </a:rPr>
              <a:t>intercultural competency </a:t>
            </a:r>
            <a:r>
              <a:rPr lang="en-US" sz="1000" dirty="0">
                <a:latin typeface="Barlow Semi Condensed" pitchFamily="2" charset="77"/>
              </a:rPr>
              <a:t>through increased understanding of cultural identifiers that affect view of self and interaction with others.</a:t>
            </a:r>
          </a:p>
          <a:p>
            <a:pPr marL="171450" indent="-171450">
              <a:buFont typeface="Arial" panose="020B0604020202020204" pitchFamily="34" charset="0"/>
              <a:buChar char="•"/>
            </a:pPr>
            <a:r>
              <a:rPr lang="en-US" sz="1000" dirty="0">
                <a:latin typeface="Barlow Semi Condensed" pitchFamily="2" charset="77"/>
              </a:rPr>
              <a:t>Increased capacity to protect </a:t>
            </a:r>
            <a:r>
              <a:rPr lang="en-US" sz="1000" b="1" dirty="0">
                <a:latin typeface="Barlow Semi Condensed" pitchFamily="2" charset="77"/>
              </a:rPr>
              <a:t>well-being</a:t>
            </a:r>
            <a:r>
              <a:rPr lang="en-US" sz="1000" dirty="0">
                <a:latin typeface="Barlow Semi Condensed" pitchFamily="2" charset="77"/>
              </a:rPr>
              <a:t> at work by implementing simple productivity solutions.</a:t>
            </a:r>
          </a:p>
          <a:p>
            <a:pPr marL="171450" indent="-171450">
              <a:buFont typeface="Arial" panose="020B0604020202020204" pitchFamily="34" charset="0"/>
              <a:buChar char="•"/>
            </a:pPr>
            <a:r>
              <a:rPr lang="en-US" sz="1000" dirty="0">
                <a:latin typeface="Barlow Semi Condensed" pitchFamily="2" charset="77"/>
              </a:rPr>
              <a:t>Learn to effectively engage in </a:t>
            </a:r>
            <a:r>
              <a:rPr lang="en-US" sz="1000" b="1" dirty="0">
                <a:latin typeface="Barlow Semi Condensed" pitchFamily="2" charset="77"/>
              </a:rPr>
              <a:t>interpersonal communication </a:t>
            </a:r>
            <a:r>
              <a:rPr lang="en-US" sz="1000" dirty="0">
                <a:latin typeface="Barlow Semi Condensed" pitchFamily="2" charset="77"/>
              </a:rPr>
              <a:t>with high stakes subject matter.</a:t>
            </a:r>
          </a:p>
        </p:txBody>
      </p:sp>
      <p:sp>
        <p:nvSpPr>
          <p:cNvPr id="41" name="TextBox 40">
            <a:extLst>
              <a:ext uri="{FF2B5EF4-FFF2-40B4-BE49-F238E27FC236}">
                <a16:creationId xmlns:a16="http://schemas.microsoft.com/office/drawing/2014/main" id="{D1EDC612-B2F3-DC42-9813-93641A99C58B}"/>
              </a:ext>
            </a:extLst>
          </p:cNvPr>
          <p:cNvSpPr txBox="1"/>
          <p:nvPr/>
        </p:nvSpPr>
        <p:spPr>
          <a:xfrm>
            <a:off x="9334801" y="3781578"/>
            <a:ext cx="2478257" cy="2092881"/>
          </a:xfrm>
          <a:prstGeom prst="rect">
            <a:avLst/>
          </a:prstGeom>
          <a:noFill/>
        </p:spPr>
        <p:txBody>
          <a:bodyPr wrap="square" rtlCol="0">
            <a:spAutoFit/>
          </a:bodyPr>
          <a:lstStyle/>
          <a:p>
            <a:r>
              <a:rPr lang="en-US" sz="1000" i="1" dirty="0">
                <a:latin typeface="Barlow Semi Condensed" pitchFamily="2" charset="77"/>
              </a:rPr>
              <a:t>Greatest job I could have asked for. These team meetings made a HUGE difference for me when it comes to working. I didn’t realize it, but I needed these moments to connect with my team.</a:t>
            </a:r>
          </a:p>
          <a:p>
            <a:endParaRPr lang="en-US" sz="1000" i="1" dirty="0">
              <a:latin typeface="Barlow Semi Condensed" pitchFamily="2" charset="77"/>
            </a:endParaRPr>
          </a:p>
          <a:p>
            <a:r>
              <a:rPr lang="en-US" sz="1000" i="1" dirty="0">
                <a:latin typeface="Barlow Semi Condensed" pitchFamily="2" charset="77"/>
              </a:rPr>
              <a:t>Even though the transition to virtual was hard for everyone, you guys handled the situation beautifully. I was always given grace when I struggled and always felt supported. I never felt like a cog in a machine, the team made it clear from day one that they care about us and our well-being and that was very important to me.</a:t>
            </a:r>
          </a:p>
        </p:txBody>
      </p:sp>
      <p:sp>
        <p:nvSpPr>
          <p:cNvPr id="42" name="TextBox 41">
            <a:extLst>
              <a:ext uri="{FF2B5EF4-FFF2-40B4-BE49-F238E27FC236}">
                <a16:creationId xmlns:a16="http://schemas.microsoft.com/office/drawing/2014/main" id="{017E112D-568A-F847-AF52-125C014EF3BD}"/>
              </a:ext>
            </a:extLst>
          </p:cNvPr>
          <p:cNvSpPr txBox="1"/>
          <p:nvPr/>
        </p:nvSpPr>
        <p:spPr>
          <a:xfrm>
            <a:off x="928531" y="4446402"/>
            <a:ext cx="2258060" cy="1477328"/>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Conducted interactive trainings in an online format</a:t>
            </a:r>
          </a:p>
          <a:p>
            <a:pPr marL="171450" indent="-171450">
              <a:buFont typeface="Arial" panose="020B0604020202020204" pitchFamily="34" charset="0"/>
              <a:buChar char="•"/>
            </a:pPr>
            <a:r>
              <a:rPr lang="en-US" sz="1000" dirty="0">
                <a:latin typeface="Barlow Semi Condensed" pitchFamily="2" charset="77"/>
              </a:rPr>
              <a:t>Administered pre– and post-surveys, as well as a final survey at the end of the semester; surveys ranged from five–20 questions/prompts in length</a:t>
            </a:r>
          </a:p>
          <a:p>
            <a:pPr marL="171450" indent="-171450">
              <a:buFont typeface="Arial" panose="020B0604020202020204" pitchFamily="34" charset="0"/>
              <a:buChar char="•"/>
            </a:pPr>
            <a:r>
              <a:rPr lang="en-US" sz="1000" dirty="0">
                <a:latin typeface="Barlow Semi Condensed" pitchFamily="2" charset="77"/>
              </a:rPr>
              <a:t>Evaluated progress in specific learning goals, as well as team culture</a:t>
            </a:r>
          </a:p>
          <a:p>
            <a:pPr marL="171450" indent="-171450">
              <a:buFont typeface="Arial" panose="020B0604020202020204" pitchFamily="34" charset="0"/>
              <a:buChar char="•"/>
            </a:pPr>
            <a:r>
              <a:rPr lang="en-US" sz="1000" dirty="0">
                <a:latin typeface="Barlow Semi Condensed" pitchFamily="2" charset="77"/>
              </a:rPr>
              <a:t>Received 60–100% response rate</a:t>
            </a:r>
          </a:p>
        </p:txBody>
      </p:sp>
      <p:sp>
        <p:nvSpPr>
          <p:cNvPr id="43" name="TextBox 42">
            <a:extLst>
              <a:ext uri="{FF2B5EF4-FFF2-40B4-BE49-F238E27FC236}">
                <a16:creationId xmlns:a16="http://schemas.microsoft.com/office/drawing/2014/main" id="{4AF151DD-6FA7-EC4F-BC0F-9BBB45F67428}"/>
              </a:ext>
            </a:extLst>
          </p:cNvPr>
          <p:cNvSpPr txBox="1"/>
          <p:nvPr/>
        </p:nvSpPr>
        <p:spPr>
          <a:xfrm>
            <a:off x="9243263" y="2103903"/>
            <a:ext cx="2569794" cy="1323439"/>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Introduce new trainers for FY22 that represent greater breadth of expertise and diversity</a:t>
            </a:r>
          </a:p>
          <a:p>
            <a:pPr marL="171450" indent="-171450">
              <a:buFont typeface="Arial" panose="020B0604020202020204" pitchFamily="34" charset="0"/>
              <a:buChar char="•"/>
            </a:pPr>
            <a:r>
              <a:rPr lang="en-US" sz="1000" dirty="0">
                <a:latin typeface="Barlow Semi Condensed" pitchFamily="2" charset="77"/>
              </a:rPr>
              <a:t>Integrate student staff into weekly team meetings</a:t>
            </a:r>
          </a:p>
          <a:p>
            <a:pPr marL="171450" indent="-171450">
              <a:buFont typeface="Arial" panose="020B0604020202020204" pitchFamily="34" charset="0"/>
              <a:buChar char="•"/>
            </a:pPr>
            <a:r>
              <a:rPr lang="en-US" sz="1000" dirty="0">
                <a:latin typeface="Barlow Semi Condensed" pitchFamily="2" charset="77"/>
              </a:rPr>
              <a:t>Prioritize cross discipline collaborations</a:t>
            </a:r>
          </a:p>
          <a:p>
            <a:pPr marL="171450" indent="-171450">
              <a:buFont typeface="Arial" panose="020B0604020202020204" pitchFamily="34" charset="0"/>
              <a:buChar char="•"/>
            </a:pPr>
            <a:r>
              <a:rPr lang="en-US" sz="1000" dirty="0">
                <a:latin typeface="Barlow Semi Condensed" pitchFamily="2" charset="77"/>
              </a:rPr>
              <a:t>Seek opportunities to feature student work in more broadly viewed channels</a:t>
            </a:r>
          </a:p>
        </p:txBody>
      </p:sp>
      <p:grpSp>
        <p:nvGrpSpPr>
          <p:cNvPr id="44" name="Group 43">
            <a:extLst>
              <a:ext uri="{FF2B5EF4-FFF2-40B4-BE49-F238E27FC236}">
                <a16:creationId xmlns:a16="http://schemas.microsoft.com/office/drawing/2014/main" id="{9BC66B63-3642-EF4D-B328-37C85C814C56}"/>
              </a:ext>
            </a:extLst>
          </p:cNvPr>
          <p:cNvGrpSpPr/>
          <p:nvPr/>
        </p:nvGrpSpPr>
        <p:grpSpPr>
          <a:xfrm>
            <a:off x="9032542" y="1554823"/>
            <a:ext cx="1532084" cy="530075"/>
            <a:chOff x="1156889" y="1076212"/>
            <a:chExt cx="1532084" cy="481885"/>
          </a:xfrm>
        </p:grpSpPr>
        <p:sp>
          <p:nvSpPr>
            <p:cNvPr id="45" name="TextBox 44">
              <a:extLst>
                <a:ext uri="{FF2B5EF4-FFF2-40B4-BE49-F238E27FC236}">
                  <a16:creationId xmlns:a16="http://schemas.microsoft.com/office/drawing/2014/main" id="{B7637612-E1E3-BD41-9EFE-4615664B0C58}"/>
                </a:ext>
              </a:extLst>
            </p:cNvPr>
            <p:cNvSpPr txBox="1"/>
            <p:nvPr/>
          </p:nvSpPr>
          <p:spPr>
            <a:xfrm>
              <a:off x="1459149" y="1082444"/>
              <a:ext cx="1229824" cy="475653"/>
            </a:xfrm>
            <a:prstGeom prst="rect">
              <a:avLst/>
            </a:prstGeom>
            <a:noFill/>
          </p:spPr>
          <p:txBody>
            <a:bodyPr wrap="none" rtlCol="0">
              <a:spAutoFit/>
            </a:bodyPr>
            <a:lstStyle/>
            <a:p>
              <a:r>
                <a:rPr lang="en-US" sz="1400" b="1" dirty="0">
                  <a:latin typeface="Barlow Semi Condensed" pitchFamily="2" charset="77"/>
                </a:rPr>
                <a:t>IMPLICATIONS</a:t>
              </a:r>
            </a:p>
            <a:p>
              <a:r>
                <a:rPr lang="en-US" sz="1400" b="1" dirty="0">
                  <a:latin typeface="Barlow Semi Condensed" pitchFamily="2" charset="77"/>
                </a:rPr>
                <a:t>&amp; NEXT STEPS</a:t>
              </a:r>
            </a:p>
          </p:txBody>
        </p:sp>
        <p:pic>
          <p:nvPicPr>
            <p:cNvPr id="46" name="Picture 45">
              <a:extLst>
                <a:ext uri="{FF2B5EF4-FFF2-40B4-BE49-F238E27FC236}">
                  <a16:creationId xmlns:a16="http://schemas.microsoft.com/office/drawing/2014/main" id="{288FD779-ED83-0E49-800D-7B8D73CCFDA3}"/>
                </a:ext>
              </a:extLst>
            </p:cNvPr>
            <p:cNvPicPr>
              <a:picLocks noChangeAspect="1"/>
            </p:cNvPicPr>
            <p:nvPr/>
          </p:nvPicPr>
          <p:blipFill>
            <a:blip r:embed="rId5"/>
            <a:srcRect/>
            <a:stretch/>
          </p:blipFill>
          <p:spPr>
            <a:xfrm>
              <a:off x="1156889" y="1076212"/>
              <a:ext cx="302260" cy="302260"/>
            </a:xfrm>
            <a:prstGeom prst="rect">
              <a:avLst/>
            </a:prstGeom>
          </p:spPr>
        </p:pic>
      </p:grpSp>
      <p:sp>
        <p:nvSpPr>
          <p:cNvPr id="47" name="TextBox 46">
            <a:extLst>
              <a:ext uri="{FF2B5EF4-FFF2-40B4-BE49-F238E27FC236}">
                <a16:creationId xmlns:a16="http://schemas.microsoft.com/office/drawing/2014/main" id="{321CCA58-E530-104A-8953-43EC0319A413}"/>
              </a:ext>
            </a:extLst>
          </p:cNvPr>
          <p:cNvSpPr txBox="1"/>
          <p:nvPr/>
        </p:nvSpPr>
        <p:spPr>
          <a:xfrm>
            <a:off x="5242730" y="2122363"/>
            <a:ext cx="1072855" cy="584775"/>
          </a:xfrm>
          <a:prstGeom prst="rect">
            <a:avLst/>
          </a:prstGeom>
          <a:noFill/>
        </p:spPr>
        <p:txBody>
          <a:bodyPr wrap="square" rtlCol="0">
            <a:spAutoFit/>
          </a:bodyPr>
          <a:lstStyle/>
          <a:p>
            <a:r>
              <a:rPr lang="en-US" sz="800" b="1" dirty="0">
                <a:latin typeface="Barlow Semi Condensed" pitchFamily="2" charset="77"/>
              </a:rPr>
              <a:t>JANUARY</a:t>
            </a:r>
          </a:p>
          <a:p>
            <a:r>
              <a:rPr lang="en-US" sz="800" dirty="0">
                <a:latin typeface="Barlow Semi Condensed" pitchFamily="2" charset="77"/>
              </a:rPr>
              <a:t>Scheduled monthly trainings and team meetings for semester</a:t>
            </a:r>
          </a:p>
        </p:txBody>
      </p:sp>
      <p:sp>
        <p:nvSpPr>
          <p:cNvPr id="48" name="TextBox 47">
            <a:extLst>
              <a:ext uri="{FF2B5EF4-FFF2-40B4-BE49-F238E27FC236}">
                <a16:creationId xmlns:a16="http://schemas.microsoft.com/office/drawing/2014/main" id="{E98F5CC8-7047-8148-A8DB-6587F884B98B}"/>
              </a:ext>
            </a:extLst>
          </p:cNvPr>
          <p:cNvSpPr txBox="1"/>
          <p:nvPr/>
        </p:nvSpPr>
        <p:spPr>
          <a:xfrm>
            <a:off x="5242730" y="2856978"/>
            <a:ext cx="1253659" cy="584775"/>
          </a:xfrm>
          <a:prstGeom prst="rect">
            <a:avLst/>
          </a:prstGeom>
          <a:noFill/>
        </p:spPr>
        <p:txBody>
          <a:bodyPr wrap="square" rtlCol="0">
            <a:spAutoFit/>
          </a:bodyPr>
          <a:lstStyle/>
          <a:p>
            <a:r>
              <a:rPr lang="en-US" sz="800" b="1" dirty="0">
                <a:latin typeface="Barlow Semi Condensed" pitchFamily="2" charset="77"/>
              </a:rPr>
              <a:t>MARCH</a:t>
            </a:r>
            <a:br>
              <a:rPr lang="en-US" sz="800" b="1" dirty="0">
                <a:latin typeface="Barlow Semi Condensed" pitchFamily="2" charset="77"/>
              </a:rPr>
            </a:br>
            <a:r>
              <a:rPr lang="en-US" sz="800" dirty="0">
                <a:latin typeface="Barlow Semi Condensed" pitchFamily="2" charset="77"/>
              </a:rPr>
              <a:t>Conducted intercultural competency training; administered assessments </a:t>
            </a:r>
          </a:p>
        </p:txBody>
      </p:sp>
      <p:sp>
        <p:nvSpPr>
          <p:cNvPr id="49" name="TextBox 48">
            <a:extLst>
              <a:ext uri="{FF2B5EF4-FFF2-40B4-BE49-F238E27FC236}">
                <a16:creationId xmlns:a16="http://schemas.microsoft.com/office/drawing/2014/main" id="{CBD4A0F8-F603-5C4F-ABCC-BADA1E58A337}"/>
              </a:ext>
            </a:extLst>
          </p:cNvPr>
          <p:cNvSpPr txBox="1"/>
          <p:nvPr/>
        </p:nvSpPr>
        <p:spPr>
          <a:xfrm>
            <a:off x="5242730" y="3553591"/>
            <a:ext cx="1315540" cy="461665"/>
          </a:xfrm>
          <a:prstGeom prst="rect">
            <a:avLst/>
          </a:prstGeom>
          <a:noFill/>
        </p:spPr>
        <p:txBody>
          <a:bodyPr wrap="square" rtlCol="0">
            <a:spAutoFit/>
          </a:bodyPr>
          <a:lstStyle/>
          <a:p>
            <a:r>
              <a:rPr lang="en-US" sz="800" b="1" dirty="0">
                <a:latin typeface="Barlow Semi Condensed" pitchFamily="2" charset="77"/>
              </a:rPr>
              <a:t>MID-APRIL</a:t>
            </a:r>
          </a:p>
          <a:p>
            <a:r>
              <a:rPr lang="en-US" sz="800" dirty="0">
                <a:latin typeface="Barlow Semi Condensed" pitchFamily="2" charset="77"/>
              </a:rPr>
              <a:t>Administered comprehensive assessment</a:t>
            </a:r>
          </a:p>
        </p:txBody>
      </p:sp>
      <p:sp>
        <p:nvSpPr>
          <p:cNvPr id="50" name="TextBox 49">
            <a:extLst>
              <a:ext uri="{FF2B5EF4-FFF2-40B4-BE49-F238E27FC236}">
                <a16:creationId xmlns:a16="http://schemas.microsoft.com/office/drawing/2014/main" id="{D7E57F27-D855-4546-A1AB-E99445C6CCB4}"/>
              </a:ext>
            </a:extLst>
          </p:cNvPr>
          <p:cNvSpPr txBox="1"/>
          <p:nvPr/>
        </p:nvSpPr>
        <p:spPr>
          <a:xfrm>
            <a:off x="5242730" y="4285257"/>
            <a:ext cx="1253659" cy="584775"/>
          </a:xfrm>
          <a:prstGeom prst="rect">
            <a:avLst/>
          </a:prstGeom>
          <a:noFill/>
        </p:spPr>
        <p:txBody>
          <a:bodyPr wrap="square" rtlCol="0">
            <a:spAutoFit/>
          </a:bodyPr>
          <a:lstStyle/>
          <a:p>
            <a:r>
              <a:rPr lang="en-US" sz="800" b="1" dirty="0">
                <a:latin typeface="Barlow Semi Condensed" pitchFamily="2" charset="77"/>
              </a:rPr>
              <a:t>EARLY-MAY</a:t>
            </a:r>
          </a:p>
          <a:p>
            <a:r>
              <a:rPr lang="en-US" sz="800" dirty="0">
                <a:latin typeface="Barlow Semi Condensed" pitchFamily="2" charset="77"/>
              </a:rPr>
              <a:t>Compiled  and analyzed assessment results; identified next steps</a:t>
            </a:r>
          </a:p>
        </p:txBody>
      </p:sp>
      <p:sp>
        <p:nvSpPr>
          <p:cNvPr id="54" name="TextBox 53">
            <a:extLst>
              <a:ext uri="{FF2B5EF4-FFF2-40B4-BE49-F238E27FC236}">
                <a16:creationId xmlns:a16="http://schemas.microsoft.com/office/drawing/2014/main" id="{49269150-6096-8545-AAFC-279FF81D74E0}"/>
              </a:ext>
            </a:extLst>
          </p:cNvPr>
          <p:cNvSpPr txBox="1"/>
          <p:nvPr/>
        </p:nvSpPr>
        <p:spPr>
          <a:xfrm>
            <a:off x="3259715" y="2563720"/>
            <a:ext cx="1426992" cy="461665"/>
          </a:xfrm>
          <a:prstGeom prst="rect">
            <a:avLst/>
          </a:prstGeom>
          <a:noFill/>
        </p:spPr>
        <p:txBody>
          <a:bodyPr wrap="square" rtlCol="0">
            <a:spAutoFit/>
          </a:bodyPr>
          <a:lstStyle/>
          <a:p>
            <a:pPr algn="r"/>
            <a:r>
              <a:rPr lang="en-US" sz="800" b="1" dirty="0">
                <a:latin typeface="Barlow Semi Condensed" pitchFamily="2" charset="77"/>
              </a:rPr>
              <a:t>FEBRUARY</a:t>
            </a:r>
          </a:p>
          <a:p>
            <a:pPr algn="r"/>
            <a:r>
              <a:rPr lang="en-US" sz="800" dirty="0">
                <a:latin typeface="Barlow Semi Condensed" pitchFamily="2" charset="77"/>
              </a:rPr>
              <a:t>Conducted well-being training; administered assessments </a:t>
            </a:r>
          </a:p>
        </p:txBody>
      </p:sp>
      <p:sp>
        <p:nvSpPr>
          <p:cNvPr id="55" name="TextBox 54">
            <a:extLst>
              <a:ext uri="{FF2B5EF4-FFF2-40B4-BE49-F238E27FC236}">
                <a16:creationId xmlns:a16="http://schemas.microsoft.com/office/drawing/2014/main" id="{C27EC842-E505-7F4A-8559-3EB4708C110A}"/>
              </a:ext>
            </a:extLst>
          </p:cNvPr>
          <p:cNvSpPr txBox="1"/>
          <p:nvPr/>
        </p:nvSpPr>
        <p:spPr>
          <a:xfrm>
            <a:off x="3259715" y="3278495"/>
            <a:ext cx="1426992" cy="584775"/>
          </a:xfrm>
          <a:prstGeom prst="rect">
            <a:avLst/>
          </a:prstGeom>
          <a:noFill/>
        </p:spPr>
        <p:txBody>
          <a:bodyPr wrap="square" rtlCol="0">
            <a:spAutoFit/>
          </a:bodyPr>
          <a:lstStyle/>
          <a:p>
            <a:pPr algn="r"/>
            <a:r>
              <a:rPr lang="en-US" sz="800" b="1" dirty="0">
                <a:latin typeface="Barlow Semi Condensed" pitchFamily="2" charset="77"/>
              </a:rPr>
              <a:t>MID-APRIL</a:t>
            </a:r>
          </a:p>
          <a:p>
            <a:pPr algn="r"/>
            <a:r>
              <a:rPr lang="en-US" sz="800" dirty="0">
                <a:latin typeface="Barlow Semi Condensed" pitchFamily="2" charset="77"/>
              </a:rPr>
              <a:t>Conducted interpersonal communication training; administered assessments </a:t>
            </a:r>
          </a:p>
        </p:txBody>
      </p:sp>
      <p:sp>
        <p:nvSpPr>
          <p:cNvPr id="56" name="TextBox 55">
            <a:extLst>
              <a:ext uri="{FF2B5EF4-FFF2-40B4-BE49-F238E27FC236}">
                <a16:creationId xmlns:a16="http://schemas.microsoft.com/office/drawing/2014/main" id="{C17C5C56-DCAC-2740-9FC7-1CBF982D3625}"/>
              </a:ext>
            </a:extLst>
          </p:cNvPr>
          <p:cNvSpPr txBox="1"/>
          <p:nvPr/>
        </p:nvSpPr>
        <p:spPr>
          <a:xfrm>
            <a:off x="3300695" y="3985928"/>
            <a:ext cx="1386011" cy="461665"/>
          </a:xfrm>
          <a:prstGeom prst="rect">
            <a:avLst/>
          </a:prstGeom>
          <a:noFill/>
        </p:spPr>
        <p:txBody>
          <a:bodyPr wrap="square" rtlCol="0">
            <a:spAutoFit/>
          </a:bodyPr>
          <a:lstStyle/>
          <a:p>
            <a:pPr algn="r"/>
            <a:r>
              <a:rPr lang="en-US" sz="800" b="1" dirty="0">
                <a:latin typeface="Barlow Semi Condensed" pitchFamily="2" charset="77"/>
              </a:rPr>
              <a:t>END OF APRIL</a:t>
            </a:r>
          </a:p>
          <a:p>
            <a:pPr algn="r"/>
            <a:r>
              <a:rPr lang="en-US" sz="800" dirty="0">
                <a:latin typeface="Barlow Semi Condensed" pitchFamily="2" charset="77"/>
              </a:rPr>
              <a:t>Facilitated end of semester celebration, virtual </a:t>
            </a:r>
          </a:p>
        </p:txBody>
      </p:sp>
      <p:sp>
        <p:nvSpPr>
          <p:cNvPr id="57" name="TextBox 56">
            <a:extLst>
              <a:ext uri="{FF2B5EF4-FFF2-40B4-BE49-F238E27FC236}">
                <a16:creationId xmlns:a16="http://schemas.microsoft.com/office/drawing/2014/main" id="{6905E9F3-6443-CF42-AACD-2B7EE5563B9B}"/>
              </a:ext>
            </a:extLst>
          </p:cNvPr>
          <p:cNvSpPr txBox="1"/>
          <p:nvPr/>
        </p:nvSpPr>
        <p:spPr>
          <a:xfrm>
            <a:off x="3613851" y="4682424"/>
            <a:ext cx="1072855" cy="461665"/>
          </a:xfrm>
          <a:prstGeom prst="rect">
            <a:avLst/>
          </a:prstGeom>
          <a:noFill/>
        </p:spPr>
        <p:txBody>
          <a:bodyPr wrap="square" rtlCol="0">
            <a:spAutoFit/>
          </a:bodyPr>
          <a:lstStyle/>
          <a:p>
            <a:pPr algn="r"/>
            <a:r>
              <a:rPr lang="en-US" sz="800" b="1" dirty="0">
                <a:latin typeface="Barlow Semi Condensed" pitchFamily="2" charset="77"/>
              </a:rPr>
              <a:t>LATE-MAY</a:t>
            </a:r>
          </a:p>
          <a:p>
            <a:pPr algn="r"/>
            <a:r>
              <a:rPr lang="en-US" sz="800" dirty="0">
                <a:latin typeface="Barlow Semi Condensed" pitchFamily="2" charset="77"/>
              </a:rPr>
              <a:t>Implemented changes to team collaboration</a:t>
            </a:r>
          </a:p>
        </p:txBody>
      </p:sp>
      <p:sp>
        <p:nvSpPr>
          <p:cNvPr id="3" name="Rectangle 2">
            <a:extLst>
              <a:ext uri="{FF2B5EF4-FFF2-40B4-BE49-F238E27FC236}">
                <a16:creationId xmlns:a16="http://schemas.microsoft.com/office/drawing/2014/main" id="{02E3C1B2-9C57-7542-B01A-0B1EA07DC032}"/>
              </a:ext>
            </a:extLst>
          </p:cNvPr>
          <p:cNvSpPr/>
          <p:nvPr/>
        </p:nvSpPr>
        <p:spPr>
          <a:xfrm>
            <a:off x="4931307" y="2122363"/>
            <a:ext cx="45719" cy="337613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hevron 3">
            <a:extLst>
              <a:ext uri="{FF2B5EF4-FFF2-40B4-BE49-F238E27FC236}">
                <a16:creationId xmlns:a16="http://schemas.microsoft.com/office/drawing/2014/main" id="{8C852ADF-22F1-D14C-B2CD-F272BE95C040}"/>
              </a:ext>
            </a:extLst>
          </p:cNvPr>
          <p:cNvSpPr/>
          <p:nvPr/>
        </p:nvSpPr>
        <p:spPr>
          <a:xfrm>
            <a:off x="5091130" y="2281789"/>
            <a:ext cx="148060" cy="153827"/>
          </a:xfrm>
          <a:prstGeom prst="chevron">
            <a:avLst/>
          </a:prstGeom>
          <a:solidFill>
            <a:srgbClr val="F37B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Chevron 58">
            <a:extLst>
              <a:ext uri="{FF2B5EF4-FFF2-40B4-BE49-F238E27FC236}">
                <a16:creationId xmlns:a16="http://schemas.microsoft.com/office/drawing/2014/main" id="{39C4AEE4-75C3-EB49-869F-DC3E1F2F487F}"/>
              </a:ext>
            </a:extLst>
          </p:cNvPr>
          <p:cNvSpPr/>
          <p:nvPr/>
        </p:nvSpPr>
        <p:spPr>
          <a:xfrm>
            <a:off x="5091130" y="3010896"/>
            <a:ext cx="148060" cy="153827"/>
          </a:xfrm>
          <a:prstGeom prst="chevron">
            <a:avLst/>
          </a:prstGeom>
          <a:solidFill>
            <a:srgbClr val="9D6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Chevron 59">
            <a:extLst>
              <a:ext uri="{FF2B5EF4-FFF2-40B4-BE49-F238E27FC236}">
                <a16:creationId xmlns:a16="http://schemas.microsoft.com/office/drawing/2014/main" id="{5C94206C-8C33-DE47-A6B4-06721D1195E2}"/>
              </a:ext>
            </a:extLst>
          </p:cNvPr>
          <p:cNvSpPr/>
          <p:nvPr/>
        </p:nvSpPr>
        <p:spPr>
          <a:xfrm>
            <a:off x="5091130" y="3725082"/>
            <a:ext cx="148060" cy="153827"/>
          </a:xfrm>
          <a:prstGeom prst="chevron">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Chevron 60">
            <a:extLst>
              <a:ext uri="{FF2B5EF4-FFF2-40B4-BE49-F238E27FC236}">
                <a16:creationId xmlns:a16="http://schemas.microsoft.com/office/drawing/2014/main" id="{C3A42229-1374-FE4D-B65F-AB8AB5DF3092}"/>
              </a:ext>
            </a:extLst>
          </p:cNvPr>
          <p:cNvSpPr/>
          <p:nvPr/>
        </p:nvSpPr>
        <p:spPr>
          <a:xfrm>
            <a:off x="5091130" y="4442405"/>
            <a:ext cx="148060" cy="153827"/>
          </a:xfrm>
          <a:prstGeom prst="chevron">
            <a:avLst/>
          </a:prstGeom>
          <a:solidFill>
            <a:srgbClr val="006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Chevron 61">
            <a:extLst>
              <a:ext uri="{FF2B5EF4-FFF2-40B4-BE49-F238E27FC236}">
                <a16:creationId xmlns:a16="http://schemas.microsoft.com/office/drawing/2014/main" id="{13008D06-6029-3946-8F6E-7708C5845964}"/>
              </a:ext>
            </a:extLst>
          </p:cNvPr>
          <p:cNvSpPr/>
          <p:nvPr/>
        </p:nvSpPr>
        <p:spPr>
          <a:xfrm rot="10800000">
            <a:off x="4669143" y="2739487"/>
            <a:ext cx="148060" cy="153827"/>
          </a:xfrm>
          <a:prstGeom prst="chevron">
            <a:avLst/>
          </a:prstGeom>
          <a:solidFill>
            <a:srgbClr val="FFC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Chevron 62">
            <a:extLst>
              <a:ext uri="{FF2B5EF4-FFF2-40B4-BE49-F238E27FC236}">
                <a16:creationId xmlns:a16="http://schemas.microsoft.com/office/drawing/2014/main" id="{794EF849-5F41-9E4C-893E-93DDABB97513}"/>
              </a:ext>
            </a:extLst>
          </p:cNvPr>
          <p:cNvSpPr/>
          <p:nvPr/>
        </p:nvSpPr>
        <p:spPr>
          <a:xfrm rot="10800000">
            <a:off x="4669143" y="3468594"/>
            <a:ext cx="148060" cy="153827"/>
          </a:xfrm>
          <a:prstGeom prst="chevron">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Chevron 63">
            <a:extLst>
              <a:ext uri="{FF2B5EF4-FFF2-40B4-BE49-F238E27FC236}">
                <a16:creationId xmlns:a16="http://schemas.microsoft.com/office/drawing/2014/main" id="{DEDD186A-40AB-CF43-8573-1937145884B6}"/>
              </a:ext>
            </a:extLst>
          </p:cNvPr>
          <p:cNvSpPr/>
          <p:nvPr/>
        </p:nvSpPr>
        <p:spPr>
          <a:xfrm rot="10800000">
            <a:off x="4669143" y="4182780"/>
            <a:ext cx="148060" cy="153827"/>
          </a:xfrm>
          <a:prstGeom prst="chevron">
            <a:avLst/>
          </a:prstGeom>
          <a:solidFill>
            <a:srgbClr val="722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Chevron 64">
            <a:extLst>
              <a:ext uri="{FF2B5EF4-FFF2-40B4-BE49-F238E27FC236}">
                <a16:creationId xmlns:a16="http://schemas.microsoft.com/office/drawing/2014/main" id="{0AD1EA3C-07A5-8D48-ABD3-DE5619426D4E}"/>
              </a:ext>
            </a:extLst>
          </p:cNvPr>
          <p:cNvSpPr/>
          <p:nvPr/>
        </p:nvSpPr>
        <p:spPr>
          <a:xfrm rot="10800000">
            <a:off x="4669143" y="4903335"/>
            <a:ext cx="148060" cy="153827"/>
          </a:xfrm>
          <a:prstGeom prst="chevron">
            <a:avLst/>
          </a:prstGeom>
          <a:solidFill>
            <a:srgbClr val="97D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66" name="Group 65">
            <a:extLst>
              <a:ext uri="{FF2B5EF4-FFF2-40B4-BE49-F238E27FC236}">
                <a16:creationId xmlns:a16="http://schemas.microsoft.com/office/drawing/2014/main" id="{55F46F81-2440-2F4A-BF17-2FE3376EA813}"/>
              </a:ext>
            </a:extLst>
          </p:cNvPr>
          <p:cNvGrpSpPr/>
          <p:nvPr/>
        </p:nvGrpSpPr>
        <p:grpSpPr>
          <a:xfrm>
            <a:off x="6263604" y="1487845"/>
            <a:ext cx="1145761" cy="317136"/>
            <a:chOff x="1156889" y="2518669"/>
            <a:chExt cx="1145761" cy="317136"/>
          </a:xfrm>
        </p:grpSpPr>
        <p:sp>
          <p:nvSpPr>
            <p:cNvPr id="67" name="TextBox 66">
              <a:extLst>
                <a:ext uri="{FF2B5EF4-FFF2-40B4-BE49-F238E27FC236}">
                  <a16:creationId xmlns:a16="http://schemas.microsoft.com/office/drawing/2014/main" id="{F43B6E18-2233-974C-B9C3-E5BDA27E9363}"/>
                </a:ext>
              </a:extLst>
            </p:cNvPr>
            <p:cNvSpPr txBox="1"/>
            <p:nvPr/>
          </p:nvSpPr>
          <p:spPr>
            <a:xfrm>
              <a:off x="1459149" y="2518669"/>
              <a:ext cx="843501" cy="307777"/>
            </a:xfrm>
            <a:prstGeom prst="rect">
              <a:avLst/>
            </a:prstGeom>
            <a:noFill/>
          </p:spPr>
          <p:txBody>
            <a:bodyPr wrap="none" rtlCol="0">
              <a:spAutoFit/>
            </a:bodyPr>
            <a:lstStyle/>
            <a:p>
              <a:r>
                <a:rPr lang="en-US" sz="1400" b="1" dirty="0">
                  <a:latin typeface="Barlow Semi Condensed" pitchFamily="2" charset="77"/>
                </a:rPr>
                <a:t>RESULTS</a:t>
              </a:r>
            </a:p>
          </p:txBody>
        </p:sp>
        <p:pic>
          <p:nvPicPr>
            <p:cNvPr id="68" name="Picture 67">
              <a:extLst>
                <a:ext uri="{FF2B5EF4-FFF2-40B4-BE49-F238E27FC236}">
                  <a16:creationId xmlns:a16="http://schemas.microsoft.com/office/drawing/2014/main" id="{96631B4D-3D92-1B4A-B3FB-952BD91835A8}"/>
                </a:ext>
              </a:extLst>
            </p:cNvPr>
            <p:cNvPicPr>
              <a:picLocks noChangeAspect="1"/>
            </p:cNvPicPr>
            <p:nvPr/>
          </p:nvPicPr>
          <p:blipFill>
            <a:blip r:embed="rId8"/>
            <a:srcRect/>
            <a:stretch/>
          </p:blipFill>
          <p:spPr>
            <a:xfrm>
              <a:off x="1156889" y="2533545"/>
              <a:ext cx="302260" cy="302260"/>
            </a:xfrm>
            <a:prstGeom prst="rect">
              <a:avLst/>
            </a:prstGeom>
          </p:spPr>
        </p:pic>
      </p:grpSp>
      <p:sp>
        <p:nvSpPr>
          <p:cNvPr id="70" name="TextBox 69">
            <a:extLst>
              <a:ext uri="{FF2B5EF4-FFF2-40B4-BE49-F238E27FC236}">
                <a16:creationId xmlns:a16="http://schemas.microsoft.com/office/drawing/2014/main" id="{6C49D9F0-A32D-F44E-BEEE-6F15B60FA728}"/>
              </a:ext>
            </a:extLst>
          </p:cNvPr>
          <p:cNvSpPr txBox="1"/>
          <p:nvPr/>
        </p:nvSpPr>
        <p:spPr>
          <a:xfrm>
            <a:off x="6558270" y="1900871"/>
            <a:ext cx="2258060" cy="246221"/>
          </a:xfrm>
          <a:prstGeom prst="rect">
            <a:avLst/>
          </a:prstGeom>
          <a:noFill/>
        </p:spPr>
        <p:txBody>
          <a:bodyPr wrap="square" rtlCol="0">
            <a:spAutoFit/>
          </a:bodyPr>
          <a:lstStyle/>
          <a:p>
            <a:r>
              <a:rPr lang="en-US" sz="1000" b="1" dirty="0">
                <a:solidFill>
                  <a:srgbClr val="72246C"/>
                </a:solidFill>
                <a:latin typeface="Barlow" pitchFamily="2" charset="77"/>
              </a:rPr>
              <a:t>2-3 POINT INCREASE</a:t>
            </a:r>
          </a:p>
        </p:txBody>
      </p:sp>
      <p:sp>
        <p:nvSpPr>
          <p:cNvPr id="2" name="Rectangle 1">
            <a:extLst>
              <a:ext uri="{FF2B5EF4-FFF2-40B4-BE49-F238E27FC236}">
                <a16:creationId xmlns:a16="http://schemas.microsoft.com/office/drawing/2014/main" id="{2EEAEAEB-5B11-9C41-AA17-45D1F22C2EDB}"/>
              </a:ext>
            </a:extLst>
          </p:cNvPr>
          <p:cNvSpPr/>
          <p:nvPr/>
        </p:nvSpPr>
        <p:spPr>
          <a:xfrm>
            <a:off x="6558270" y="2103903"/>
            <a:ext cx="1929026" cy="1477328"/>
          </a:xfrm>
          <a:prstGeom prst="rect">
            <a:avLst/>
          </a:prstGeom>
        </p:spPr>
        <p:txBody>
          <a:bodyPr wrap="square">
            <a:spAutoFit/>
          </a:bodyPr>
          <a:lstStyle/>
          <a:p>
            <a:r>
              <a:rPr lang="en-US" sz="1000" dirty="0">
                <a:latin typeface="Barlow Semi Condensed" pitchFamily="2" charset="77"/>
              </a:rPr>
              <a:t>Student self reports of competency in leadership skills they received training in resulted in increases of two–three points immediately after trainings and were sustained through end of semester. Each learning goal had unique criterion for measuring success — stated outcomes were achieved.</a:t>
            </a:r>
          </a:p>
        </p:txBody>
      </p:sp>
      <p:sp>
        <p:nvSpPr>
          <p:cNvPr id="72" name="TextBox 71">
            <a:extLst>
              <a:ext uri="{FF2B5EF4-FFF2-40B4-BE49-F238E27FC236}">
                <a16:creationId xmlns:a16="http://schemas.microsoft.com/office/drawing/2014/main" id="{36CE3EA3-9594-854A-932B-308B4DC50004}"/>
              </a:ext>
            </a:extLst>
          </p:cNvPr>
          <p:cNvSpPr txBox="1"/>
          <p:nvPr/>
        </p:nvSpPr>
        <p:spPr>
          <a:xfrm>
            <a:off x="6558270" y="3579067"/>
            <a:ext cx="2258060" cy="246221"/>
          </a:xfrm>
          <a:prstGeom prst="rect">
            <a:avLst/>
          </a:prstGeom>
          <a:noFill/>
        </p:spPr>
        <p:txBody>
          <a:bodyPr wrap="square" rtlCol="0">
            <a:spAutoFit/>
          </a:bodyPr>
          <a:lstStyle/>
          <a:p>
            <a:r>
              <a:rPr lang="en-US" sz="1000" b="1" dirty="0">
                <a:solidFill>
                  <a:srgbClr val="72246C"/>
                </a:solidFill>
                <a:latin typeface="Barlow" pitchFamily="2" charset="77"/>
              </a:rPr>
              <a:t>1 POINT INCREASE</a:t>
            </a:r>
          </a:p>
        </p:txBody>
      </p:sp>
      <p:sp>
        <p:nvSpPr>
          <p:cNvPr id="73" name="Rectangle 72">
            <a:extLst>
              <a:ext uri="{FF2B5EF4-FFF2-40B4-BE49-F238E27FC236}">
                <a16:creationId xmlns:a16="http://schemas.microsoft.com/office/drawing/2014/main" id="{221D441A-9125-6E45-BA3C-56AB668CEDE6}"/>
              </a:ext>
            </a:extLst>
          </p:cNvPr>
          <p:cNvSpPr/>
          <p:nvPr/>
        </p:nvSpPr>
        <p:spPr>
          <a:xfrm>
            <a:off x="6558270" y="3782099"/>
            <a:ext cx="1929026" cy="1169551"/>
          </a:xfrm>
          <a:prstGeom prst="rect">
            <a:avLst/>
          </a:prstGeom>
        </p:spPr>
        <p:txBody>
          <a:bodyPr wrap="square">
            <a:spAutoFit/>
          </a:bodyPr>
          <a:lstStyle/>
          <a:p>
            <a:r>
              <a:rPr lang="en-US" sz="1000" dirty="0">
                <a:latin typeface="Barlow Semi Condensed" pitchFamily="2" charset="77"/>
              </a:rPr>
              <a:t>Students reported a six or seven (on a seven-point Likert scale) in clarity of SACM values and in feeling valued as a team member across all trainings; team collaborations seemed to increase reports from six to seven</a:t>
            </a:r>
          </a:p>
        </p:txBody>
      </p:sp>
      <p:sp>
        <p:nvSpPr>
          <p:cNvPr id="74" name="TextBox 73">
            <a:extLst>
              <a:ext uri="{FF2B5EF4-FFF2-40B4-BE49-F238E27FC236}">
                <a16:creationId xmlns:a16="http://schemas.microsoft.com/office/drawing/2014/main" id="{9DC20DB1-C1EB-A348-B613-9AA781C5B419}"/>
              </a:ext>
            </a:extLst>
          </p:cNvPr>
          <p:cNvSpPr txBox="1"/>
          <p:nvPr/>
        </p:nvSpPr>
        <p:spPr>
          <a:xfrm>
            <a:off x="6558270" y="4943699"/>
            <a:ext cx="2258060" cy="246221"/>
          </a:xfrm>
          <a:prstGeom prst="rect">
            <a:avLst/>
          </a:prstGeom>
          <a:noFill/>
        </p:spPr>
        <p:txBody>
          <a:bodyPr wrap="square" rtlCol="0">
            <a:spAutoFit/>
          </a:bodyPr>
          <a:lstStyle/>
          <a:p>
            <a:r>
              <a:rPr lang="en-US" sz="1000" b="1" dirty="0">
                <a:solidFill>
                  <a:srgbClr val="72246C"/>
                </a:solidFill>
                <a:latin typeface="Barlow" pitchFamily="2" charset="77"/>
              </a:rPr>
              <a:t>MAJORITY OPINION</a:t>
            </a:r>
          </a:p>
        </p:txBody>
      </p:sp>
      <p:sp>
        <p:nvSpPr>
          <p:cNvPr id="75" name="Rectangle 74">
            <a:extLst>
              <a:ext uri="{FF2B5EF4-FFF2-40B4-BE49-F238E27FC236}">
                <a16:creationId xmlns:a16="http://schemas.microsoft.com/office/drawing/2014/main" id="{76BCA0E4-1933-264E-A25E-9D87A0FF3C68}"/>
              </a:ext>
            </a:extLst>
          </p:cNvPr>
          <p:cNvSpPr/>
          <p:nvPr/>
        </p:nvSpPr>
        <p:spPr>
          <a:xfrm>
            <a:off x="6558270" y="5146731"/>
            <a:ext cx="1929026" cy="707886"/>
          </a:xfrm>
          <a:prstGeom prst="rect">
            <a:avLst/>
          </a:prstGeom>
        </p:spPr>
        <p:txBody>
          <a:bodyPr wrap="square">
            <a:spAutoFit/>
          </a:bodyPr>
          <a:lstStyle/>
          <a:p>
            <a:r>
              <a:rPr lang="en-US" sz="1000" dirty="0">
                <a:latin typeface="Barlow Semi Condensed" pitchFamily="2" charset="77"/>
              </a:rPr>
              <a:t>Majority of students reported trainings as: useful, delivered authentically, and impactful on their lives</a:t>
            </a:r>
          </a:p>
        </p:txBody>
      </p:sp>
      <p:sp>
        <p:nvSpPr>
          <p:cNvPr id="53" name="TextBox 6">
            <a:extLst>
              <a:ext uri="{FF2B5EF4-FFF2-40B4-BE49-F238E27FC236}">
                <a16:creationId xmlns:a16="http://schemas.microsoft.com/office/drawing/2014/main" id="{C4E93A9B-C7DB-F443-AB2A-614AF45812E8}"/>
              </a:ext>
            </a:extLst>
          </p:cNvPr>
          <p:cNvSpPr txBox="1"/>
          <p:nvPr/>
        </p:nvSpPr>
        <p:spPr>
          <a:xfrm>
            <a:off x="300653" y="6113865"/>
            <a:ext cx="1086130" cy="374568"/>
          </a:xfrm>
          <a:prstGeom prst="flowChartAlternateProcess">
            <a:avLst/>
          </a:prstGeom>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0">
            <a:schemeClr val="accent2"/>
          </a:lnRef>
          <a:fillRef idx="3">
            <a:schemeClr val="accent2"/>
          </a:fillRef>
          <a:effectRef idx="3">
            <a:schemeClr val="accent2"/>
          </a:effectRef>
          <a:fontRef idx="minor">
            <a:schemeClr val="lt1"/>
          </a:fontRef>
        </p:style>
        <p:txBody>
          <a:bodyPr wrap="square" lIns="45719" tIns="45719" rIns="45719" bIns="45719" numCol="1" anchor="t">
            <a:spAutoFit/>
          </a:bodyPr>
          <a:lstStyle>
            <a:lvl1pPr>
              <a:defRPr sz="1400" b="1">
                <a:latin typeface="Barlow Semi Condensed"/>
                <a:ea typeface="Barlow Semi Condensed"/>
                <a:cs typeface="Barlow Semi Condensed"/>
                <a:sym typeface="Barlow Semi Condensed"/>
              </a:defRPr>
            </a:lvl1pPr>
          </a:lstStyle>
          <a:p>
            <a:pPr algn="ctr"/>
            <a:r>
              <a:rPr lang="en-US" sz="1600" dirty="0"/>
              <a:t>2020-2021</a:t>
            </a:r>
            <a:endParaRPr sz="1800" dirty="0"/>
          </a:p>
        </p:txBody>
      </p:sp>
    </p:spTree>
    <p:extLst>
      <p:ext uri="{BB962C8B-B14F-4D97-AF65-F5344CB8AC3E}">
        <p14:creationId xmlns:p14="http://schemas.microsoft.com/office/powerpoint/2010/main" val="2294269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3312</TotalTime>
  <Words>435</Words>
  <Application>Microsoft Macintosh PowerPoint</Application>
  <PresentationFormat>Widescreen</PresentationFormat>
  <Paragraphs>46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Barlow</vt:lpstr>
      <vt:lpstr>Barlow Semi Condensed</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Lovins, Nicole</dc:creator>
  <cp:lastModifiedBy>Oiler, Caitlin (she/her)</cp:lastModifiedBy>
  <cp:revision>38</cp:revision>
  <dcterms:created xsi:type="dcterms:W3CDTF">2020-03-09T19:12:59Z</dcterms:created>
  <dcterms:modified xsi:type="dcterms:W3CDTF">2021-10-12T18:59:41Z</dcterms:modified>
</cp:coreProperties>
</file>