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36" userDrawn="1">
          <p15:clr>
            <a:srgbClr val="A4A3A4"/>
          </p15:clr>
        </p15:guide>
        <p15:guide id="3" pos="5664" userDrawn="1">
          <p15:clr>
            <a:srgbClr val="A4A3A4"/>
          </p15:clr>
        </p15:guide>
        <p15:guide id="4" pos="3940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73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E94"/>
    <a:srgbClr val="7A2874"/>
    <a:srgbClr val="0DB4C6"/>
    <a:srgbClr val="F47B28"/>
    <a:srgbClr val="9D64A9"/>
    <a:srgbClr val="ADD13B"/>
    <a:srgbClr val="FACD10"/>
    <a:srgbClr val="B81E52"/>
    <a:srgbClr val="000000"/>
    <a:srgbClr val="97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55859E-78C8-4FB7-944E-37213559A2FB}" v="20" dt="2021-05-24T14:18:15.6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47"/>
    <p:restoredTop sz="95380" autoAdjust="0"/>
  </p:normalViewPr>
  <p:slideViewPr>
    <p:cSldViewPr snapToGrid="0" snapToObjects="1">
      <p:cViewPr>
        <p:scale>
          <a:sx n="120" d="100"/>
          <a:sy n="120" d="100"/>
        </p:scale>
        <p:origin x="1336" y="360"/>
      </p:cViewPr>
      <p:guideLst>
        <p:guide orient="horz" pos="2160"/>
        <p:guide pos="2136"/>
        <p:guide pos="5664"/>
        <p:guide pos="3940"/>
        <p:guide pos="288"/>
        <p:guide pos="7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A33B8-53B6-DC45-9057-D61727B9EF58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FEE48-F5F2-534F-9D74-FD606F60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5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FEE48-F5F2-534F-9D74-FD606F60B8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8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356C-20C0-D64B-AFF1-F696735CF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584EE-B41B-C04D-841F-520B3797C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7F8DB-B8D7-B542-942E-0A7F5BEA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FF0DB-4F9A-084F-93D0-78096E004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0A8D5-5813-C94E-AE6B-52BC99485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5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63C66-7057-2F44-9943-FC6344C6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E5C0E0-03EC-2B46-9C4D-B4CDEDEA5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6D3B5-42C6-B745-98FF-A405D416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4EC20-EE51-964D-84E3-C40D71A3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4811E-AF03-5D4C-85B2-174C1F2D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5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DEB9E1-80FA-4949-B05B-254413A03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99168-F1F1-3F45-9D54-97411811C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06994-9CA9-8A40-8881-8C1A2502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BC06B-FDA8-E045-80E1-4531F4F7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D4A0B-2D45-C741-9C98-0F3AB4FD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8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8F696-2079-1845-A5A9-BD81BFE47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CB5A9-4858-5546-9505-5A6B1761E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4B8A8-376C-F14A-A944-1AEF3BF0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E2A57-5D13-1147-B89F-1C48965B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749C7-FB29-E740-A8A6-88955C38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4682-3215-3941-B50B-AA25BB24F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B5F94-15C8-864A-9F30-B67863526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45077-7191-D342-8B2A-650B06F7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D62BB-F3A1-5144-8090-73ED02AB4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EF6D4-7CFC-464C-BAEA-3676B5212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4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9AD9-6712-574F-88AE-8BBDAB1C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1772E-AA25-9F4B-9BF8-6C30AE304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C3A84-F50C-F44E-8E66-5CB8225CC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36B07-9036-5346-9876-BF4A9E59B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28F48-A750-3E4B-9794-F86FE5B7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5B73B-581B-2747-BDE2-556483AF2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9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03F5A-9F65-A542-9762-3DA39C27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F1FD3-C110-6D4C-A9CB-EDFBD6CBC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BF7EE-724F-4E43-92DF-C235EF88F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43F4B8-6B2D-A843-93A1-54E789633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4786F7-1E29-E347-8419-6DC676850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1DC8DB-918F-5E41-B02F-53A42A1E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39495-2CCB-1E4B-8A8E-B31B8607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6E537E-338B-E548-B9A4-E2E2AFEB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8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8DE06-8604-E448-8ABC-B4E0637DC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A2410D-FE79-AA46-875E-CAF3B2E6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D2519-B71D-FC4A-8C51-324FE98F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67E50-9C29-2A47-BC24-D0D72FDB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6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121CE3-7C4E-FB43-99C1-3D7BDC90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43373-29B8-AD49-AA4A-56582A3D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54678-5145-0745-B99C-7B71C074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0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6F6-06E1-2D4D-A8D0-7D856C371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5C8CC-40FC-894F-8CB7-AFDB3A1E5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015DC-467C-1B4B-8FAC-5B3539D2C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53955-883F-A143-8A20-99FC8BA8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24034-C2BC-504E-B3B7-E984C6D10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093EF-1EB6-D74A-B608-4D703E5C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2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BD5B6-1DC2-DA4F-9122-56E4C1DB3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CE0EA-DF06-9F47-BA28-44E05DFD6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659B0-073C-CD41-BF07-EB80CDCBB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F8A48-C6E2-C141-B78C-72690846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5E611-5657-CA4A-AD62-A0ADC6AAE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29998-FEA4-A64B-855B-75356EE5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5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85EC31-4D8D-3E42-9874-7550288A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5CC66-79B2-9F45-AD81-016391384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7DCEF-A132-3040-8DD6-FD0474122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841F-2EBD-6346-9AE7-50E46C6E8A0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E67C-9F09-4F45-AD4B-2109855CE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5B37B-587A-7945-AB10-4191AF5F7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A4F4F-6155-8144-9676-6B8D19F1A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3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084DA6-431F-134F-A02E-9A2FCB9AF79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-7697" y="44512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DABC56-78F2-674B-A642-DFD3667B9501}"/>
              </a:ext>
            </a:extLst>
          </p:cNvPr>
          <p:cNvSpPr txBox="1"/>
          <p:nvPr/>
        </p:nvSpPr>
        <p:spPr>
          <a:xfrm>
            <a:off x="5494383" y="658213"/>
            <a:ext cx="609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arlow Semi Condensed" pitchFamily="2" charset="77"/>
              </a:rPr>
              <a:t>Campus Recreation-Student Leadership Forum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1F62E03-D1BB-AE41-82A2-BA052EBA59C5}"/>
              </a:ext>
            </a:extLst>
          </p:cNvPr>
          <p:cNvGrpSpPr/>
          <p:nvPr/>
        </p:nvGrpSpPr>
        <p:grpSpPr>
          <a:xfrm>
            <a:off x="629920" y="1548025"/>
            <a:ext cx="1399035" cy="311561"/>
            <a:chOff x="1156889" y="2533545"/>
            <a:chExt cx="1399035" cy="31156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F6D8D29-55D6-E54A-86F5-4252309C08AA}"/>
                </a:ext>
              </a:extLst>
            </p:cNvPr>
            <p:cNvSpPr txBox="1"/>
            <p:nvPr/>
          </p:nvSpPr>
          <p:spPr>
            <a:xfrm>
              <a:off x="1459149" y="2537329"/>
              <a:ext cx="1096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Barlow Semi Condensed" pitchFamily="2" charset="77"/>
                </a:rPr>
                <a:t>WELL-BEING</a:t>
              </a:r>
            </a:p>
          </p:txBody>
        </p:sp>
        <p:pic>
          <p:nvPicPr>
            <p:cNvPr id="9" name="Picture 8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F0658790-CB17-A04A-ADB1-549EFD74C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56889" y="2533545"/>
              <a:ext cx="302260" cy="30226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A56C153-50FA-4246-A83D-7B07FB089774}"/>
              </a:ext>
            </a:extLst>
          </p:cNvPr>
          <p:cNvGrpSpPr/>
          <p:nvPr/>
        </p:nvGrpSpPr>
        <p:grpSpPr>
          <a:xfrm>
            <a:off x="629920" y="2821861"/>
            <a:ext cx="1924820" cy="745520"/>
            <a:chOff x="1156889" y="1076212"/>
            <a:chExt cx="1924820" cy="6777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167D8EF-E9E4-2E4A-A903-3F606A4D85EF}"/>
                </a:ext>
              </a:extLst>
            </p:cNvPr>
            <p:cNvSpPr txBox="1"/>
            <p:nvPr/>
          </p:nvSpPr>
          <p:spPr>
            <a:xfrm>
              <a:off x="1459149" y="1082444"/>
              <a:ext cx="1622560" cy="671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Barlow Semi Condensed" pitchFamily="2" charset="77"/>
                </a:rPr>
                <a:t>EDUCATION,</a:t>
              </a:r>
              <a:br>
                <a:rPr lang="en-US" sz="1400" b="1" dirty="0">
                  <a:latin typeface="Barlow Semi Condensed" pitchFamily="2" charset="77"/>
                </a:rPr>
              </a:br>
              <a:r>
                <a:rPr lang="en-US" sz="1400" b="1" dirty="0">
                  <a:latin typeface="Barlow Semi Condensed" pitchFamily="2" charset="77"/>
                </a:rPr>
                <a:t>INTERVENTIONS</a:t>
              </a:r>
            </a:p>
            <a:p>
              <a:r>
                <a:rPr lang="en-US" sz="1400" b="1" dirty="0">
                  <a:latin typeface="Barlow Semi Condensed" pitchFamily="2" charset="77"/>
                </a:rPr>
                <a:t>&amp; IMPLEMENTATION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F2D475C-EF89-C54A-89E7-9843FB1E355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1156889" y="1076212"/>
              <a:ext cx="302260" cy="30226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DD3CCF3-1ECF-9A45-ADBA-7E7DAE3EBC3E}"/>
              </a:ext>
            </a:extLst>
          </p:cNvPr>
          <p:cNvGrpSpPr/>
          <p:nvPr/>
        </p:nvGrpSpPr>
        <p:grpSpPr>
          <a:xfrm>
            <a:off x="3430794" y="1531967"/>
            <a:ext cx="1205071" cy="317136"/>
            <a:chOff x="1156889" y="2518669"/>
            <a:chExt cx="1205071" cy="31713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B044FCF-3206-1E47-9049-B538F419A7BA}"/>
                </a:ext>
              </a:extLst>
            </p:cNvPr>
            <p:cNvSpPr txBox="1"/>
            <p:nvPr/>
          </p:nvSpPr>
          <p:spPr>
            <a:xfrm>
              <a:off x="1459149" y="2518669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Barlow Semi Condensed" pitchFamily="2" charset="77"/>
                </a:rPr>
                <a:t>EVIDENCE</a:t>
              </a: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CD7C6A7-94D1-BF4F-8E8B-9C741719C9F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1156889" y="2533545"/>
              <a:ext cx="302260" cy="30226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3EF4C44-0CE6-9E41-8D61-E09A6425F12C}"/>
              </a:ext>
            </a:extLst>
          </p:cNvPr>
          <p:cNvGrpSpPr/>
          <p:nvPr/>
        </p:nvGrpSpPr>
        <p:grpSpPr>
          <a:xfrm>
            <a:off x="6323108" y="1525747"/>
            <a:ext cx="1161791" cy="323356"/>
            <a:chOff x="1156889" y="2512449"/>
            <a:chExt cx="1161791" cy="32335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314699F-A641-4943-AA8B-B16C1D81735D}"/>
                </a:ext>
              </a:extLst>
            </p:cNvPr>
            <p:cNvSpPr txBox="1"/>
            <p:nvPr/>
          </p:nvSpPr>
          <p:spPr>
            <a:xfrm>
              <a:off x="1459149" y="2512449"/>
              <a:ext cx="8595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Barlow Semi Condensed" pitchFamily="2" charset="77"/>
                </a:rPr>
                <a:t>TIMELINE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AE4F003-40E1-1941-B040-B4DBAE1C3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1156889" y="2533545"/>
              <a:ext cx="302260" cy="30226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E5A7D74-2953-774E-A4D8-837B7190727D}"/>
              </a:ext>
            </a:extLst>
          </p:cNvPr>
          <p:cNvGrpSpPr/>
          <p:nvPr/>
        </p:nvGrpSpPr>
        <p:grpSpPr>
          <a:xfrm>
            <a:off x="9032542" y="4982886"/>
            <a:ext cx="1621852" cy="317136"/>
            <a:chOff x="1156889" y="2518669"/>
            <a:chExt cx="1621852" cy="31713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0A27A6E-F401-764A-B145-FFBC0296572D}"/>
                </a:ext>
              </a:extLst>
            </p:cNvPr>
            <p:cNvSpPr txBox="1"/>
            <p:nvPr/>
          </p:nvSpPr>
          <p:spPr>
            <a:xfrm>
              <a:off x="1459149" y="2518669"/>
              <a:ext cx="13195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Barlow Semi Condensed" pitchFamily="2" charset="77"/>
                </a:rPr>
                <a:t>TEAM MEMBERS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32CE0DA9-AC19-3441-9CED-B4613D099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1156889" y="2533545"/>
              <a:ext cx="302260" cy="302260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D42696B-39C1-6C47-90E3-5FE39BA74583}"/>
              </a:ext>
            </a:extLst>
          </p:cNvPr>
          <p:cNvSpPr txBox="1"/>
          <p:nvPr/>
        </p:nvSpPr>
        <p:spPr>
          <a:xfrm>
            <a:off x="942106" y="1777744"/>
            <a:ext cx="225806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Sense of Belonging: Students will be able to develop/experience a sense of belonging to a greater community through engaging in social activities that are reflective of one’s values and sense of purpose.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734256-4EA0-C347-94DE-0171EB259FC4}"/>
              </a:ext>
            </a:extLst>
          </p:cNvPr>
          <p:cNvSpPr txBox="1"/>
          <p:nvPr/>
        </p:nvSpPr>
        <p:spPr>
          <a:xfrm>
            <a:off x="3733053" y="1728003"/>
            <a:ext cx="240682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Attendance</a:t>
            </a:r>
            <a:r>
              <a:rPr lang="en-US" sz="1050" dirty="0"/>
              <a:t>: 90.5 students/Month avg</a:t>
            </a:r>
          </a:p>
          <a:p>
            <a:endParaRPr lang="en-US" sz="1050" dirty="0"/>
          </a:p>
          <a:p>
            <a:r>
              <a:rPr lang="en-US" sz="1050" b="1" dirty="0"/>
              <a:t>Sense of Belonging:</a:t>
            </a:r>
          </a:p>
          <a:p>
            <a:r>
              <a:rPr lang="en-US" sz="1050" i="1" dirty="0"/>
              <a:t>1 (Strongly Disagree) – 5 (Strongly Agree)</a:t>
            </a:r>
          </a:p>
          <a:p>
            <a:r>
              <a:rPr lang="en-US" sz="1050" dirty="0"/>
              <a:t>September: 4.26 avg</a:t>
            </a:r>
          </a:p>
          <a:p>
            <a:r>
              <a:rPr lang="en-US" sz="1050" dirty="0"/>
              <a:t>December: 4.48 avg</a:t>
            </a:r>
          </a:p>
          <a:p>
            <a:r>
              <a:rPr lang="en-US" sz="1050" dirty="0"/>
              <a:t>January: 4.42 avg </a:t>
            </a:r>
          </a:p>
          <a:p>
            <a:r>
              <a:rPr lang="en-US" sz="1050" dirty="0"/>
              <a:t>April: 4.35 avg</a:t>
            </a:r>
          </a:p>
          <a:p>
            <a:r>
              <a:rPr lang="en-US" sz="1050" dirty="0"/>
              <a:t>Total: 4.38 avg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1EDC612-B2F3-DC42-9813-93641A99C58B}"/>
              </a:ext>
            </a:extLst>
          </p:cNvPr>
          <p:cNvSpPr txBox="1"/>
          <p:nvPr/>
        </p:nvSpPr>
        <p:spPr>
          <a:xfrm>
            <a:off x="9334364" y="5225626"/>
            <a:ext cx="225806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April Crabtree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Dottie Brown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Nathan Ferdinand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Meagan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Zack Young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17E112D-568A-F847-AF52-125C014EF3BD}"/>
              </a:ext>
            </a:extLst>
          </p:cNvPr>
          <p:cNvSpPr txBox="1"/>
          <p:nvPr/>
        </p:nvSpPr>
        <p:spPr>
          <a:xfrm>
            <a:off x="942106" y="3516500"/>
            <a:ext cx="23758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Student employees will virtually participate in monthly departmental Leadership Forums during the fall semester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Opportunity to become more familiar with UWAR area efforts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Communicate with department-wide team members to connect shared experiences and build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Engage in professional development activities based on DOSA Learning Goals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Celebrate department and individual successes.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  <a:p>
            <a:r>
              <a:rPr lang="en-US" sz="1050" dirty="0"/>
              <a:t>*Pre/Post Mixed Methods Assessment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F151DD-6FA7-EC4F-BC0F-9BBB45F67428}"/>
              </a:ext>
            </a:extLst>
          </p:cNvPr>
          <p:cNvSpPr txBox="1"/>
          <p:nvPr/>
        </p:nvSpPr>
        <p:spPr>
          <a:xfrm>
            <a:off x="9334364" y="2088319"/>
            <a:ext cx="2315387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Overall, student employees appreciated the opportunity to connect with the entire department, especially with the restraints of our current work environment due to Covid. </a:t>
            </a:r>
          </a:p>
          <a:p>
            <a:endParaRPr lang="en-US" sz="1050" dirty="0"/>
          </a:p>
          <a:p>
            <a:r>
              <a:rPr lang="en-US" sz="1050" dirty="0"/>
              <a:t>Steps moving forward: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Structure of forum: Determine amount/semester based on budget and influence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Attendance: Determine attendance requirements moving forward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Determine additional methods to unite the department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Continue to measure influence of Leaderships Forums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30AE11-FC5C-A54C-8320-EC4BE7EB7C55}"/>
              </a:ext>
            </a:extLst>
          </p:cNvPr>
          <p:cNvSpPr txBox="1"/>
          <p:nvPr/>
        </p:nvSpPr>
        <p:spPr>
          <a:xfrm>
            <a:off x="3733054" y="3463335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Barlow Semi Condensed" pitchFamily="2" charset="77"/>
              </a:rPr>
              <a:t>ANALYSIS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B5FD8D-490F-9049-9126-708BC0296BD1}"/>
              </a:ext>
            </a:extLst>
          </p:cNvPr>
          <p:cNvSpPr txBox="1"/>
          <p:nvPr/>
        </p:nvSpPr>
        <p:spPr>
          <a:xfrm>
            <a:off x="3733054" y="3788173"/>
            <a:ext cx="2396362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Most students either Agreed or Strongly Agreed that attending the monthly Leadership Forums influenced their Sense of Belonging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  <a:p>
            <a:r>
              <a:rPr lang="en-US" sz="1050" dirty="0"/>
              <a:t>Qualitative Feedback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More connected to individual areas than the department as a whole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Opportunities to connect with others and stay updated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Personal &amp; Professional Development </a:t>
            </a:r>
          </a:p>
        </p:txBody>
      </p:sp>
      <p:pic>
        <p:nvPicPr>
          <p:cNvPr id="38" name="Picture 37" descr="A screenshot of a cell phone&#10;&#10;Description automatically generated">
            <a:extLst>
              <a:ext uri="{FF2B5EF4-FFF2-40B4-BE49-F238E27FC236}">
                <a16:creationId xmlns:a16="http://schemas.microsoft.com/office/drawing/2014/main" id="{1C6AF780-FEAB-874D-9D43-9C70B52C73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625" y="3473507"/>
            <a:ext cx="302260" cy="302260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9BC66B63-3642-EF4D-B328-37C85C814C56}"/>
              </a:ext>
            </a:extLst>
          </p:cNvPr>
          <p:cNvGrpSpPr/>
          <p:nvPr/>
        </p:nvGrpSpPr>
        <p:grpSpPr>
          <a:xfrm>
            <a:off x="9032542" y="1554823"/>
            <a:ext cx="1532084" cy="530075"/>
            <a:chOff x="1156889" y="1076212"/>
            <a:chExt cx="1532084" cy="48188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637612-E1E3-BD41-9EFE-4615664B0C58}"/>
                </a:ext>
              </a:extLst>
            </p:cNvPr>
            <p:cNvSpPr txBox="1"/>
            <p:nvPr/>
          </p:nvSpPr>
          <p:spPr>
            <a:xfrm>
              <a:off x="1459149" y="1082444"/>
              <a:ext cx="1229824" cy="475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Barlow Semi Condensed" pitchFamily="2" charset="77"/>
                </a:rPr>
                <a:t>IMPLICATIONS</a:t>
              </a:r>
            </a:p>
            <a:p>
              <a:r>
                <a:rPr lang="en-US" sz="1400" b="1" dirty="0">
                  <a:latin typeface="Barlow Semi Condensed" pitchFamily="2" charset="77"/>
                </a:rPr>
                <a:t>&amp; NEXT STEPS</a:t>
              </a:r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88FD779-ED83-0E49-800D-7B8D73CCF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1156889" y="1076212"/>
              <a:ext cx="302260" cy="302260"/>
            </a:xfrm>
            <a:prstGeom prst="rect">
              <a:avLst/>
            </a:prstGeom>
          </p:spPr>
        </p:pic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21CCA58-E530-104A-8953-43EC0319A413}"/>
              </a:ext>
            </a:extLst>
          </p:cNvPr>
          <p:cNvSpPr txBox="1"/>
          <p:nvPr/>
        </p:nvSpPr>
        <p:spPr>
          <a:xfrm>
            <a:off x="7639734" y="1833524"/>
            <a:ext cx="1164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Barlow Semi Condensed" pitchFamily="2" charset="77"/>
              </a:rPr>
              <a:t>July-August </a:t>
            </a:r>
          </a:p>
          <a:p>
            <a:r>
              <a:rPr lang="en-US" sz="1000" dirty="0">
                <a:latin typeface="Barlow Semi Condensed" pitchFamily="2" charset="77"/>
              </a:rPr>
              <a:t>Program Development &amp; Planning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98F5CC8-7047-8148-A8DB-6587F884B98B}"/>
              </a:ext>
            </a:extLst>
          </p:cNvPr>
          <p:cNvSpPr txBox="1"/>
          <p:nvPr/>
        </p:nvSpPr>
        <p:spPr>
          <a:xfrm>
            <a:off x="7667434" y="2932110"/>
            <a:ext cx="1072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Barlow Semi Condensed" pitchFamily="2" charset="77"/>
              </a:rPr>
              <a:t>April-May</a:t>
            </a:r>
          </a:p>
          <a:p>
            <a:r>
              <a:rPr lang="en-US" sz="1000" dirty="0">
                <a:latin typeface="Barlow Semi Condensed" pitchFamily="2" charset="77"/>
              </a:rPr>
              <a:t>Data Analysis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9269150-6096-8545-AAFC-279FF81D74E0}"/>
              </a:ext>
            </a:extLst>
          </p:cNvPr>
          <p:cNvSpPr txBox="1"/>
          <p:nvPr/>
        </p:nvSpPr>
        <p:spPr>
          <a:xfrm>
            <a:off x="5963433" y="2373888"/>
            <a:ext cx="1072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latin typeface="Barlow Semi Condensed" pitchFamily="2" charset="77"/>
              </a:rPr>
              <a:t>September-April</a:t>
            </a:r>
          </a:p>
          <a:p>
            <a:pPr algn="r"/>
            <a:r>
              <a:rPr lang="en-US" sz="1000" dirty="0">
                <a:latin typeface="Barlow Semi Condensed" pitchFamily="2" charset="77"/>
              </a:rPr>
              <a:t>Monthly Leadership Forums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E3C1B2-9C57-7542-B01A-0B1EA07DC032}"/>
              </a:ext>
            </a:extLst>
          </p:cNvPr>
          <p:cNvSpPr/>
          <p:nvPr/>
        </p:nvSpPr>
        <p:spPr>
          <a:xfrm>
            <a:off x="7328311" y="1833524"/>
            <a:ext cx="45719" cy="15544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8C852ADF-22F1-D14C-B2CD-F272BE95C040}"/>
              </a:ext>
            </a:extLst>
          </p:cNvPr>
          <p:cNvSpPr/>
          <p:nvPr/>
        </p:nvSpPr>
        <p:spPr>
          <a:xfrm>
            <a:off x="7488134" y="1992950"/>
            <a:ext cx="148060" cy="153827"/>
          </a:xfrm>
          <a:prstGeom prst="chevron">
            <a:avLst/>
          </a:prstGeom>
          <a:solidFill>
            <a:srgbClr val="F37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hevron 58">
            <a:extLst>
              <a:ext uri="{FF2B5EF4-FFF2-40B4-BE49-F238E27FC236}">
                <a16:creationId xmlns:a16="http://schemas.microsoft.com/office/drawing/2014/main" id="{39C4AEE4-75C3-EB49-869F-DC3E1F2F487F}"/>
              </a:ext>
            </a:extLst>
          </p:cNvPr>
          <p:cNvSpPr/>
          <p:nvPr/>
        </p:nvSpPr>
        <p:spPr>
          <a:xfrm>
            <a:off x="7515834" y="3086028"/>
            <a:ext cx="148060" cy="153827"/>
          </a:xfrm>
          <a:prstGeom prst="chevron">
            <a:avLst/>
          </a:prstGeom>
          <a:solidFill>
            <a:srgbClr val="9D64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Chevron 61">
            <a:extLst>
              <a:ext uri="{FF2B5EF4-FFF2-40B4-BE49-F238E27FC236}">
                <a16:creationId xmlns:a16="http://schemas.microsoft.com/office/drawing/2014/main" id="{13008D06-6029-3946-8F6E-7708C5845964}"/>
              </a:ext>
            </a:extLst>
          </p:cNvPr>
          <p:cNvSpPr/>
          <p:nvPr/>
        </p:nvSpPr>
        <p:spPr>
          <a:xfrm rot="10800000">
            <a:off x="7018725" y="2549655"/>
            <a:ext cx="148060" cy="153827"/>
          </a:xfrm>
          <a:prstGeom prst="chevron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D0A867BB-B186-4DEC-A2F3-999E3CFAF3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435274"/>
              </p:ext>
            </p:extLst>
          </p:nvPr>
        </p:nvGraphicFramePr>
        <p:xfrm>
          <a:off x="6155024" y="3388004"/>
          <a:ext cx="2666219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105">
                  <a:extLst>
                    <a:ext uri="{9D8B030D-6E8A-4147-A177-3AD203B41FA5}">
                      <a16:colId xmlns:a16="http://schemas.microsoft.com/office/drawing/2014/main" val="4266658955"/>
                    </a:ext>
                  </a:extLst>
                </a:gridCol>
                <a:gridCol w="1554114">
                  <a:extLst>
                    <a:ext uri="{9D8B030D-6E8A-4147-A177-3AD203B41FA5}">
                      <a16:colId xmlns:a16="http://schemas.microsoft.com/office/drawing/2014/main" val="4190141183"/>
                    </a:ext>
                  </a:extLst>
                </a:gridCol>
              </a:tblGrid>
              <a:tr h="2447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Barlow" panose="00000500000000000000" pitchFamily="2" charset="0"/>
                        </a:rPr>
                        <a:t>Month</a:t>
                      </a: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Barlow" panose="00000500000000000000" pitchFamily="2" charset="0"/>
                        </a:rPr>
                        <a:t>Learning Goal</a:t>
                      </a:r>
                    </a:p>
                  </a:txBody>
                  <a:tcP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29693"/>
                  </a:ext>
                </a:extLst>
              </a:tr>
              <a:tr h="23037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September</a:t>
                      </a:r>
                    </a:p>
                  </a:txBody>
                  <a:tcPr>
                    <a:solidFill>
                      <a:srgbClr val="B81E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Well-Being</a:t>
                      </a:r>
                    </a:p>
                  </a:txBody>
                  <a:tcPr>
                    <a:solidFill>
                      <a:srgbClr val="B81E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38431"/>
                  </a:ext>
                </a:extLst>
              </a:tr>
              <a:tr h="23037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October</a:t>
                      </a:r>
                    </a:p>
                  </a:txBody>
                  <a:tcPr>
                    <a:solidFill>
                      <a:srgbClr val="FACD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Team Development</a:t>
                      </a:r>
                    </a:p>
                  </a:txBody>
                  <a:tcPr>
                    <a:solidFill>
                      <a:srgbClr val="FACD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007309"/>
                  </a:ext>
                </a:extLst>
              </a:tr>
              <a:tr h="23037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November</a:t>
                      </a:r>
                    </a:p>
                  </a:txBody>
                  <a:tcPr>
                    <a:solidFill>
                      <a:srgbClr val="ADD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Adaptability</a:t>
                      </a:r>
                    </a:p>
                  </a:txBody>
                  <a:tcPr>
                    <a:solidFill>
                      <a:srgbClr val="ADD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735935"/>
                  </a:ext>
                </a:extLst>
              </a:tr>
              <a:tr h="23037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December</a:t>
                      </a:r>
                    </a:p>
                  </a:txBody>
                  <a:tcPr>
                    <a:solidFill>
                      <a:srgbClr val="9D64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Self-Awareness</a:t>
                      </a:r>
                    </a:p>
                  </a:txBody>
                  <a:tcPr>
                    <a:solidFill>
                      <a:srgbClr val="9D64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979443"/>
                  </a:ext>
                </a:extLst>
              </a:tr>
              <a:tr h="37435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January</a:t>
                      </a:r>
                    </a:p>
                  </a:txBody>
                  <a:tcPr>
                    <a:solidFill>
                      <a:srgbClr val="F47B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Intercultural Competency</a:t>
                      </a:r>
                    </a:p>
                  </a:txBody>
                  <a:tcPr>
                    <a:solidFill>
                      <a:srgbClr val="F47B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185155"/>
                  </a:ext>
                </a:extLst>
              </a:tr>
              <a:tr h="37435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February</a:t>
                      </a:r>
                    </a:p>
                  </a:txBody>
                  <a:tcPr>
                    <a:solidFill>
                      <a:srgbClr val="0DB4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Interpersonal Communication</a:t>
                      </a:r>
                    </a:p>
                  </a:txBody>
                  <a:tcPr>
                    <a:solidFill>
                      <a:srgbClr val="0DB4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67508"/>
                  </a:ext>
                </a:extLst>
              </a:tr>
              <a:tr h="23037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March </a:t>
                      </a:r>
                    </a:p>
                  </a:txBody>
                  <a:tcPr>
                    <a:solidFill>
                      <a:srgbClr val="7A28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Problem Solving</a:t>
                      </a:r>
                    </a:p>
                  </a:txBody>
                  <a:tcPr>
                    <a:solidFill>
                      <a:srgbClr val="7A28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51643"/>
                  </a:ext>
                </a:extLst>
              </a:tr>
              <a:tr h="23037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April</a:t>
                      </a:r>
                    </a:p>
                  </a:txBody>
                  <a:tcPr>
                    <a:solidFill>
                      <a:srgbClr val="086E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Barlow" panose="00000500000000000000" pitchFamily="2" charset="0"/>
                        </a:rPr>
                        <a:t>Innovation</a:t>
                      </a:r>
                    </a:p>
                  </a:txBody>
                  <a:tcPr>
                    <a:solidFill>
                      <a:srgbClr val="086E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655019"/>
                  </a:ext>
                </a:extLst>
              </a:tr>
            </a:tbl>
          </a:graphicData>
        </a:graphic>
      </p:graphicFrame>
      <p:sp>
        <p:nvSpPr>
          <p:cNvPr id="40" name="TextBox 6">
            <a:extLst>
              <a:ext uri="{FF2B5EF4-FFF2-40B4-BE49-F238E27FC236}">
                <a16:creationId xmlns:a16="http://schemas.microsoft.com/office/drawing/2014/main" id="{51485EA0-49EF-BE44-9CD1-B62C7B01FD98}"/>
              </a:ext>
            </a:extLst>
          </p:cNvPr>
          <p:cNvSpPr txBox="1"/>
          <p:nvPr/>
        </p:nvSpPr>
        <p:spPr>
          <a:xfrm>
            <a:off x="11019415" y="6116002"/>
            <a:ext cx="1086130" cy="374568"/>
          </a:xfrm>
          <a:prstGeom prst="flowChartAlternateProcess">
            <a:avLst/>
          </a:prstGeom>
          <a:ln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45719" tIns="45719" rIns="45719" bIns="45719" numCol="1" anchor="t">
            <a:spAutoFit/>
          </a:bodyPr>
          <a:lstStyle>
            <a:lvl1pPr>
              <a:defRPr sz="1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</a:lstStyle>
          <a:p>
            <a:pPr algn="ctr"/>
            <a:r>
              <a:rPr lang="en-US" sz="1600" dirty="0"/>
              <a:t>2020-2021</a:t>
            </a:r>
            <a:endParaRPr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42697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3E2DA79E0B7D4EB6AE3B039CDAA035" ma:contentTypeVersion="6" ma:contentTypeDescription="Create a new document." ma:contentTypeScope="" ma:versionID="b2510d6cc6ef2a219966bd77362f4b61">
  <xsd:schema xmlns:xsd="http://www.w3.org/2001/XMLSchema" xmlns:xs="http://www.w3.org/2001/XMLSchema" xmlns:p="http://schemas.microsoft.com/office/2006/metadata/properties" xmlns:ns2="eae787ed-c4d8-4cc4-aeae-cf5a087a3ca5" xmlns:ns3="958b7835-e574-4c46-85c5-f6f54518b164" targetNamespace="http://schemas.microsoft.com/office/2006/metadata/properties" ma:root="true" ma:fieldsID="a06c3bc58bca4dec0fcc8c8259f30d21" ns2:_="" ns3:_="">
    <xsd:import namespace="eae787ed-c4d8-4cc4-aeae-cf5a087a3ca5"/>
    <xsd:import namespace="958b7835-e574-4c46-85c5-f6f54518b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787ed-c4d8-4cc4-aeae-cf5a087a3c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7835-e574-4c46-85c5-f6f54518b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0E332D-4925-446A-A07D-DD09B1A60B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e787ed-c4d8-4cc4-aeae-cf5a087a3ca5"/>
    <ds:schemaRef ds:uri="958b7835-e574-4c46-85c5-f6f54518b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473084-163C-497B-8DFB-C26B85240D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87EE6F-0F80-4A8C-8550-F896A4136E9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3208</TotalTime>
  <Words>311</Words>
  <Application>Microsoft Macintosh PowerPoint</Application>
  <PresentationFormat>Widescreen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Barlow</vt:lpstr>
      <vt:lpstr>Barlow Semi Condensed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Lovins, Nicole</dc:creator>
  <cp:lastModifiedBy>Oiler, Caitlin (she/her)</cp:lastModifiedBy>
  <cp:revision>28</cp:revision>
  <dcterms:created xsi:type="dcterms:W3CDTF">2020-03-09T19:12:59Z</dcterms:created>
  <dcterms:modified xsi:type="dcterms:W3CDTF">2021-10-13T12:28:19Z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0x010100CD3E2DA79E0B7D4EB6AE3B039CDAA035</vt:lpwstr>
  </property>
  <property fmtid="{D5CDD505-2E9C-101B-9397-08002B2CF9AE}" pid="3" name="ArticulateGUID">
    <vt:lpwstr>EAE76AE2-23B0-4339-B913-273AAFE309BE</vt:lpwstr>
  </property>
  <property fmtid="{D5CDD505-2E9C-101B-9397-08002B2CF9AE}" pid="4" name="ArticulatePath">
    <vt:lpwstr>Data-Gala-Poster-Template_Proof2</vt:lpwstr>
  </property>
</Properties>
</file>