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7"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1432"/>
    <a:srgbClr val="FEC100"/>
    <a:srgbClr val="E8B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4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50" descr="Picture 50"/>
          <p:cNvPicPr>
            <a:picLocks noChangeAspect="1"/>
          </p:cNvPicPr>
          <p:nvPr/>
        </p:nvPicPr>
        <p:blipFill>
          <a:blip r:embed="rId3"/>
          <a:stretch>
            <a:fillRect/>
          </a:stretch>
        </p:blipFill>
        <p:spPr>
          <a:xfrm>
            <a:off x="-234157" y="-21905"/>
            <a:ext cx="12660361" cy="7128879"/>
          </a:xfrm>
          <a:prstGeom prst="rect">
            <a:avLst/>
          </a:prstGeom>
          <a:ln w="12700">
            <a:miter lim="400000"/>
          </a:ln>
        </p:spPr>
      </p:pic>
      <p:grpSp>
        <p:nvGrpSpPr>
          <p:cNvPr id="100" name="Group 15"/>
          <p:cNvGrpSpPr/>
          <p:nvPr/>
        </p:nvGrpSpPr>
        <p:grpSpPr>
          <a:xfrm>
            <a:off x="591820" y="1255924"/>
            <a:ext cx="1647495" cy="311125"/>
            <a:chOff x="0" y="0"/>
            <a:chExt cx="1647495" cy="311124"/>
          </a:xfrm>
        </p:grpSpPr>
        <p:sp>
          <p:nvSpPr>
            <p:cNvPr id="98" name="TextBox 6"/>
            <p:cNvSpPr txBox="1"/>
            <p:nvPr/>
          </p:nvSpPr>
          <p:spPr>
            <a:xfrm>
              <a:off x="347979" y="3784"/>
              <a:ext cx="1299517"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latin typeface="Barlow Semi Condensed"/>
                  <a:ea typeface="Barlow Semi Condensed"/>
                  <a:cs typeface="Barlow Semi Condensed"/>
                  <a:sym typeface="Barlow Semi Condensed"/>
                </a:defRPr>
              </a:lvl1pPr>
            </a:lstStyle>
            <a:p>
              <a:r>
                <a:rPr lang="en-US" dirty="0"/>
                <a:t>LEARNING GOAL</a:t>
              </a:r>
            </a:p>
          </p:txBody>
        </p:sp>
        <p:pic>
          <p:nvPicPr>
            <p:cNvPr id="99" name="Picture 8" descr="Picture 8"/>
            <p:cNvPicPr>
              <a:picLocks noChangeAspect="1"/>
            </p:cNvPicPr>
            <p:nvPr/>
          </p:nvPicPr>
          <p:blipFill>
            <a:blip r:embed="rId4"/>
            <a:stretch>
              <a:fillRect/>
            </a:stretch>
          </p:blipFill>
          <p:spPr>
            <a:xfrm>
              <a:off x="0" y="0"/>
              <a:ext cx="302261" cy="302261"/>
            </a:xfrm>
            <a:prstGeom prst="rect">
              <a:avLst/>
            </a:prstGeom>
            <a:ln w="12700" cap="flat">
              <a:noFill/>
              <a:miter lim="400000"/>
            </a:ln>
            <a:effectLst/>
          </p:spPr>
        </p:pic>
      </p:grpSp>
      <p:grpSp>
        <p:nvGrpSpPr>
          <p:cNvPr id="103" name="Group 16"/>
          <p:cNvGrpSpPr/>
          <p:nvPr/>
        </p:nvGrpSpPr>
        <p:grpSpPr>
          <a:xfrm>
            <a:off x="483013" y="2598064"/>
            <a:ext cx="1753458" cy="465193"/>
            <a:chOff x="0" y="-46805"/>
            <a:chExt cx="1753456" cy="465191"/>
          </a:xfrm>
        </p:grpSpPr>
        <p:sp>
          <p:nvSpPr>
            <p:cNvPr id="101" name="TextBox 17"/>
            <p:cNvSpPr txBox="1"/>
            <p:nvPr/>
          </p:nvSpPr>
          <p:spPr>
            <a:xfrm>
              <a:off x="411067" y="-46805"/>
              <a:ext cx="1342389" cy="307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b="1">
                  <a:latin typeface="Barlow Semi Condensed"/>
                  <a:ea typeface="Barlow Semi Condensed"/>
                  <a:cs typeface="Barlow Semi Condensed"/>
                  <a:sym typeface="Barlow Semi Condensed"/>
                </a:defRPr>
              </a:lvl1pPr>
            </a:lstStyle>
            <a:p>
              <a:r>
                <a:rPr lang="en-US" dirty="0"/>
                <a:t>NEED/PROBLEM</a:t>
              </a:r>
            </a:p>
          </p:txBody>
        </p:sp>
        <p:pic>
          <p:nvPicPr>
            <p:cNvPr id="102" name="Picture 18" descr="Picture 18"/>
            <p:cNvPicPr>
              <a:picLocks noChangeAspect="1"/>
            </p:cNvPicPr>
            <p:nvPr/>
          </p:nvPicPr>
          <p:blipFill>
            <a:blip r:embed="rId5"/>
            <a:stretch>
              <a:fillRect/>
            </a:stretch>
          </p:blipFill>
          <p:spPr>
            <a:xfrm>
              <a:off x="0" y="0"/>
              <a:ext cx="354600" cy="418386"/>
            </a:xfrm>
            <a:prstGeom prst="rect">
              <a:avLst/>
            </a:prstGeom>
            <a:ln w="12700" cap="flat">
              <a:noFill/>
              <a:miter lim="400000"/>
            </a:ln>
            <a:effectLst/>
          </p:spPr>
        </p:pic>
      </p:grpSp>
      <p:grpSp>
        <p:nvGrpSpPr>
          <p:cNvPr id="106" name="Group 29"/>
          <p:cNvGrpSpPr/>
          <p:nvPr/>
        </p:nvGrpSpPr>
        <p:grpSpPr>
          <a:xfrm>
            <a:off x="6000654" y="1661613"/>
            <a:ext cx="2792077" cy="969427"/>
            <a:chOff x="-160856" y="102231"/>
            <a:chExt cx="2792075" cy="969425"/>
          </a:xfrm>
        </p:grpSpPr>
        <p:sp>
          <p:nvSpPr>
            <p:cNvPr id="104" name="TextBox 30"/>
            <p:cNvSpPr txBox="1"/>
            <p:nvPr/>
          </p:nvSpPr>
          <p:spPr>
            <a:xfrm>
              <a:off x="182079" y="102231"/>
              <a:ext cx="2449140" cy="9694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latin typeface="Barlow Semi Condensed"/>
                  <a:ea typeface="Barlow Semi Condensed"/>
                  <a:cs typeface="Barlow Semi Condensed"/>
                  <a:sym typeface="Barlow Semi Condensed"/>
                </a:defRPr>
              </a:lvl1pPr>
            </a:lstStyle>
            <a:p>
              <a:r>
                <a:rPr lang="en-US" dirty="0"/>
                <a:t>ANALYSIS OF INSTRUMENTS AND PROCESS</a:t>
              </a:r>
            </a:p>
          </p:txBody>
        </p:sp>
        <p:pic>
          <p:nvPicPr>
            <p:cNvPr id="105" name="Picture 31" descr="Picture 31"/>
            <p:cNvPicPr>
              <a:picLocks noChangeAspect="1"/>
            </p:cNvPicPr>
            <p:nvPr/>
          </p:nvPicPr>
          <p:blipFill>
            <a:blip r:embed="rId6"/>
            <a:stretch>
              <a:fillRect/>
            </a:stretch>
          </p:blipFill>
          <p:spPr>
            <a:xfrm>
              <a:off x="-160856" y="123012"/>
              <a:ext cx="297879" cy="297879"/>
            </a:xfrm>
            <a:prstGeom prst="rect">
              <a:avLst/>
            </a:prstGeom>
            <a:ln w="12700" cap="flat">
              <a:noFill/>
              <a:miter lim="400000"/>
            </a:ln>
            <a:effectLst/>
          </p:spPr>
        </p:pic>
      </p:grpSp>
      <p:grpSp>
        <p:nvGrpSpPr>
          <p:cNvPr id="109" name="Group 32"/>
          <p:cNvGrpSpPr/>
          <p:nvPr/>
        </p:nvGrpSpPr>
        <p:grpSpPr>
          <a:xfrm>
            <a:off x="9220710" y="5973662"/>
            <a:ext cx="1745125" cy="487730"/>
            <a:chOff x="0" y="0"/>
            <a:chExt cx="1914021" cy="624900"/>
          </a:xfrm>
        </p:grpSpPr>
        <p:sp>
          <p:nvSpPr>
            <p:cNvPr id="107" name="TextBox 33"/>
            <p:cNvSpPr txBox="1"/>
            <p:nvPr/>
          </p:nvSpPr>
          <p:spPr>
            <a:xfrm>
              <a:off x="347979" y="0"/>
              <a:ext cx="1566043" cy="612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b="1">
                  <a:latin typeface="Barlow Semi Condensed"/>
                  <a:ea typeface="Barlow Semi Condensed"/>
                  <a:cs typeface="Barlow Semi Condensed"/>
                  <a:sym typeface="Barlow Semi Condensed"/>
                </a:defRPr>
              </a:pPr>
              <a:r>
                <a:rPr dirty="0"/>
                <a:t>TEAM MEMBERS</a:t>
              </a:r>
            </a:p>
            <a:p>
              <a:pPr>
                <a:defRPr sz="1000">
                  <a:latin typeface="Barlow Semi Condensed"/>
                  <a:ea typeface="Barlow Semi Condensed"/>
                  <a:cs typeface="Barlow Semi Condensed"/>
                  <a:sym typeface="Barlow Semi Condensed"/>
                </a:defRPr>
              </a:pPr>
              <a:r>
                <a:rPr dirty="0"/>
                <a:t>Josh </a:t>
              </a:r>
              <a:r>
                <a:rPr dirty="0" err="1"/>
                <a:t>Gruenke</a:t>
              </a:r>
              <a:endParaRPr dirty="0"/>
            </a:p>
            <a:p>
              <a:pPr>
                <a:defRPr sz="1000">
                  <a:latin typeface="Barlow Semi Condensed"/>
                  <a:ea typeface="Barlow Semi Condensed"/>
                  <a:cs typeface="Barlow Semi Condensed"/>
                  <a:sym typeface="Barlow Semi Condensed"/>
                </a:defRPr>
              </a:pPr>
              <a:r>
                <a:rPr dirty="0"/>
                <a:t>Char </a:t>
              </a:r>
              <a:r>
                <a:rPr dirty="0" err="1"/>
                <a:t>Kopchick</a:t>
              </a:r>
              <a:endParaRPr dirty="0"/>
            </a:p>
          </p:txBody>
        </p:sp>
        <p:pic>
          <p:nvPicPr>
            <p:cNvPr id="108" name="Picture 34" descr="Picture 34"/>
            <p:cNvPicPr>
              <a:picLocks noChangeAspect="1"/>
            </p:cNvPicPr>
            <p:nvPr/>
          </p:nvPicPr>
          <p:blipFill>
            <a:blip r:embed="rId7"/>
            <a:stretch>
              <a:fillRect/>
            </a:stretch>
          </p:blipFill>
          <p:spPr>
            <a:xfrm>
              <a:off x="0" y="29312"/>
              <a:ext cx="302261" cy="595589"/>
            </a:xfrm>
            <a:prstGeom prst="rect">
              <a:avLst/>
            </a:prstGeom>
            <a:ln w="12700" cap="flat">
              <a:noFill/>
              <a:miter lim="400000"/>
            </a:ln>
            <a:effectLst/>
          </p:spPr>
        </p:pic>
      </p:grpSp>
      <p:sp>
        <p:nvSpPr>
          <p:cNvPr id="110" name="TextBox 35"/>
          <p:cNvSpPr txBox="1"/>
          <p:nvPr/>
        </p:nvSpPr>
        <p:spPr>
          <a:xfrm>
            <a:off x="977900" y="1880036"/>
            <a:ext cx="2166621"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atin typeface="Barlow Semi Condensed"/>
                <a:ea typeface="Barlow Semi Condensed"/>
                <a:cs typeface="Barlow Semi Condensed"/>
                <a:sym typeface="Barlow Semi Condensed"/>
              </a:defRPr>
            </a:lvl1pPr>
          </a:lstStyle>
          <a:p>
            <a:r>
              <a:t>.</a:t>
            </a:r>
          </a:p>
        </p:txBody>
      </p:sp>
      <p:sp>
        <p:nvSpPr>
          <p:cNvPr id="111" name="TextBox 41"/>
          <p:cNvSpPr txBox="1"/>
          <p:nvPr/>
        </p:nvSpPr>
        <p:spPr>
          <a:xfrm>
            <a:off x="868556" y="2836794"/>
            <a:ext cx="2137973" cy="4135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7000"/>
              </a:lnSpc>
              <a:spcBef>
                <a:spcPts val="800"/>
              </a:spcBef>
              <a:defRPr sz="1000">
                <a:latin typeface="Barlow Semi Condensed"/>
                <a:ea typeface="Barlow Semi Condensed"/>
                <a:cs typeface="Barlow Semi Condensed"/>
                <a:sym typeface="Barlow Semi Condensed"/>
              </a:defRPr>
            </a:pPr>
            <a:r>
              <a:rPr dirty="0">
                <a:latin typeface="Barlow" pitchFamily="2" charset="77"/>
              </a:rPr>
              <a:t>With the onset of the </a:t>
            </a:r>
            <a:r>
              <a:rPr dirty="0" err="1">
                <a:latin typeface="Barlow" pitchFamily="2" charset="77"/>
              </a:rPr>
              <a:t>Covid</a:t>
            </a:r>
            <a:r>
              <a:rPr dirty="0">
                <a:latin typeface="Barlow" pitchFamily="2" charset="77"/>
              </a:rPr>
              <a:t> pandemic, the CIC had to develop a replacement for the traditional in person Involvement Fair. Taking place opening weekend, the Involvement Fair was a great opportunity for first year students to connect with student organizations of their interest and begin to establish a sense of belonging.</a:t>
            </a:r>
            <a:endParaRPr lang="en-US" dirty="0">
              <a:latin typeface="Barlow" pitchFamily="2" charset="77"/>
            </a:endParaRPr>
          </a:p>
          <a:p>
            <a:pPr>
              <a:lnSpc>
                <a:spcPct val="107000"/>
              </a:lnSpc>
              <a:spcBef>
                <a:spcPts val="800"/>
              </a:spcBef>
              <a:defRPr sz="1000">
                <a:latin typeface="Barlow Semi Condensed"/>
                <a:ea typeface="Barlow Semi Condensed"/>
                <a:cs typeface="Barlow Semi Condensed"/>
                <a:sym typeface="Barlow Semi Condensed"/>
              </a:defRPr>
            </a:pPr>
            <a:r>
              <a:rPr lang="en-US" sz="1400" b="1" dirty="0">
                <a:latin typeface="Barlow" pitchFamily="2" charset="77"/>
                <a:ea typeface="Barlow Semi Condensed"/>
                <a:cs typeface="Barlow Semi Condensed"/>
                <a:sym typeface="Barlow Semi Condensed"/>
              </a:rPr>
              <a:t>INTRODUCTION: </a:t>
            </a:r>
            <a:r>
              <a:rPr dirty="0">
                <a:latin typeface="Barlow" pitchFamily="2" charset="77"/>
              </a:rPr>
              <a:t>Summer 2020, the CIC created the involvement calculator to virtually take the place of the Involvement Fair.  The Involvement Calculator</a:t>
            </a:r>
            <a:r>
              <a:rPr lang="en-US" dirty="0">
                <a:latin typeface="Barlow" pitchFamily="2" charset="77"/>
              </a:rPr>
              <a:t> (IC)</a:t>
            </a:r>
            <a:r>
              <a:rPr dirty="0">
                <a:latin typeface="Barlow" pitchFamily="2" charset="77"/>
              </a:rPr>
              <a:t> </a:t>
            </a:r>
            <a:r>
              <a:rPr lang="en-US" dirty="0">
                <a:latin typeface="Barlow" pitchFamily="2" charset="77"/>
              </a:rPr>
              <a:t>is a tool to help students find and foster a stronger sense of belonging on campus. </a:t>
            </a:r>
            <a:r>
              <a:rPr dirty="0">
                <a:latin typeface="Barlow" pitchFamily="2" charset="77"/>
              </a:rPr>
              <a:t>(IC) is a short inventory for students to take that focuses on identifying organizations that complement the student’s academic and social interest. </a:t>
            </a:r>
            <a:endParaRPr b="1" dirty="0">
              <a:latin typeface="Barlow" pitchFamily="2" charset="77"/>
            </a:endParaRPr>
          </a:p>
          <a:p>
            <a:pPr>
              <a:lnSpc>
                <a:spcPct val="107000"/>
              </a:lnSpc>
              <a:spcBef>
                <a:spcPts val="800"/>
              </a:spcBef>
              <a:defRPr sz="1000" b="1">
                <a:latin typeface="Barlow Semi Condensed"/>
                <a:ea typeface="Barlow Semi Condensed"/>
                <a:cs typeface="Barlow Semi Condensed"/>
                <a:sym typeface="Barlow Semi Condensed"/>
              </a:defRPr>
            </a:pPr>
            <a:endParaRPr b="1" dirty="0">
              <a:latin typeface="Barlow" pitchFamily="2" charset="77"/>
            </a:endParaRPr>
          </a:p>
        </p:txBody>
      </p:sp>
      <p:sp>
        <p:nvSpPr>
          <p:cNvPr id="112" name="TextBox 42"/>
          <p:cNvSpPr txBox="1"/>
          <p:nvPr/>
        </p:nvSpPr>
        <p:spPr>
          <a:xfrm>
            <a:off x="9328811" y="1601842"/>
            <a:ext cx="2166621"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latin typeface="Barlow Semi Condensed"/>
                <a:ea typeface="Barlow Semi Condensed"/>
                <a:cs typeface="Barlow Semi Condensed"/>
                <a:sym typeface="Barlow Semi Condensed"/>
              </a:defRPr>
            </a:pPr>
            <a:r>
              <a:rPr dirty="0">
                <a:latin typeface="Barlow" pitchFamily="2" charset="77"/>
              </a:rPr>
              <a:t>Same descriptive terms were used on the IC and the student organization registration form. This provided a more comprehensive flow that matched the student organization descriptors with student interests.</a:t>
            </a:r>
          </a:p>
          <a:p>
            <a:pPr>
              <a:defRPr sz="1000" b="1">
                <a:latin typeface="Barlow Semi Condensed"/>
                <a:ea typeface="Barlow Semi Condensed"/>
                <a:cs typeface="Barlow Semi Condensed"/>
                <a:sym typeface="Barlow Semi Condensed"/>
              </a:defRPr>
            </a:pPr>
            <a:r>
              <a:rPr dirty="0">
                <a:latin typeface="Barlow" pitchFamily="2" charset="77"/>
              </a:rPr>
              <a:t>Process</a:t>
            </a:r>
            <a:r>
              <a:rPr b="0" dirty="0">
                <a:latin typeface="Barlow" pitchFamily="2" charset="77"/>
              </a:rPr>
              <a:t>: The Involvement Calculator was introduced during Bobcat Student Orientation</a:t>
            </a:r>
            <a:r>
              <a:rPr dirty="0">
                <a:latin typeface="Barlow" pitchFamily="2" charset="77"/>
              </a:rPr>
              <a:t>. </a:t>
            </a:r>
            <a:r>
              <a:rPr b="0" dirty="0">
                <a:latin typeface="Barlow" pitchFamily="2" charset="77"/>
              </a:rPr>
              <a:t>The orientation leaders had first year students complete the IC as part of Bobcat Student Orientation.</a:t>
            </a:r>
          </a:p>
          <a:p>
            <a:pPr>
              <a:defRPr sz="1000">
                <a:latin typeface="Barlow Semi Condensed"/>
                <a:ea typeface="Barlow Semi Condensed"/>
                <a:cs typeface="Barlow Semi Condensed"/>
                <a:sym typeface="Barlow Semi Condensed"/>
              </a:defRPr>
            </a:pPr>
            <a:endParaRPr b="0" dirty="0">
              <a:latin typeface="Barlow" pitchFamily="2" charset="77"/>
            </a:endParaRPr>
          </a:p>
          <a:p>
            <a:pPr>
              <a:defRPr sz="1200" b="1">
                <a:latin typeface="Barlow Semi Condensed"/>
                <a:ea typeface="Barlow Semi Condensed"/>
                <a:cs typeface="Barlow Semi Condensed"/>
                <a:sym typeface="Barlow Semi Condensed"/>
              </a:defRPr>
            </a:pPr>
            <a:r>
              <a:rPr sz="1400" dirty="0">
                <a:latin typeface="Barlow" pitchFamily="2" charset="77"/>
              </a:rPr>
              <a:t>RESULTS</a:t>
            </a:r>
          </a:p>
        </p:txBody>
      </p:sp>
      <p:pic>
        <p:nvPicPr>
          <p:cNvPr id="113" name="Picture 37" descr="Picture 37"/>
          <p:cNvPicPr>
            <a:picLocks noChangeAspect="1"/>
          </p:cNvPicPr>
          <p:nvPr/>
        </p:nvPicPr>
        <p:blipFill>
          <a:blip r:embed="rId4"/>
          <a:stretch>
            <a:fillRect/>
          </a:stretch>
        </p:blipFill>
        <p:spPr>
          <a:xfrm>
            <a:off x="3579626" y="3580669"/>
            <a:ext cx="163944" cy="352503"/>
          </a:xfrm>
          <a:prstGeom prst="rect">
            <a:avLst/>
          </a:prstGeom>
          <a:ln w="12700">
            <a:miter lim="400000"/>
          </a:ln>
        </p:spPr>
      </p:pic>
      <p:sp>
        <p:nvSpPr>
          <p:cNvPr id="114" name="TextBox 57"/>
          <p:cNvSpPr txBox="1"/>
          <p:nvPr/>
        </p:nvSpPr>
        <p:spPr>
          <a:xfrm>
            <a:off x="916764" y="2032436"/>
            <a:ext cx="2380157"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atin typeface="Barlow Semi Condensed"/>
                <a:ea typeface="Barlow Semi Condensed"/>
                <a:cs typeface="Barlow Semi Condensed"/>
                <a:sym typeface="Barlow Semi Condensed"/>
              </a:defRPr>
            </a:lvl1pPr>
          </a:lstStyle>
          <a:p>
            <a:r>
              <a:t>.</a:t>
            </a:r>
          </a:p>
        </p:txBody>
      </p:sp>
      <p:sp>
        <p:nvSpPr>
          <p:cNvPr id="115" name="TextBox 66"/>
          <p:cNvSpPr txBox="1"/>
          <p:nvPr/>
        </p:nvSpPr>
        <p:spPr>
          <a:xfrm>
            <a:off x="937771" y="1541423"/>
            <a:ext cx="2468881"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i="1">
                <a:latin typeface="Barlow Semi Condensed"/>
                <a:ea typeface="Barlow Semi Condensed"/>
                <a:cs typeface="Barlow Semi Condensed"/>
                <a:sym typeface="Barlow Semi Condensed"/>
              </a:defRPr>
            </a:pPr>
            <a:r>
              <a:rPr lang="en-US" dirty="0">
                <a:latin typeface="Barlow" pitchFamily="2" charset="77"/>
              </a:rPr>
              <a:t>WELL-BEING:  </a:t>
            </a:r>
            <a:r>
              <a:rPr dirty="0">
                <a:latin typeface="Barlow" pitchFamily="2" charset="77"/>
              </a:rPr>
              <a:t>SENSE OF BELONGING:</a:t>
            </a:r>
            <a:r>
              <a:rPr i="0" dirty="0">
                <a:latin typeface="Barlow" pitchFamily="2" charset="77"/>
              </a:rPr>
              <a:t> Students will be able to develop/experience a sense of belonging to a greater community through engaging in social activities that are reflective of one's values and sense of purpose.</a:t>
            </a:r>
          </a:p>
        </p:txBody>
      </p:sp>
      <p:pic>
        <p:nvPicPr>
          <p:cNvPr id="116" name="Picture 67" descr="Picture 67"/>
          <p:cNvPicPr>
            <a:picLocks noChangeAspect="1"/>
          </p:cNvPicPr>
          <p:nvPr/>
        </p:nvPicPr>
        <p:blipFill>
          <a:blip r:embed="rId4"/>
          <a:stretch>
            <a:fillRect/>
          </a:stretch>
        </p:blipFill>
        <p:spPr>
          <a:xfrm>
            <a:off x="451689" y="4517060"/>
            <a:ext cx="359303" cy="359303"/>
          </a:xfrm>
          <a:prstGeom prst="rect">
            <a:avLst/>
          </a:prstGeom>
          <a:ln w="12700">
            <a:miter lim="400000"/>
          </a:ln>
        </p:spPr>
      </p:pic>
      <p:sp>
        <p:nvSpPr>
          <p:cNvPr id="117" name="TextBox 73"/>
          <p:cNvSpPr txBox="1"/>
          <p:nvPr/>
        </p:nvSpPr>
        <p:spPr>
          <a:xfrm>
            <a:off x="3692464" y="1688691"/>
            <a:ext cx="2339670" cy="172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07000"/>
              </a:lnSpc>
              <a:spcBef>
                <a:spcPts val="800"/>
              </a:spcBef>
              <a:defRPr sz="1000">
                <a:latin typeface="Barlow Semi Condensed"/>
                <a:ea typeface="Barlow Semi Condensed"/>
                <a:cs typeface="Barlow Semi Condensed"/>
                <a:sym typeface="Barlow Semi Condensed"/>
              </a:defRPr>
            </a:lvl1pPr>
          </a:lstStyle>
          <a:p>
            <a:r>
              <a:rPr dirty="0">
                <a:latin typeface="Barlow" pitchFamily="2" charset="77"/>
              </a:rPr>
              <a:t>The results of the Involvement Calculator are reviewed and each student receives personalized report identifying up to five student organizations that match the student’s interest. The personalized report also invites the student to schedule an involvement consultation with a CIC staff person should that want more information on involvement at Ohio U.</a:t>
            </a:r>
          </a:p>
        </p:txBody>
      </p:sp>
      <p:sp>
        <p:nvSpPr>
          <p:cNvPr id="118" name="TextBox 1"/>
          <p:cNvSpPr txBox="1"/>
          <p:nvPr/>
        </p:nvSpPr>
        <p:spPr>
          <a:xfrm>
            <a:off x="3822589" y="3580669"/>
            <a:ext cx="1957514"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latin typeface="Barlow Semi Condensed"/>
                <a:ea typeface="Barlow Semi Condensed"/>
                <a:cs typeface="Barlow Semi Condensed"/>
                <a:sym typeface="Barlow Semi Condensed"/>
              </a:defRPr>
            </a:lvl1pPr>
          </a:lstStyle>
          <a:p>
            <a:r>
              <a:rPr lang="en-US" dirty="0"/>
              <a:t>TIMELINE</a:t>
            </a:r>
          </a:p>
        </p:txBody>
      </p:sp>
      <p:sp>
        <p:nvSpPr>
          <p:cNvPr id="119" name="TextBox 7"/>
          <p:cNvSpPr txBox="1"/>
          <p:nvPr/>
        </p:nvSpPr>
        <p:spPr>
          <a:xfrm>
            <a:off x="2448673" y="1111924"/>
            <a:ext cx="7294654"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Barlow Semi Condensed"/>
                <a:ea typeface="Barlow Semi Condensed"/>
                <a:cs typeface="Barlow Semi Condensed"/>
                <a:sym typeface="Barlow Semi Condensed"/>
              </a:defRPr>
            </a:lvl1pPr>
          </a:lstStyle>
          <a:p>
            <a:pPr algn="ctr"/>
            <a:r>
              <a:rPr dirty="0"/>
              <a:t>Campus Involvement Center</a:t>
            </a:r>
            <a:r>
              <a:rPr lang="en-US" dirty="0"/>
              <a:t>: The Involvement Calculator</a:t>
            </a:r>
            <a:endParaRPr dirty="0"/>
          </a:p>
        </p:txBody>
      </p:sp>
      <p:sp>
        <p:nvSpPr>
          <p:cNvPr id="120" name="TextBox 4"/>
          <p:cNvSpPr txBox="1"/>
          <p:nvPr/>
        </p:nvSpPr>
        <p:spPr>
          <a:xfrm flipH="1">
            <a:off x="4819599" y="7383124"/>
            <a:ext cx="960503" cy="249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7000"/>
              </a:lnSpc>
              <a:spcBef>
                <a:spcPts val="800"/>
              </a:spcBef>
              <a:defRPr sz="1000"/>
            </a:pPr>
            <a:endParaRPr dirty="0"/>
          </a:p>
        </p:txBody>
      </p:sp>
      <p:sp>
        <p:nvSpPr>
          <p:cNvPr id="121" name="TextBox 52"/>
          <p:cNvSpPr txBox="1"/>
          <p:nvPr/>
        </p:nvSpPr>
        <p:spPr>
          <a:xfrm>
            <a:off x="6279848" y="2126258"/>
            <a:ext cx="2428417" cy="4461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000"/>
              </a:lnSpc>
              <a:spcBef>
                <a:spcPts val="800"/>
              </a:spcBef>
              <a:defRPr sz="1000" b="1">
                <a:latin typeface="Barlow Semi Condensed"/>
                <a:ea typeface="Barlow Semi Condensed"/>
                <a:cs typeface="Barlow Semi Condensed"/>
                <a:sym typeface="Barlow Semi Condensed"/>
              </a:defRPr>
            </a:pPr>
            <a:r>
              <a:rPr dirty="0">
                <a:latin typeface="Barlow" pitchFamily="2" charset="77"/>
              </a:rPr>
              <a:t>Process:  </a:t>
            </a:r>
            <a:r>
              <a:rPr b="0" dirty="0">
                <a:latin typeface="Barlow" pitchFamily="2" charset="77"/>
              </a:rPr>
              <a:t>Having the IC utilized as a suggested activity in the UC Learning Community class did not produce the yield anticipated.  Only 290 first year students completed the IC. </a:t>
            </a:r>
          </a:p>
          <a:p>
            <a:pPr>
              <a:lnSpc>
                <a:spcPct val="107000"/>
              </a:lnSpc>
              <a:spcBef>
                <a:spcPts val="800"/>
              </a:spcBef>
              <a:defRPr sz="1000">
                <a:latin typeface="Barlow Semi Condensed"/>
                <a:ea typeface="Barlow Semi Condensed"/>
                <a:cs typeface="Barlow Semi Condensed"/>
                <a:sym typeface="Barlow Semi Condensed"/>
              </a:defRPr>
            </a:pPr>
            <a:r>
              <a:rPr dirty="0">
                <a:latin typeface="Barlow" pitchFamily="2" charset="77"/>
              </a:rPr>
              <a:t>Due to the lack of specificity of the IC survey questions and student organization registration form it was felt that there was too much subjectivity on the matching of interest process.  </a:t>
            </a:r>
          </a:p>
          <a:p>
            <a:pPr>
              <a:lnSpc>
                <a:spcPct val="107000"/>
              </a:lnSpc>
              <a:spcBef>
                <a:spcPts val="800"/>
              </a:spcBef>
              <a:defRPr sz="1000" b="1">
                <a:latin typeface="Barlow Semi Condensed"/>
                <a:ea typeface="Barlow Semi Condensed"/>
                <a:cs typeface="Barlow Semi Condensed"/>
                <a:sym typeface="Barlow Semi Condensed"/>
              </a:defRPr>
            </a:pPr>
            <a:r>
              <a:rPr dirty="0">
                <a:latin typeface="Barlow" pitchFamily="2" charset="77"/>
              </a:rPr>
              <a:t>Instruments:  </a:t>
            </a:r>
            <a:r>
              <a:rPr b="0" dirty="0">
                <a:latin typeface="Barlow" pitchFamily="2" charset="77"/>
              </a:rPr>
              <a:t>The Involvement Calculator survey questions were not specific enough.  This made it difficult to match student interests with student organizations. The student organization registration form did not provide specific enough information to allow for adequate matching to student interests.  </a:t>
            </a:r>
          </a:p>
          <a:p>
            <a:pPr>
              <a:defRPr sz="1400" b="1">
                <a:latin typeface="Barlow Semi Condensed"/>
                <a:ea typeface="Barlow Semi Condensed"/>
                <a:cs typeface="Barlow Semi Condensed"/>
                <a:sym typeface="Barlow Semi Condensed"/>
              </a:defRPr>
            </a:pPr>
            <a:br>
              <a:rPr lang="en-US" dirty="0">
                <a:latin typeface="Barlow" pitchFamily="2" charset="77"/>
              </a:rPr>
            </a:br>
            <a:r>
              <a:rPr lang="en-US" dirty="0">
                <a:latin typeface="Barlow" pitchFamily="2" charset="77"/>
              </a:rPr>
              <a:t>IMPLICTIONS &amp; CHANGES</a:t>
            </a:r>
          </a:p>
          <a:p>
            <a:pPr>
              <a:defRPr sz="1000" b="1">
                <a:latin typeface="Barlow Semi Condensed"/>
                <a:ea typeface="Barlow Semi Condensed"/>
                <a:cs typeface="Barlow Semi Condensed"/>
                <a:sym typeface="Barlow Semi Condensed"/>
              </a:defRPr>
            </a:pPr>
            <a:r>
              <a:rPr lang="en-US" dirty="0">
                <a:latin typeface="Barlow" pitchFamily="2" charset="77"/>
              </a:rPr>
              <a:t>Spring 2021 </a:t>
            </a:r>
          </a:p>
          <a:p>
            <a:pPr>
              <a:defRPr sz="1000" b="1">
                <a:latin typeface="Barlow Semi Condensed"/>
                <a:ea typeface="Barlow Semi Condensed"/>
                <a:cs typeface="Barlow Semi Condensed"/>
                <a:sym typeface="Barlow Semi Condensed"/>
              </a:defRPr>
            </a:pPr>
            <a:r>
              <a:rPr lang="en-US" dirty="0">
                <a:latin typeface="Barlow" pitchFamily="2" charset="77"/>
              </a:rPr>
              <a:t>Instruments: </a:t>
            </a:r>
            <a:r>
              <a:rPr lang="en-US" b="0" dirty="0">
                <a:latin typeface="Barlow" pitchFamily="2" charset="77"/>
              </a:rPr>
              <a:t>Based upon our assessment of the Involvement Calculator and  student organization registration form both were modified. </a:t>
            </a:r>
          </a:p>
        </p:txBody>
      </p:sp>
      <p:pic>
        <p:nvPicPr>
          <p:cNvPr id="122" name="DataCalculator Timeline.png" descr="DataCalculator Timeline.png"/>
          <p:cNvPicPr>
            <a:picLocks noChangeAspect="1"/>
          </p:cNvPicPr>
          <p:nvPr/>
        </p:nvPicPr>
        <p:blipFill>
          <a:blip r:embed="rId8"/>
          <a:stretch>
            <a:fillRect/>
          </a:stretch>
        </p:blipFill>
        <p:spPr>
          <a:xfrm>
            <a:off x="3756225" y="3888009"/>
            <a:ext cx="2209132" cy="2734739"/>
          </a:xfrm>
          <a:prstGeom prst="rect">
            <a:avLst/>
          </a:prstGeom>
          <a:ln w="12700">
            <a:miter lim="400000"/>
          </a:ln>
        </p:spPr>
      </p:pic>
      <p:pic>
        <p:nvPicPr>
          <p:cNvPr id="123" name="Data Calculator.png" descr="Data Calculator.png"/>
          <p:cNvPicPr>
            <a:picLocks noChangeAspect="1"/>
          </p:cNvPicPr>
          <p:nvPr/>
        </p:nvPicPr>
        <p:blipFill>
          <a:blip r:embed="rId9"/>
          <a:stretch>
            <a:fillRect/>
          </a:stretch>
        </p:blipFill>
        <p:spPr>
          <a:xfrm>
            <a:off x="9220710" y="4004684"/>
            <a:ext cx="2615251" cy="1842878"/>
          </a:xfrm>
          <a:prstGeom prst="rect">
            <a:avLst/>
          </a:prstGeom>
          <a:ln w="12700">
            <a:miter lim="400000"/>
          </a:ln>
        </p:spPr>
      </p:pic>
      <p:sp>
        <p:nvSpPr>
          <p:cNvPr id="32" name="TextBox 6">
            <a:extLst>
              <a:ext uri="{FF2B5EF4-FFF2-40B4-BE49-F238E27FC236}">
                <a16:creationId xmlns:a16="http://schemas.microsoft.com/office/drawing/2014/main" id="{35EA8DAC-7E5B-C242-B51B-1E8D41D789CC}"/>
              </a:ext>
            </a:extLst>
          </p:cNvPr>
          <p:cNvSpPr txBox="1"/>
          <p:nvPr/>
        </p:nvSpPr>
        <p:spPr>
          <a:xfrm>
            <a:off x="11233183" y="6622748"/>
            <a:ext cx="1086130" cy="374568"/>
          </a:xfrm>
          <a:prstGeom prst="flowChartAlternateProcess">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hemeClr val="accent2"/>
          </a:lnRef>
          <a:fillRef idx="3">
            <a:schemeClr val="accent2"/>
          </a:fillRef>
          <a:effectRef idx="3">
            <a:schemeClr val="accent2"/>
          </a:effectRef>
          <a:fontRef idx="minor">
            <a:schemeClr val="lt1"/>
          </a:fontRef>
        </p:style>
        <p:txBody>
          <a:bodyPr wrap="square" lIns="45719" tIns="45719" rIns="45719" bIns="45719" numCol="1" anchor="t">
            <a:spAutoFit/>
          </a:bodyPr>
          <a:lstStyle>
            <a:lvl1pPr>
              <a:defRPr sz="1400" b="1">
                <a:latin typeface="Barlow Semi Condensed"/>
                <a:ea typeface="Barlow Semi Condensed"/>
                <a:cs typeface="Barlow Semi Condensed"/>
                <a:sym typeface="Barlow Semi Condensed"/>
              </a:defRPr>
            </a:lvl1pPr>
          </a:lstStyle>
          <a:p>
            <a:pPr algn="ctr"/>
            <a:r>
              <a:rPr lang="en-US" sz="1600" dirty="0"/>
              <a:t>2020-2021</a:t>
            </a:r>
            <a:endParaRPr sz="1800" dirty="0"/>
          </a:p>
        </p:txBody>
      </p:sp>
      <p:pic>
        <p:nvPicPr>
          <p:cNvPr id="33" name="Picture 18" descr="Picture 18">
            <a:extLst>
              <a:ext uri="{FF2B5EF4-FFF2-40B4-BE49-F238E27FC236}">
                <a16:creationId xmlns:a16="http://schemas.microsoft.com/office/drawing/2014/main" id="{598F744F-9A1D-A248-B637-F24A5FA14B54}"/>
              </a:ext>
            </a:extLst>
          </p:cNvPr>
          <p:cNvPicPr>
            <a:picLocks noChangeAspect="1"/>
          </p:cNvPicPr>
          <p:nvPr/>
        </p:nvPicPr>
        <p:blipFill>
          <a:blip r:embed="rId5"/>
          <a:stretch>
            <a:fillRect/>
          </a:stretch>
        </p:blipFill>
        <p:spPr>
          <a:xfrm>
            <a:off x="8884586" y="3585246"/>
            <a:ext cx="354600" cy="324920"/>
          </a:xfrm>
          <a:prstGeom prst="rect">
            <a:avLst/>
          </a:prstGeom>
          <a:ln w="12700" cap="flat">
            <a:noFill/>
            <a:miter lim="400000"/>
          </a:ln>
          <a:effectLst/>
        </p:spPr>
      </p:pic>
      <p:pic>
        <p:nvPicPr>
          <p:cNvPr id="34" name="Picture 18" descr="Picture 18">
            <a:extLst>
              <a:ext uri="{FF2B5EF4-FFF2-40B4-BE49-F238E27FC236}">
                <a16:creationId xmlns:a16="http://schemas.microsoft.com/office/drawing/2014/main" id="{726F5B69-767A-1844-967E-8FEEF582DA8F}"/>
              </a:ext>
            </a:extLst>
          </p:cNvPr>
          <p:cNvPicPr>
            <a:picLocks noChangeAspect="1"/>
          </p:cNvPicPr>
          <p:nvPr/>
        </p:nvPicPr>
        <p:blipFill>
          <a:blip r:embed="rId5"/>
          <a:stretch>
            <a:fillRect/>
          </a:stretch>
        </p:blipFill>
        <p:spPr>
          <a:xfrm>
            <a:off x="5925248" y="5522642"/>
            <a:ext cx="354600" cy="324920"/>
          </a:xfrm>
          <a:prstGeom prst="rect">
            <a:avLst/>
          </a:prstGeom>
          <a:ln w="12700" cap="flat">
            <a:noFill/>
            <a:miter lim="400000"/>
          </a:ln>
          <a:effectLst/>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3E2DA79E0B7D4EB6AE3B039CDAA035" ma:contentTypeVersion="6" ma:contentTypeDescription="Create a new document." ma:contentTypeScope="" ma:versionID="b2510d6cc6ef2a219966bd77362f4b61">
  <xsd:schema xmlns:xsd="http://www.w3.org/2001/XMLSchema" xmlns:xs="http://www.w3.org/2001/XMLSchema" xmlns:p="http://schemas.microsoft.com/office/2006/metadata/properties" xmlns:ns2="eae787ed-c4d8-4cc4-aeae-cf5a087a3ca5" xmlns:ns3="958b7835-e574-4c46-85c5-f6f54518b164" targetNamespace="http://schemas.microsoft.com/office/2006/metadata/properties" ma:root="true" ma:fieldsID="a06c3bc58bca4dec0fcc8c8259f30d21" ns2:_="" ns3:_="">
    <xsd:import namespace="eae787ed-c4d8-4cc4-aeae-cf5a087a3ca5"/>
    <xsd:import namespace="958b7835-e574-4c46-85c5-f6f54518b1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787ed-c4d8-4cc4-aeae-cf5a087a3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8b7835-e574-4c46-85c5-f6f54518b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2C466-D168-4393-867B-22D39DAE648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8F889F-FE96-43B2-A0FE-8B1CA9D54F32}">
  <ds:schemaRefs>
    <ds:schemaRef ds:uri="http://schemas.microsoft.com/sharepoint/v3/contenttype/forms"/>
  </ds:schemaRefs>
</ds:datastoreItem>
</file>

<file path=customXml/itemProps3.xml><?xml version="1.0" encoding="utf-8"?>
<ds:datastoreItem xmlns:ds="http://schemas.openxmlformats.org/officeDocument/2006/customXml" ds:itemID="{2697B76A-9E35-4B94-A2D7-66ACD35E8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787ed-c4d8-4cc4-aeae-cf5a087a3ca5"/>
    <ds:schemaRef ds:uri="958b7835-e574-4c46-85c5-f6f54518b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1616</TotalTime>
  <Words>438</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Barlow</vt:lpstr>
      <vt:lpstr>Barlow Semi Condensed</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Kopchick, Charlene</dc:creator>
  <cp:lastModifiedBy>Oiler, Caitlin (she/her)</cp:lastModifiedBy>
  <cp:revision>11</cp:revision>
  <dcterms:modified xsi:type="dcterms:W3CDTF">2021-10-12T19:02:21Z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0x010100CD3E2DA79E0B7D4EB6AE3B039CDAA035</vt:lpwstr>
  </property>
</Properties>
</file>