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259" r:id="rId5"/>
    <p:sldId id="271" r:id="rId6"/>
    <p:sldId id="260" r:id="rId7"/>
    <p:sldId id="261" r:id="rId8"/>
    <p:sldId id="272" r:id="rId9"/>
    <p:sldId id="262" r:id="rId10"/>
    <p:sldId id="273" r:id="rId11"/>
    <p:sldId id="263" r:id="rId12"/>
    <p:sldId id="264" r:id="rId13"/>
    <p:sldId id="265" r:id="rId14"/>
    <p:sldId id="266" r:id="rId15"/>
    <p:sldId id="267" r:id="rId16"/>
    <p:sldId id="268" r:id="rId17"/>
    <p:sldId id="269" r:id="rId18"/>
    <p:sldId id="27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72" autoAdjust="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810" cy="481370"/>
          </a:xfrm>
          <a:prstGeom prst="rect">
            <a:avLst/>
          </a:prstGeom>
        </p:spPr>
        <p:txBody>
          <a:bodyPr vert="horz" lIns="94695" tIns="47347" rIns="94695" bIns="47347" rtlCol="0"/>
          <a:lstStyle>
            <a:lvl1pPr algn="l">
              <a:defRPr sz="1200"/>
            </a:lvl1pPr>
          </a:lstStyle>
          <a:p>
            <a:endParaRPr lang="en-US"/>
          </a:p>
        </p:txBody>
      </p:sp>
      <p:sp>
        <p:nvSpPr>
          <p:cNvPr id="3" name="Date Placeholder 2"/>
          <p:cNvSpPr>
            <a:spLocks noGrp="1"/>
          </p:cNvSpPr>
          <p:nvPr>
            <p:ph type="dt" sz="quarter" idx="1"/>
          </p:nvPr>
        </p:nvSpPr>
        <p:spPr>
          <a:xfrm>
            <a:off x="4143738" y="1"/>
            <a:ext cx="3169810" cy="481370"/>
          </a:xfrm>
          <a:prstGeom prst="rect">
            <a:avLst/>
          </a:prstGeom>
        </p:spPr>
        <p:txBody>
          <a:bodyPr vert="horz" lIns="94695" tIns="47347" rIns="94695" bIns="47347" rtlCol="0"/>
          <a:lstStyle>
            <a:lvl1pPr algn="r">
              <a:defRPr sz="1200"/>
            </a:lvl1pPr>
          </a:lstStyle>
          <a:p>
            <a:fld id="{CC1CDBB3-2FAA-455C-B261-68FDAF71B1B3}" type="datetimeFigureOut">
              <a:rPr lang="en-US" smtClean="0"/>
              <a:t>4/11/2017</a:t>
            </a:fld>
            <a:endParaRPr lang="en-US"/>
          </a:p>
        </p:txBody>
      </p:sp>
      <p:sp>
        <p:nvSpPr>
          <p:cNvPr id="4" name="Footer Placeholder 3"/>
          <p:cNvSpPr>
            <a:spLocks noGrp="1"/>
          </p:cNvSpPr>
          <p:nvPr>
            <p:ph type="ftr" sz="quarter" idx="2"/>
          </p:nvPr>
        </p:nvSpPr>
        <p:spPr>
          <a:xfrm>
            <a:off x="1" y="9119831"/>
            <a:ext cx="3169810" cy="481370"/>
          </a:xfrm>
          <a:prstGeom prst="rect">
            <a:avLst/>
          </a:prstGeom>
        </p:spPr>
        <p:txBody>
          <a:bodyPr vert="horz" lIns="94695" tIns="47347" rIns="94695" bIns="47347" rtlCol="0" anchor="b"/>
          <a:lstStyle>
            <a:lvl1pPr algn="l">
              <a:defRPr sz="1200"/>
            </a:lvl1pPr>
          </a:lstStyle>
          <a:p>
            <a:r>
              <a:rPr lang="en-US"/>
              <a:t>DRAFT</a:t>
            </a:r>
          </a:p>
        </p:txBody>
      </p:sp>
      <p:sp>
        <p:nvSpPr>
          <p:cNvPr id="5" name="Slide Number Placeholder 4"/>
          <p:cNvSpPr>
            <a:spLocks noGrp="1"/>
          </p:cNvSpPr>
          <p:nvPr>
            <p:ph type="sldNum" sz="quarter" idx="3"/>
          </p:nvPr>
        </p:nvSpPr>
        <p:spPr>
          <a:xfrm>
            <a:off x="4143738" y="9119831"/>
            <a:ext cx="3169810" cy="481370"/>
          </a:xfrm>
          <a:prstGeom prst="rect">
            <a:avLst/>
          </a:prstGeom>
        </p:spPr>
        <p:txBody>
          <a:bodyPr vert="horz" lIns="94695" tIns="47347" rIns="94695" bIns="47347" rtlCol="0" anchor="b"/>
          <a:lstStyle>
            <a:lvl1pPr algn="r">
              <a:defRPr sz="1200"/>
            </a:lvl1pPr>
          </a:lstStyle>
          <a:p>
            <a:fld id="{41081225-C617-433D-AB9B-05D151B64D67}" type="slidenum">
              <a:rPr lang="en-US" smtClean="0"/>
              <a:t>‹#›</a:t>
            </a:fld>
            <a:endParaRPr lang="en-US"/>
          </a:p>
        </p:txBody>
      </p:sp>
    </p:spTree>
    <p:extLst>
      <p:ext uri="{BB962C8B-B14F-4D97-AF65-F5344CB8AC3E}">
        <p14:creationId xmlns:p14="http://schemas.microsoft.com/office/powerpoint/2010/main" val="180545164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6" tIns="48323" rIns="96646" bIns="48323" rtlCol="0"/>
          <a:lstStyle>
            <a:lvl1pPr algn="l">
              <a:defRPr sz="1200"/>
            </a:lvl1pPr>
          </a:lstStyle>
          <a:p>
            <a:endParaRPr lang="en-US" dirty="0"/>
          </a:p>
        </p:txBody>
      </p:sp>
      <p:sp>
        <p:nvSpPr>
          <p:cNvPr id="3" name="Date Placeholder 2"/>
          <p:cNvSpPr>
            <a:spLocks noGrp="1"/>
          </p:cNvSpPr>
          <p:nvPr>
            <p:ph type="dt" idx="1"/>
          </p:nvPr>
        </p:nvSpPr>
        <p:spPr>
          <a:xfrm>
            <a:off x="4143589" y="1"/>
            <a:ext cx="3169920" cy="480060"/>
          </a:xfrm>
          <a:prstGeom prst="rect">
            <a:avLst/>
          </a:prstGeom>
        </p:spPr>
        <p:txBody>
          <a:bodyPr vert="horz" lIns="96646" tIns="48323" rIns="96646" bIns="48323" rtlCol="0"/>
          <a:lstStyle>
            <a:lvl1pPr algn="r">
              <a:defRPr sz="1200"/>
            </a:lvl1pPr>
          </a:lstStyle>
          <a:p>
            <a:fld id="{2905C03F-BBFF-40CD-8FD4-2CB6DAB8E38B}" type="datetimeFigureOut">
              <a:rPr lang="en-US" smtClean="0"/>
              <a:t>4/11/2017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6" tIns="48323" rIns="96646" bIns="48323" rtlCol="0" anchor="ctr"/>
          <a:lstStyle/>
          <a:p>
            <a:endParaRPr lang="en-US" dirty="0"/>
          </a:p>
        </p:txBody>
      </p:sp>
      <p:sp>
        <p:nvSpPr>
          <p:cNvPr id="5" name="Notes Placeholder 4"/>
          <p:cNvSpPr>
            <a:spLocks noGrp="1"/>
          </p:cNvSpPr>
          <p:nvPr>
            <p:ph type="body" sz="quarter" idx="3"/>
          </p:nvPr>
        </p:nvSpPr>
        <p:spPr>
          <a:xfrm>
            <a:off x="731520" y="4560572"/>
            <a:ext cx="5852160" cy="4320540"/>
          </a:xfrm>
          <a:prstGeom prst="rect">
            <a:avLst/>
          </a:prstGeom>
        </p:spPr>
        <p:txBody>
          <a:bodyPr vert="horz" lIns="96646" tIns="48323" rIns="96646" bIns="483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6" tIns="48323" rIns="96646" bIns="48323" rtlCol="0" anchor="b"/>
          <a:lstStyle>
            <a:lvl1pPr algn="l">
              <a:defRPr sz="1200"/>
            </a:lvl1pPr>
          </a:lstStyle>
          <a:p>
            <a:r>
              <a:rPr lang="en-US"/>
              <a:t>DRAFT</a:t>
            </a:r>
            <a:endParaRPr lang="en-US" dirty="0"/>
          </a:p>
        </p:txBody>
      </p:sp>
      <p:sp>
        <p:nvSpPr>
          <p:cNvPr id="7" name="Slide Number Placeholder 6"/>
          <p:cNvSpPr>
            <a:spLocks noGrp="1"/>
          </p:cNvSpPr>
          <p:nvPr>
            <p:ph type="sldNum" sz="quarter" idx="5"/>
          </p:nvPr>
        </p:nvSpPr>
        <p:spPr>
          <a:xfrm>
            <a:off x="4143589" y="9119475"/>
            <a:ext cx="3169920" cy="480060"/>
          </a:xfrm>
          <a:prstGeom prst="rect">
            <a:avLst/>
          </a:prstGeom>
        </p:spPr>
        <p:txBody>
          <a:bodyPr vert="horz" lIns="96646" tIns="48323" rIns="96646" bIns="48323" rtlCol="0" anchor="b"/>
          <a:lstStyle>
            <a:lvl1pPr algn="r">
              <a:defRPr sz="1200"/>
            </a:lvl1pPr>
          </a:lstStyle>
          <a:p>
            <a:fld id="{8ACD8839-B22B-4771-9EAA-3DC81C8FC0C0}" type="slidenum">
              <a:rPr lang="en-US" smtClean="0"/>
              <a:t>‹#›</a:t>
            </a:fld>
            <a:endParaRPr lang="en-US" dirty="0"/>
          </a:p>
        </p:txBody>
      </p:sp>
    </p:spTree>
    <p:extLst>
      <p:ext uri="{BB962C8B-B14F-4D97-AF65-F5344CB8AC3E}">
        <p14:creationId xmlns:p14="http://schemas.microsoft.com/office/powerpoint/2010/main" val="7299970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43235EA-79E6-444F-BF90-32CBE4468BA7}"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3C467BA-3169-448D-A391-A677A0001853}"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122E8E-84F5-4913-9E1E-42095E4A5E13}"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2880F4-0E84-4D0B-9F9B-66C5C3BD0414}"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14DC1-0487-4A47-8B3D-7B30C4D92743}"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7B85966-D94C-4DD3-8BD6-73C42A1774EE}" type="datetime1">
              <a:rPr lang="en-US" smtClean="0"/>
              <a:t>4/11/2017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C467BA-3169-448D-A391-A677A0001853}"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4647D7-DD42-48E7-9631-1E76E836FB35}" type="datetime1">
              <a:rPr lang="en-US" smtClean="0"/>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B3CA1C-D4C5-45CB-B55A-E7DE1FE570B7}" type="datetime1">
              <a:rPr lang="en-US" smtClean="0"/>
              <a:t>4/11/2017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FC14FA-BFF9-4CB1-A1D6-B888460FAB28}" type="datetime1">
              <a:rPr lang="en-US" smtClean="0"/>
              <a:t>4/11/2017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9299D520-3E9E-4B49-9865-680767941A66}" type="datetime1">
              <a:rPr lang="en-US" smtClean="0"/>
              <a:t>4/11/2017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80345A-A8DF-4EB8-BA06-81615DE987E1}" type="datetime1">
              <a:rPr lang="en-US" smtClean="0"/>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C467BA-3169-448D-A391-A677A0001853}"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9582EFC4-51C7-4DB2-B80E-25AA3996415B}" type="datetime1">
              <a:rPr lang="en-US" smtClean="0"/>
              <a:t>4/11/2017</a:t>
            </a:fld>
            <a:endParaRPr lang="en-US" dirty="0"/>
          </a:p>
        </p:txBody>
      </p:sp>
      <p:sp>
        <p:nvSpPr>
          <p:cNvPr id="7" name="Slide Number Placeholder 6"/>
          <p:cNvSpPr>
            <a:spLocks noGrp="1"/>
          </p:cNvSpPr>
          <p:nvPr>
            <p:ph type="sldNum" sz="quarter" idx="12"/>
          </p:nvPr>
        </p:nvSpPr>
        <p:spPr/>
        <p:txBody>
          <a:bodyPr/>
          <a:lstStyle/>
          <a:p>
            <a:fld id="{E3C467BA-3169-448D-A391-A677A0001853}"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992858E-C0D6-4D2E-B1CF-2805E104DF9E}" type="datetime1">
              <a:rPr lang="en-US" smtClean="0"/>
              <a:t>4/11/2017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3C467BA-3169-448D-A391-A677A0001853}"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orsp@ohio.edu"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orsp@ohio.edu"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3C467BA-3169-448D-A391-A677A0001853}" type="slidenum">
              <a:rPr lang="en-US" smtClean="0"/>
              <a:t>1</a:t>
            </a:fld>
            <a:endParaRPr lang="en-US" dirty="0"/>
          </a:p>
        </p:txBody>
      </p:sp>
      <p:sp>
        <p:nvSpPr>
          <p:cNvPr id="4" name="Title 3"/>
          <p:cNvSpPr>
            <a:spLocks noGrp="1"/>
          </p:cNvSpPr>
          <p:nvPr>
            <p:ph type="title"/>
          </p:nvPr>
        </p:nvSpPr>
        <p:spPr/>
        <p:txBody>
          <a:bodyPr/>
          <a:lstStyle/>
          <a:p>
            <a:r>
              <a:rPr lang="en-US" dirty="0"/>
              <a:t>INTENT TO SUBMIT</a:t>
            </a:r>
          </a:p>
        </p:txBody>
      </p:sp>
      <p:sp>
        <p:nvSpPr>
          <p:cNvPr id="3" name="Subtitle 2"/>
          <p:cNvSpPr>
            <a:spLocks noGrp="1"/>
          </p:cNvSpPr>
          <p:nvPr>
            <p:ph type="body" idx="1"/>
          </p:nvPr>
        </p:nvSpPr>
        <p:spPr/>
        <p:txBody>
          <a:bodyPr>
            <a:normAutofit/>
          </a:bodyPr>
          <a:lstStyle/>
          <a:p>
            <a:r>
              <a:rPr lang="en-US" sz="1600" dirty="0"/>
              <a:t>Declaring intent in </a:t>
            </a:r>
            <a:r>
              <a:rPr lang="en-US" sz="1600" dirty="0" err="1"/>
              <a:t>leo</a:t>
            </a:r>
            <a:endParaRPr lang="en-US" sz="1600" dirty="0"/>
          </a:p>
        </p:txBody>
      </p:sp>
    </p:spTree>
    <p:extLst>
      <p:ext uri="{BB962C8B-B14F-4D97-AF65-F5344CB8AC3E}">
        <p14:creationId xmlns:p14="http://schemas.microsoft.com/office/powerpoint/2010/main" val="3710887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Declare intent from pivot</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10</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a:solidFill>
                  <a:schemeClr val="tx1">
                    <a:lumMod val="75000"/>
                    <a:lumOff val="25000"/>
                  </a:schemeClr>
                </a:solidFill>
              </a:rPr>
              <a:t>For questions or support, contact ORSP at </a:t>
            </a:r>
            <a:r>
              <a:rPr lang="en-US" sz="1200" b="1" dirty="0">
                <a:solidFill>
                  <a:schemeClr val="tx1">
                    <a:lumMod val="75000"/>
                    <a:lumOff val="25000"/>
                  </a:schemeClr>
                </a:solidFill>
                <a:hlinkClick r:id="rId2"/>
              </a:rPr>
              <a:t>orsp@ohio.edu</a:t>
            </a:r>
            <a:r>
              <a:rPr lang="en-US" sz="1200" b="1" dirty="0">
                <a:solidFill>
                  <a:schemeClr val="tx1">
                    <a:lumMod val="75000"/>
                    <a:lumOff val="25000"/>
                  </a:schemeClr>
                </a:solidFill>
              </a:rPr>
              <a:t>; 740.597.6777</a:t>
            </a:r>
          </a:p>
        </p:txBody>
      </p:sp>
      <p:sp>
        <p:nvSpPr>
          <p:cNvPr id="5" name="TextBox 4"/>
          <p:cNvSpPr txBox="1"/>
          <p:nvPr/>
        </p:nvSpPr>
        <p:spPr>
          <a:xfrm>
            <a:off x="76200" y="1981200"/>
            <a:ext cx="8991600" cy="369332"/>
          </a:xfrm>
          <a:prstGeom prst="rect">
            <a:avLst/>
          </a:prstGeom>
          <a:noFill/>
        </p:spPr>
        <p:txBody>
          <a:bodyPr wrap="square" rtlCol="0">
            <a:spAutoFit/>
          </a:bodyPr>
          <a:lstStyle/>
          <a:p>
            <a:r>
              <a:rPr lang="en-US" dirty="0"/>
              <a:t>A ticket will be generated and assigned to the PI’s Grant Manager</a:t>
            </a:r>
          </a:p>
        </p:txBody>
      </p:sp>
      <p:pic>
        <p:nvPicPr>
          <p:cNvPr id="3" name="Picture 2"/>
          <p:cNvPicPr>
            <a:picLocks noChangeAspect="1"/>
          </p:cNvPicPr>
          <p:nvPr/>
        </p:nvPicPr>
        <p:blipFill>
          <a:blip r:embed="rId3"/>
          <a:stretch>
            <a:fillRect/>
          </a:stretch>
        </p:blipFill>
        <p:spPr>
          <a:xfrm>
            <a:off x="0" y="2779621"/>
            <a:ext cx="9144000" cy="3011579"/>
          </a:xfrm>
          <a:prstGeom prst="rect">
            <a:avLst/>
          </a:prstGeom>
        </p:spPr>
      </p:pic>
    </p:spTree>
    <p:extLst>
      <p:ext uri="{BB962C8B-B14F-4D97-AF65-F5344CB8AC3E}">
        <p14:creationId xmlns:p14="http://schemas.microsoft.com/office/powerpoint/2010/main" val="342752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Declare intent from pivot</a:t>
            </a:r>
            <a:endParaRPr lang="en-US" sz="2000" dirty="0">
              <a:solidFill>
                <a:schemeClr val="tx1"/>
              </a:solidFill>
            </a:endParaRPr>
          </a:p>
        </p:txBody>
      </p:sp>
      <p:sp>
        <p:nvSpPr>
          <p:cNvPr id="4" name="Content Placeholder 3"/>
          <p:cNvSpPr>
            <a:spLocks noGrp="1"/>
          </p:cNvSpPr>
          <p:nvPr>
            <p:ph idx="1"/>
          </p:nvPr>
        </p:nvSpPr>
        <p:spPr/>
        <p:txBody>
          <a:bodyPr/>
          <a:lstStyle/>
          <a:p>
            <a:r>
              <a:rPr lang="en-US" dirty="0"/>
              <a:t>LEO will automatically create a Service Center ticket with the details of your Intent to Submit and send you an email. </a:t>
            </a:r>
          </a:p>
          <a:p>
            <a:r>
              <a:rPr lang="en-US" dirty="0"/>
              <a:t>Your Grant Manager will contact you to schedule the proposal preparation milestones.</a:t>
            </a:r>
          </a:p>
          <a:p>
            <a:r>
              <a:rPr lang="en-US" dirty="0"/>
              <a:t>You can monitor the ticket status in the ORSP Service Center module in LEO.</a:t>
            </a:r>
          </a:p>
          <a:p>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11</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a:solidFill>
                  <a:schemeClr val="tx1">
                    <a:lumMod val="75000"/>
                    <a:lumOff val="25000"/>
                  </a:schemeClr>
                </a:solidFill>
              </a:rPr>
              <a:t>For questions or support, contact ORSP at </a:t>
            </a:r>
            <a:r>
              <a:rPr lang="en-US" sz="1200" b="1" dirty="0">
                <a:solidFill>
                  <a:schemeClr val="tx1">
                    <a:lumMod val="75000"/>
                    <a:lumOff val="25000"/>
                  </a:schemeClr>
                </a:solidFill>
                <a:hlinkClick r:id="rId2"/>
              </a:rPr>
              <a:t>orsp@ohio.edu</a:t>
            </a:r>
            <a:r>
              <a:rPr lang="en-US" sz="1200" b="1" dirty="0">
                <a:solidFill>
                  <a:schemeClr val="tx1">
                    <a:lumMod val="75000"/>
                    <a:lumOff val="25000"/>
                  </a:schemeClr>
                </a:solidFill>
              </a:rPr>
              <a:t>; 740.597.6777</a:t>
            </a:r>
          </a:p>
        </p:txBody>
      </p:sp>
    </p:spTree>
    <p:extLst>
      <p:ext uri="{BB962C8B-B14F-4D97-AF65-F5344CB8AC3E}">
        <p14:creationId xmlns:p14="http://schemas.microsoft.com/office/powerpoint/2010/main" val="3793732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Declare Intent From Pivot</a:t>
            </a:r>
            <a:br>
              <a:rPr lang="en-US" dirty="0"/>
            </a:br>
            <a:r>
              <a:rPr lang="en-US" dirty="0"/>
              <a:t>Limited Submissions</a:t>
            </a:r>
          </a:p>
        </p:txBody>
      </p:sp>
      <p:sp>
        <p:nvSpPr>
          <p:cNvPr id="3" name="Content Placeholder 2"/>
          <p:cNvSpPr>
            <a:spLocks noGrp="1"/>
          </p:cNvSpPr>
          <p:nvPr>
            <p:ph idx="1"/>
          </p:nvPr>
        </p:nvSpPr>
        <p:spPr/>
        <p:txBody>
          <a:bodyPr/>
          <a:lstStyle/>
          <a:p>
            <a:pPr marL="114300" indent="0">
              <a:buNone/>
            </a:pPr>
            <a:r>
              <a:rPr lang="en-US" dirty="0"/>
              <a:t>If the Funding Opportunity you are applying for is a Limited Submission (marked                in Pivot) you will be required to </a:t>
            </a:r>
            <a:r>
              <a:rPr lang="en-US" i="1" dirty="0"/>
              <a:t>request to submit </a:t>
            </a:r>
            <a:r>
              <a:rPr lang="en-US" dirty="0"/>
              <a:t>using the Limited Opportunity Request Form:</a:t>
            </a:r>
          </a:p>
        </p:txBody>
      </p:sp>
      <p:sp>
        <p:nvSpPr>
          <p:cNvPr id="4" name="Slide Number Placeholder 3"/>
          <p:cNvSpPr>
            <a:spLocks noGrp="1"/>
          </p:cNvSpPr>
          <p:nvPr>
            <p:ph type="sldNum" sz="quarter" idx="12"/>
          </p:nvPr>
        </p:nvSpPr>
        <p:spPr/>
        <p:txBody>
          <a:bodyPr/>
          <a:lstStyle/>
          <a:p>
            <a:fld id="{E3C467BA-3169-448D-A391-A677A0001853}" type="slidenum">
              <a:rPr lang="en-US" smtClean="0"/>
              <a:t>12</a:t>
            </a:fld>
            <a:endParaRPr lang="en-US" dirty="0"/>
          </a:p>
        </p:txBody>
      </p:sp>
      <p:pic>
        <p:nvPicPr>
          <p:cNvPr id="5" name="Picture 4"/>
          <p:cNvPicPr>
            <a:picLocks noChangeAspect="1"/>
          </p:cNvPicPr>
          <p:nvPr/>
        </p:nvPicPr>
        <p:blipFill>
          <a:blip r:embed="rId2"/>
          <a:stretch>
            <a:fillRect/>
          </a:stretch>
        </p:blipFill>
        <p:spPr>
          <a:xfrm>
            <a:off x="4836812" y="2264118"/>
            <a:ext cx="1143000" cy="200025"/>
          </a:xfrm>
          <a:prstGeom prst="rect">
            <a:avLst/>
          </a:prstGeom>
        </p:spPr>
      </p:pic>
      <p:pic>
        <p:nvPicPr>
          <p:cNvPr id="7" name="Picture 6"/>
          <p:cNvPicPr>
            <a:picLocks noChangeAspect="1"/>
          </p:cNvPicPr>
          <p:nvPr/>
        </p:nvPicPr>
        <p:blipFill>
          <a:blip r:embed="rId3"/>
          <a:stretch>
            <a:fillRect/>
          </a:stretch>
        </p:blipFill>
        <p:spPr>
          <a:xfrm>
            <a:off x="965539" y="3352800"/>
            <a:ext cx="7181850" cy="2171700"/>
          </a:xfrm>
          <a:prstGeom prst="rect">
            <a:avLst/>
          </a:prstGeom>
        </p:spPr>
      </p:pic>
      <p:sp>
        <p:nvSpPr>
          <p:cNvPr id="8" name="TextBox 7"/>
          <p:cNvSpPr txBox="1"/>
          <p:nvPr/>
        </p:nvSpPr>
        <p:spPr>
          <a:xfrm>
            <a:off x="5806843" y="4953000"/>
            <a:ext cx="3135795" cy="276999"/>
          </a:xfrm>
          <a:prstGeom prst="rect">
            <a:avLst/>
          </a:prstGeom>
          <a:noFill/>
        </p:spPr>
        <p:txBody>
          <a:bodyPr wrap="none" rtlCol="0">
            <a:spAutoFit/>
          </a:bodyPr>
          <a:lstStyle/>
          <a:p>
            <a:r>
              <a:rPr lang="en-US" sz="1200" dirty="0"/>
              <a:t>Limited Requirements will be listed here.</a:t>
            </a:r>
          </a:p>
        </p:txBody>
      </p:sp>
      <p:cxnSp>
        <p:nvCxnSpPr>
          <p:cNvPr id="10" name="Straight Arrow Connector 9"/>
          <p:cNvCxnSpPr>
            <a:stCxn id="8" idx="0"/>
          </p:cNvCxnSpPr>
          <p:nvPr/>
        </p:nvCxnSpPr>
        <p:spPr>
          <a:xfrm flipH="1" flipV="1">
            <a:off x="6553200" y="4572000"/>
            <a:ext cx="821541"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30534" y="4762500"/>
            <a:ext cx="4750018" cy="369332"/>
          </a:xfrm>
          <a:prstGeom prst="rect">
            <a:avLst/>
          </a:prstGeom>
          <a:noFill/>
        </p:spPr>
        <p:txBody>
          <a:bodyPr wrap="none" rtlCol="0">
            <a:spAutoFit/>
          </a:bodyPr>
          <a:lstStyle/>
          <a:p>
            <a:r>
              <a:rPr lang="en-US" dirty="0"/>
              <a:t>Provide comments and justification here.</a:t>
            </a:r>
          </a:p>
        </p:txBody>
      </p:sp>
    </p:spTree>
    <p:extLst>
      <p:ext uri="{BB962C8B-B14F-4D97-AF65-F5344CB8AC3E}">
        <p14:creationId xmlns:p14="http://schemas.microsoft.com/office/powerpoint/2010/main" val="3905453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Declare Intent From Pivot</a:t>
            </a:r>
            <a:br>
              <a:rPr lang="en-US" dirty="0"/>
            </a:br>
            <a:r>
              <a:rPr lang="en-US" dirty="0"/>
              <a:t>Limited Submissions</a:t>
            </a:r>
          </a:p>
        </p:txBody>
      </p:sp>
      <p:sp>
        <p:nvSpPr>
          <p:cNvPr id="3" name="Content Placeholder 2"/>
          <p:cNvSpPr>
            <a:spLocks noGrp="1"/>
          </p:cNvSpPr>
          <p:nvPr>
            <p:ph idx="1"/>
          </p:nvPr>
        </p:nvSpPr>
        <p:spPr/>
        <p:txBody>
          <a:bodyPr/>
          <a:lstStyle/>
          <a:p>
            <a:r>
              <a:rPr lang="en-US" dirty="0"/>
              <a:t>After you submit a Limited Submission Request, ORSP staff will evaluate your request along with any other requests to submit for the same opportunity.</a:t>
            </a:r>
          </a:p>
          <a:p>
            <a:r>
              <a:rPr lang="en-US" dirty="0"/>
              <a:t>You will be notified of the decision and what to do next.</a:t>
            </a:r>
          </a:p>
        </p:txBody>
      </p:sp>
      <p:sp>
        <p:nvSpPr>
          <p:cNvPr id="4" name="Slide Number Placeholder 3"/>
          <p:cNvSpPr>
            <a:spLocks noGrp="1"/>
          </p:cNvSpPr>
          <p:nvPr>
            <p:ph type="sldNum" sz="quarter" idx="12"/>
          </p:nvPr>
        </p:nvSpPr>
        <p:spPr/>
        <p:txBody>
          <a:bodyPr/>
          <a:lstStyle/>
          <a:p>
            <a:fld id="{E3C467BA-3169-448D-A391-A677A0001853}" type="slidenum">
              <a:rPr lang="en-US" smtClean="0"/>
              <a:t>13</a:t>
            </a:fld>
            <a:endParaRPr lang="en-US" dirty="0"/>
          </a:p>
        </p:txBody>
      </p:sp>
    </p:spTree>
    <p:extLst>
      <p:ext uri="{BB962C8B-B14F-4D97-AF65-F5344CB8AC3E}">
        <p14:creationId xmlns:p14="http://schemas.microsoft.com/office/powerpoint/2010/main" val="3682904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Declare Intent From Pivot</a:t>
            </a:r>
            <a:br>
              <a:rPr lang="en-US" dirty="0"/>
            </a:br>
            <a:r>
              <a:rPr lang="en-US" dirty="0"/>
              <a:t>Opportunity not in LEO</a:t>
            </a:r>
          </a:p>
        </p:txBody>
      </p:sp>
      <p:sp>
        <p:nvSpPr>
          <p:cNvPr id="4" name="Slide Number Placeholder 3"/>
          <p:cNvSpPr>
            <a:spLocks noGrp="1"/>
          </p:cNvSpPr>
          <p:nvPr>
            <p:ph type="sldNum" sz="quarter" idx="12"/>
          </p:nvPr>
        </p:nvSpPr>
        <p:spPr/>
        <p:txBody>
          <a:bodyPr/>
          <a:lstStyle/>
          <a:p>
            <a:fld id="{E3C467BA-3169-448D-A391-A677A0001853}" type="slidenum">
              <a:rPr lang="en-US" smtClean="0"/>
              <a:t>14</a:t>
            </a:fld>
            <a:endParaRPr lang="en-US" dirty="0"/>
          </a:p>
        </p:txBody>
      </p:sp>
      <p:pic>
        <p:nvPicPr>
          <p:cNvPr id="5" name="Picture 4"/>
          <p:cNvPicPr>
            <a:picLocks noChangeAspect="1"/>
          </p:cNvPicPr>
          <p:nvPr/>
        </p:nvPicPr>
        <p:blipFill>
          <a:blip r:embed="rId2"/>
          <a:stretch>
            <a:fillRect/>
          </a:stretch>
        </p:blipFill>
        <p:spPr>
          <a:xfrm>
            <a:off x="0" y="4676946"/>
            <a:ext cx="9144000" cy="1800054"/>
          </a:xfrm>
          <a:prstGeom prst="rect">
            <a:avLst/>
          </a:prstGeom>
        </p:spPr>
      </p:pic>
      <p:sp>
        <p:nvSpPr>
          <p:cNvPr id="3" name="Content Placeholder 2"/>
          <p:cNvSpPr>
            <a:spLocks noGrp="1"/>
          </p:cNvSpPr>
          <p:nvPr>
            <p:ph idx="1"/>
          </p:nvPr>
        </p:nvSpPr>
        <p:spPr>
          <a:xfrm>
            <a:off x="457200" y="1722437"/>
            <a:ext cx="8229600" cy="4373563"/>
          </a:xfrm>
        </p:spPr>
        <p:txBody>
          <a:bodyPr>
            <a:normAutofit/>
          </a:bodyPr>
          <a:lstStyle/>
          <a:p>
            <a:r>
              <a:rPr lang="en-US" sz="2000" dirty="0"/>
              <a:t>Due to interface limitations with Pivot, ORSP staff must manually upload Funding Opportunities into LEO in order for them to be processed. </a:t>
            </a:r>
          </a:p>
          <a:p>
            <a:r>
              <a:rPr lang="en-US" sz="2000" dirty="0"/>
              <a:t>In the rare event you attempt an Intent to Submit before the Funding Opportunity has been uploaded, LEO will create a ticket requesting the upload of the missing Opportunity. </a:t>
            </a:r>
          </a:p>
          <a:p>
            <a:r>
              <a:rPr lang="en-US" sz="2000" dirty="0"/>
              <a:t>Once the Opportunity has been loaded, ORSP will contact you and you will be able to continue with your Intent to Submit.</a:t>
            </a:r>
          </a:p>
        </p:txBody>
      </p:sp>
    </p:spTree>
    <p:extLst>
      <p:ext uri="{BB962C8B-B14F-4D97-AF65-F5344CB8AC3E}">
        <p14:creationId xmlns:p14="http://schemas.microsoft.com/office/powerpoint/2010/main" val="2361692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When an Opportunity Is </a:t>
            </a:r>
            <a:r>
              <a:rPr lang="en-US" sz="2800" dirty="0" err="1"/>
              <a:t>nOt</a:t>
            </a:r>
            <a:r>
              <a:rPr lang="en-US" sz="2800" dirty="0"/>
              <a:t> In Pivot</a:t>
            </a:r>
          </a:p>
        </p:txBody>
      </p:sp>
      <p:sp>
        <p:nvSpPr>
          <p:cNvPr id="3" name="Content Placeholder 2"/>
          <p:cNvSpPr>
            <a:spLocks noGrp="1"/>
          </p:cNvSpPr>
          <p:nvPr>
            <p:ph idx="1"/>
          </p:nvPr>
        </p:nvSpPr>
        <p:spPr/>
        <p:txBody>
          <a:bodyPr/>
          <a:lstStyle/>
          <a:p>
            <a:r>
              <a:rPr lang="en-US" dirty="0"/>
              <a:t>While Pivot contains a comprehensive database of Funding Opportunities, there may be some opportunities not available through Pivot.</a:t>
            </a:r>
          </a:p>
          <a:p>
            <a:r>
              <a:rPr lang="en-US" dirty="0"/>
              <a:t>In those cases, you can enter the necessary details about the Funding Opportunity through LEO.</a:t>
            </a:r>
          </a:p>
          <a:p>
            <a:pPr marL="114300" indent="0">
              <a:buNone/>
            </a:pPr>
            <a:endParaRPr lang="en-US" dirty="0"/>
          </a:p>
          <a:p>
            <a:pPr marL="114300" indent="0">
              <a:buNone/>
            </a:pPr>
            <a:r>
              <a:rPr lang="en-US" dirty="0"/>
              <a:t>Access the Intent to Submit page from the home page in LEO:</a:t>
            </a:r>
          </a:p>
          <a:p>
            <a:pPr marL="114300" indent="0">
              <a:buNone/>
            </a:pPr>
            <a:endParaRPr lang="en-US" dirty="0"/>
          </a:p>
        </p:txBody>
      </p:sp>
      <p:sp>
        <p:nvSpPr>
          <p:cNvPr id="4" name="Slide Number Placeholder 3"/>
          <p:cNvSpPr>
            <a:spLocks noGrp="1"/>
          </p:cNvSpPr>
          <p:nvPr>
            <p:ph type="sldNum" sz="quarter" idx="12"/>
          </p:nvPr>
        </p:nvSpPr>
        <p:spPr/>
        <p:txBody>
          <a:bodyPr/>
          <a:lstStyle/>
          <a:p>
            <a:fld id="{E3C467BA-3169-448D-A391-A677A0001853}" type="slidenum">
              <a:rPr lang="en-US" smtClean="0"/>
              <a:t>15</a:t>
            </a:fld>
            <a:endParaRPr lang="en-US" dirty="0"/>
          </a:p>
        </p:txBody>
      </p:sp>
      <p:pic>
        <p:nvPicPr>
          <p:cNvPr id="5" name="Picture 4"/>
          <p:cNvPicPr>
            <a:picLocks noChangeAspect="1"/>
          </p:cNvPicPr>
          <p:nvPr/>
        </p:nvPicPr>
        <p:blipFill>
          <a:blip r:embed="rId2"/>
          <a:stretch>
            <a:fillRect/>
          </a:stretch>
        </p:blipFill>
        <p:spPr>
          <a:xfrm>
            <a:off x="2743200" y="5181600"/>
            <a:ext cx="3324225" cy="533400"/>
          </a:xfrm>
          <a:prstGeom prst="rect">
            <a:avLst/>
          </a:prstGeom>
        </p:spPr>
      </p:pic>
    </p:spTree>
    <p:extLst>
      <p:ext uri="{BB962C8B-B14F-4D97-AF65-F5344CB8AC3E}">
        <p14:creationId xmlns:p14="http://schemas.microsoft.com/office/powerpoint/2010/main" val="3883791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2400" y="1524000"/>
            <a:ext cx="8839200" cy="5210175"/>
          </a:xfrm>
          <a:prstGeom prst="rect">
            <a:avLst/>
          </a:prstGeom>
        </p:spPr>
      </p:pic>
      <p:sp>
        <p:nvSpPr>
          <p:cNvPr id="2" name="Title 1"/>
          <p:cNvSpPr>
            <a:spLocks noGrp="1"/>
          </p:cNvSpPr>
          <p:nvPr>
            <p:ph type="title"/>
          </p:nvPr>
        </p:nvSpPr>
        <p:spPr/>
        <p:txBody>
          <a:bodyPr>
            <a:normAutofit/>
          </a:bodyPr>
          <a:lstStyle/>
          <a:p>
            <a:r>
              <a:rPr lang="en-US" sz="2800" dirty="0"/>
              <a:t>When an Opportunity Is </a:t>
            </a:r>
            <a:r>
              <a:rPr lang="en-US" sz="2800" dirty="0" err="1"/>
              <a:t>nOt</a:t>
            </a:r>
            <a:r>
              <a:rPr lang="en-US" sz="2800" dirty="0"/>
              <a:t> In Pivot</a:t>
            </a:r>
          </a:p>
        </p:txBody>
      </p:sp>
      <p:sp>
        <p:nvSpPr>
          <p:cNvPr id="4" name="Slide Number Placeholder 3"/>
          <p:cNvSpPr>
            <a:spLocks noGrp="1"/>
          </p:cNvSpPr>
          <p:nvPr>
            <p:ph type="sldNum" sz="quarter" idx="12"/>
          </p:nvPr>
        </p:nvSpPr>
        <p:spPr/>
        <p:txBody>
          <a:bodyPr/>
          <a:lstStyle/>
          <a:p>
            <a:fld id="{E3C467BA-3169-448D-A391-A677A0001853}" type="slidenum">
              <a:rPr lang="en-US" smtClean="0"/>
              <a:t>16</a:t>
            </a:fld>
            <a:endParaRPr lang="en-US" dirty="0"/>
          </a:p>
        </p:txBody>
      </p:sp>
      <p:sp>
        <p:nvSpPr>
          <p:cNvPr id="7" name="TextBox 6"/>
          <p:cNvSpPr txBox="1"/>
          <p:nvPr/>
        </p:nvSpPr>
        <p:spPr>
          <a:xfrm>
            <a:off x="221102" y="4198203"/>
            <a:ext cx="2133600" cy="830997"/>
          </a:xfrm>
          <a:prstGeom prst="rect">
            <a:avLst/>
          </a:prstGeom>
          <a:noFill/>
        </p:spPr>
        <p:txBody>
          <a:bodyPr wrap="square" rtlCol="0">
            <a:spAutoFit/>
          </a:bodyPr>
          <a:lstStyle/>
          <a:p>
            <a:pPr algn="ctr"/>
            <a:r>
              <a:rPr lang="en-US" sz="1600" dirty="0"/>
              <a:t>These fields are added to the Intent to Submit request</a:t>
            </a:r>
          </a:p>
        </p:txBody>
      </p:sp>
      <p:sp>
        <p:nvSpPr>
          <p:cNvPr id="8" name="Left Brace 7"/>
          <p:cNvSpPr/>
          <p:nvPr/>
        </p:nvSpPr>
        <p:spPr>
          <a:xfrm>
            <a:off x="2354702" y="3939381"/>
            <a:ext cx="236098" cy="13184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810000" y="4648200"/>
            <a:ext cx="4724400" cy="646331"/>
          </a:xfrm>
          <a:prstGeom prst="rect">
            <a:avLst/>
          </a:prstGeom>
          <a:noFill/>
        </p:spPr>
        <p:txBody>
          <a:bodyPr wrap="square" rtlCol="0">
            <a:spAutoFit/>
          </a:bodyPr>
          <a:lstStyle/>
          <a:p>
            <a:r>
              <a:rPr lang="en-US" sz="1200" dirty="0"/>
              <a:t>You can either upload the Sponsor’s guidelines, enter them into this text field, or put the web address for the sponsor’s guidelines in the text field</a:t>
            </a:r>
          </a:p>
        </p:txBody>
      </p:sp>
    </p:spTree>
    <p:extLst>
      <p:ext uri="{BB962C8B-B14F-4D97-AF65-F5344CB8AC3E}">
        <p14:creationId xmlns:p14="http://schemas.microsoft.com/office/powerpoint/2010/main" val="3756018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When an Opportunity Is </a:t>
            </a:r>
            <a:r>
              <a:rPr lang="en-US" sz="3200" dirty="0" err="1"/>
              <a:t>nOt</a:t>
            </a:r>
            <a:r>
              <a:rPr lang="en-US" sz="3200" dirty="0"/>
              <a:t> In Pivot</a:t>
            </a:r>
            <a:endParaRPr lang="en-US" sz="2000" dirty="0">
              <a:solidFill>
                <a:schemeClr val="tx1"/>
              </a:solidFill>
            </a:endParaRPr>
          </a:p>
        </p:txBody>
      </p:sp>
      <p:sp>
        <p:nvSpPr>
          <p:cNvPr id="4" name="Content Placeholder 3"/>
          <p:cNvSpPr>
            <a:spLocks noGrp="1"/>
          </p:cNvSpPr>
          <p:nvPr>
            <p:ph idx="1"/>
          </p:nvPr>
        </p:nvSpPr>
        <p:spPr/>
        <p:txBody>
          <a:bodyPr/>
          <a:lstStyle/>
          <a:p>
            <a:r>
              <a:rPr lang="en-US" dirty="0"/>
              <a:t>As with Funding Opportunities in Pivot, LEO will automatically create a Service Center ticket with your Intent to Submit details. </a:t>
            </a:r>
          </a:p>
          <a:p>
            <a:r>
              <a:rPr lang="en-US" dirty="0"/>
              <a:t>Your Grant Manager will contact you to continue the proposal preparation process.</a:t>
            </a:r>
          </a:p>
          <a:p>
            <a:r>
              <a:rPr lang="en-US" dirty="0"/>
              <a:t>You will receive an email with the ticket details, and can monitor the ticket status in the ORSP Service Center module in LEO.</a:t>
            </a:r>
          </a:p>
          <a:p>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17</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a:solidFill>
                  <a:schemeClr val="tx1">
                    <a:lumMod val="75000"/>
                    <a:lumOff val="25000"/>
                  </a:schemeClr>
                </a:solidFill>
              </a:rPr>
              <a:t>For questions or support, contact ORSP at </a:t>
            </a:r>
            <a:r>
              <a:rPr lang="en-US" sz="1200" b="1" dirty="0">
                <a:solidFill>
                  <a:schemeClr val="tx1">
                    <a:lumMod val="75000"/>
                    <a:lumOff val="25000"/>
                  </a:schemeClr>
                </a:solidFill>
                <a:hlinkClick r:id="rId2"/>
              </a:rPr>
              <a:t>orsp@ohio.edu</a:t>
            </a:r>
            <a:r>
              <a:rPr lang="en-US" sz="1200" b="1" dirty="0">
                <a:solidFill>
                  <a:schemeClr val="tx1">
                    <a:lumMod val="75000"/>
                    <a:lumOff val="25000"/>
                  </a:schemeClr>
                </a:solidFill>
              </a:rPr>
              <a:t>; 740.597.6777</a:t>
            </a:r>
          </a:p>
        </p:txBody>
      </p:sp>
    </p:spTree>
    <p:extLst>
      <p:ext uri="{BB962C8B-B14F-4D97-AF65-F5344CB8AC3E}">
        <p14:creationId xmlns:p14="http://schemas.microsoft.com/office/powerpoint/2010/main" val="1025878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a:t>
            </a:r>
          </a:p>
        </p:txBody>
      </p:sp>
      <p:sp>
        <p:nvSpPr>
          <p:cNvPr id="3" name="Content Placeholder 2"/>
          <p:cNvSpPr>
            <a:spLocks noGrp="1"/>
          </p:cNvSpPr>
          <p:nvPr>
            <p:ph idx="1"/>
          </p:nvPr>
        </p:nvSpPr>
        <p:spPr/>
        <p:txBody>
          <a:bodyPr/>
          <a:lstStyle/>
          <a:p>
            <a:r>
              <a:rPr lang="en-US" dirty="0"/>
              <a:t>Submit Early</a:t>
            </a:r>
          </a:p>
          <a:p>
            <a:r>
              <a:rPr lang="en-US" dirty="0"/>
              <a:t>Read the guidelines</a:t>
            </a:r>
          </a:p>
          <a:p>
            <a:r>
              <a:rPr lang="en-US" dirty="0"/>
              <a:t>Establish realistic internal deadlines</a:t>
            </a:r>
          </a:p>
          <a:p>
            <a:endParaRPr lang="en-US" dirty="0"/>
          </a:p>
          <a:p>
            <a:endParaRPr lang="en-US" dirty="0"/>
          </a:p>
        </p:txBody>
      </p:sp>
      <p:sp>
        <p:nvSpPr>
          <p:cNvPr id="4" name="Slide Number Placeholder 3"/>
          <p:cNvSpPr>
            <a:spLocks noGrp="1"/>
          </p:cNvSpPr>
          <p:nvPr>
            <p:ph type="sldNum" sz="quarter" idx="12"/>
          </p:nvPr>
        </p:nvSpPr>
        <p:spPr/>
        <p:txBody>
          <a:bodyPr/>
          <a:lstStyle/>
          <a:p>
            <a:fld id="{E3C467BA-3169-448D-A391-A677A0001853}" type="slidenum">
              <a:rPr lang="en-US" smtClean="0"/>
              <a:t>18</a:t>
            </a:fld>
            <a:endParaRPr lang="en-US" dirty="0"/>
          </a:p>
        </p:txBody>
      </p:sp>
      <p:sp>
        <p:nvSpPr>
          <p:cNvPr id="5" name="TextBox 4"/>
          <p:cNvSpPr txBox="1"/>
          <p:nvPr/>
        </p:nvSpPr>
        <p:spPr>
          <a:xfrm>
            <a:off x="2057400" y="6446579"/>
            <a:ext cx="5399235" cy="276999"/>
          </a:xfrm>
          <a:prstGeom prst="rect">
            <a:avLst/>
          </a:prstGeom>
          <a:noFill/>
        </p:spPr>
        <p:txBody>
          <a:bodyPr wrap="none" rtlCol="0">
            <a:spAutoFit/>
          </a:bodyPr>
          <a:lstStyle/>
          <a:p>
            <a:r>
              <a:rPr lang="en-US" sz="1200" b="1" dirty="0">
                <a:solidFill>
                  <a:schemeClr val="tx1">
                    <a:lumMod val="75000"/>
                    <a:lumOff val="25000"/>
                  </a:schemeClr>
                </a:solidFill>
              </a:rPr>
              <a:t>For questions or support, contact ORSP at </a:t>
            </a:r>
            <a:r>
              <a:rPr lang="en-US" sz="1200" b="1" dirty="0">
                <a:solidFill>
                  <a:schemeClr val="tx1">
                    <a:lumMod val="75000"/>
                    <a:lumOff val="25000"/>
                  </a:schemeClr>
                </a:solidFill>
                <a:hlinkClick r:id="rId2"/>
              </a:rPr>
              <a:t>orsp@ohio.edu</a:t>
            </a:r>
            <a:r>
              <a:rPr lang="en-US" sz="1200" b="1" dirty="0">
                <a:solidFill>
                  <a:schemeClr val="tx1">
                    <a:lumMod val="75000"/>
                    <a:lumOff val="25000"/>
                  </a:schemeClr>
                </a:solidFill>
              </a:rPr>
              <a:t>; 740.597.6777</a:t>
            </a:r>
          </a:p>
        </p:txBody>
      </p:sp>
    </p:spTree>
    <p:extLst>
      <p:ext uri="{BB962C8B-B14F-4D97-AF65-F5344CB8AC3E}">
        <p14:creationId xmlns:p14="http://schemas.microsoft.com/office/powerpoint/2010/main" val="1920395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contents</a:t>
            </a:r>
            <a:endParaRPr lang="en-US" sz="2400" dirty="0"/>
          </a:p>
        </p:txBody>
      </p:sp>
      <p:sp>
        <p:nvSpPr>
          <p:cNvPr id="4" name="TextBox 3"/>
          <p:cNvSpPr txBox="1"/>
          <p:nvPr/>
        </p:nvSpPr>
        <p:spPr>
          <a:xfrm>
            <a:off x="1066800" y="1828800"/>
            <a:ext cx="7162800" cy="369331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a:t>Introduction</a:t>
            </a:r>
          </a:p>
          <a:p>
            <a:pPr marL="285750" indent="-285750">
              <a:lnSpc>
                <a:spcPct val="150000"/>
              </a:lnSpc>
              <a:buFont typeface="Arial" panose="020B0604020202020204" pitchFamily="34" charset="0"/>
              <a:buChar char="•"/>
            </a:pPr>
            <a:r>
              <a:rPr lang="en-US" sz="2800" dirty="0"/>
              <a:t>Roles and Responsibilities</a:t>
            </a:r>
          </a:p>
          <a:p>
            <a:pPr marL="285750" indent="-285750">
              <a:lnSpc>
                <a:spcPct val="150000"/>
              </a:lnSpc>
              <a:buFont typeface="Arial" panose="020B0604020202020204" pitchFamily="34" charset="0"/>
              <a:buChar char="•"/>
            </a:pPr>
            <a:r>
              <a:rPr lang="en-US" sz="2800" dirty="0"/>
              <a:t>Declaring Intent from Pivot</a:t>
            </a:r>
          </a:p>
          <a:p>
            <a:pPr marL="285750" indent="-285750">
              <a:lnSpc>
                <a:spcPct val="150000"/>
              </a:lnSpc>
              <a:buFont typeface="Arial" panose="020B0604020202020204" pitchFamily="34" charset="0"/>
              <a:buChar char="•"/>
            </a:pPr>
            <a:r>
              <a:rPr lang="en-US" sz="2800" dirty="0"/>
              <a:t>When an opportunity is not in Pivot</a:t>
            </a:r>
          </a:p>
          <a:p>
            <a:pPr marL="285750" indent="-285750">
              <a:lnSpc>
                <a:spcPct val="150000"/>
              </a:lnSpc>
              <a:buFont typeface="Arial" panose="020B0604020202020204" pitchFamily="34" charset="0"/>
              <a:buChar char="•"/>
            </a:pPr>
            <a:r>
              <a:rPr lang="en-US" sz="2800" dirty="0"/>
              <a:t>Summary</a:t>
            </a:r>
          </a:p>
          <a:p>
            <a:pPr marL="285750" indent="-285750">
              <a:lnSpc>
                <a:spcPct val="150000"/>
              </a:lnSpc>
              <a:buFont typeface="Arial" panose="020B0604020202020204" pitchFamily="34" charset="0"/>
              <a:buChar char="•"/>
            </a:pPr>
            <a:endParaRPr lang="en-US" sz="1600" dirty="0"/>
          </a:p>
        </p:txBody>
      </p:sp>
      <p:sp>
        <p:nvSpPr>
          <p:cNvPr id="5" name="Slide Number Placeholder 4"/>
          <p:cNvSpPr>
            <a:spLocks noGrp="1"/>
          </p:cNvSpPr>
          <p:nvPr>
            <p:ph type="sldNum" sz="quarter" idx="12"/>
          </p:nvPr>
        </p:nvSpPr>
        <p:spPr/>
        <p:txBody>
          <a:bodyPr/>
          <a:lstStyle/>
          <a:p>
            <a:fld id="{E3C467BA-3169-448D-A391-A677A0001853}" type="slidenum">
              <a:rPr lang="en-US" smtClean="0"/>
              <a:t>2</a:t>
            </a:fld>
            <a:endParaRPr lang="en-US" dirty="0"/>
          </a:p>
        </p:txBody>
      </p:sp>
      <p:sp>
        <p:nvSpPr>
          <p:cNvPr id="6" name="TextBox 5"/>
          <p:cNvSpPr txBox="1"/>
          <p:nvPr/>
        </p:nvSpPr>
        <p:spPr>
          <a:xfrm>
            <a:off x="2057400" y="6308080"/>
            <a:ext cx="5399235" cy="276999"/>
          </a:xfrm>
          <a:prstGeom prst="rect">
            <a:avLst/>
          </a:prstGeom>
          <a:noFill/>
        </p:spPr>
        <p:txBody>
          <a:bodyPr wrap="none" rtlCol="0">
            <a:spAutoFit/>
          </a:bodyPr>
          <a:lstStyle/>
          <a:p>
            <a:r>
              <a:rPr lang="en-US" sz="1200" b="1" dirty="0">
                <a:solidFill>
                  <a:schemeClr val="tx1">
                    <a:lumMod val="75000"/>
                    <a:lumOff val="25000"/>
                  </a:schemeClr>
                </a:solidFill>
              </a:rPr>
              <a:t>For questions or support, contact ORSP at </a:t>
            </a:r>
            <a:r>
              <a:rPr lang="en-US" sz="1200" b="1" dirty="0">
                <a:solidFill>
                  <a:schemeClr val="tx1">
                    <a:lumMod val="75000"/>
                    <a:lumOff val="25000"/>
                  </a:schemeClr>
                </a:solidFill>
                <a:hlinkClick r:id="rId2"/>
              </a:rPr>
              <a:t>orsp@ohio.edu</a:t>
            </a:r>
            <a:r>
              <a:rPr lang="en-US" sz="1200" b="1" dirty="0">
                <a:solidFill>
                  <a:schemeClr val="tx1">
                    <a:lumMod val="75000"/>
                    <a:lumOff val="25000"/>
                  </a:schemeClr>
                </a:solidFill>
              </a:rPr>
              <a:t>; 740.597.6777</a:t>
            </a:r>
          </a:p>
        </p:txBody>
      </p:sp>
    </p:spTree>
    <p:extLst>
      <p:ext uri="{BB962C8B-B14F-4D97-AF65-F5344CB8AC3E}">
        <p14:creationId xmlns:p14="http://schemas.microsoft.com/office/powerpoint/2010/main" val="48771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introduction</a:t>
            </a:r>
            <a:endParaRPr lang="en-US" dirty="0"/>
          </a:p>
        </p:txBody>
      </p:sp>
      <p:sp>
        <p:nvSpPr>
          <p:cNvPr id="3" name="Content Placeholder 2"/>
          <p:cNvSpPr>
            <a:spLocks noGrp="1"/>
          </p:cNvSpPr>
          <p:nvPr>
            <p:ph idx="1"/>
          </p:nvPr>
        </p:nvSpPr>
        <p:spPr/>
        <p:txBody>
          <a:bodyPr>
            <a:normAutofit/>
          </a:bodyPr>
          <a:lstStyle/>
          <a:p>
            <a:r>
              <a:rPr lang="en-US" dirty="0"/>
              <a:t>The intent to submit is the first step in securing your place in the ORSP submission queue.  So, please send your intent to submit a proposal to ORSP as soon as you have identified a potential funding source for your idea, research, or creative activity.</a:t>
            </a:r>
          </a:p>
          <a:p>
            <a:r>
              <a:rPr lang="en-US" dirty="0"/>
              <a:t>It is not necessary to have a complete draft of the proposal in hand to initiate a discussion.</a:t>
            </a:r>
          </a:p>
        </p:txBody>
      </p:sp>
      <p:sp>
        <p:nvSpPr>
          <p:cNvPr id="4" name="Slide Number Placeholder 3"/>
          <p:cNvSpPr>
            <a:spLocks noGrp="1"/>
          </p:cNvSpPr>
          <p:nvPr>
            <p:ph type="sldNum" sz="quarter" idx="12"/>
          </p:nvPr>
        </p:nvSpPr>
        <p:spPr/>
        <p:txBody>
          <a:bodyPr/>
          <a:lstStyle/>
          <a:p>
            <a:fld id="{E3C467BA-3169-448D-A391-A677A0001853}" type="slidenum">
              <a:rPr lang="en-US" smtClean="0"/>
              <a:t>3</a:t>
            </a:fld>
            <a:endParaRPr lang="en-US" dirty="0"/>
          </a:p>
        </p:txBody>
      </p:sp>
    </p:spTree>
    <p:extLst>
      <p:ext uri="{BB962C8B-B14F-4D97-AF65-F5344CB8AC3E}">
        <p14:creationId xmlns:p14="http://schemas.microsoft.com/office/powerpoint/2010/main" val="3103750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responsibilities</a:t>
            </a:r>
          </a:p>
        </p:txBody>
      </p:sp>
      <p:sp>
        <p:nvSpPr>
          <p:cNvPr id="3" name="Content Placeholder 2"/>
          <p:cNvSpPr>
            <a:spLocks noGrp="1"/>
          </p:cNvSpPr>
          <p:nvPr>
            <p:ph idx="1"/>
          </p:nvPr>
        </p:nvSpPr>
        <p:spPr/>
        <p:txBody>
          <a:bodyPr>
            <a:normAutofit lnSpcReduction="10000"/>
          </a:bodyPr>
          <a:lstStyle/>
          <a:p>
            <a:r>
              <a:rPr lang="en-US" dirty="0"/>
              <a:t>Applicant should start early, collect preliminary data, and establish internal deadlines with ORSP Sponsored Programs Manager.</a:t>
            </a:r>
          </a:p>
          <a:p>
            <a:r>
              <a:rPr lang="en-US" dirty="0"/>
              <a:t>Applicant often begins writing application several months prior to application due date.</a:t>
            </a:r>
          </a:p>
          <a:p>
            <a:r>
              <a:rPr lang="en-US" dirty="0"/>
              <a:t>Applicant is ultimately responsible for the timely submission of the grant.</a:t>
            </a:r>
          </a:p>
          <a:p>
            <a:r>
              <a:rPr lang="en-US" dirty="0"/>
              <a:t>ORSP Sponsored Programs Manager will facilitate the submission by assisting with the proposal development; reviewing and approving proposals; managing the proposal submission process; and negotiating, accepting, and activating the award.</a:t>
            </a:r>
          </a:p>
        </p:txBody>
      </p:sp>
      <p:sp>
        <p:nvSpPr>
          <p:cNvPr id="4" name="Slide Number Placeholder 3"/>
          <p:cNvSpPr>
            <a:spLocks noGrp="1"/>
          </p:cNvSpPr>
          <p:nvPr>
            <p:ph type="sldNum" sz="quarter" idx="12"/>
          </p:nvPr>
        </p:nvSpPr>
        <p:spPr/>
        <p:txBody>
          <a:bodyPr/>
          <a:lstStyle/>
          <a:p>
            <a:fld id="{E3C467BA-3169-448D-A391-A677A0001853}" type="slidenum">
              <a:rPr lang="en-US" smtClean="0"/>
              <a:t>4</a:t>
            </a:fld>
            <a:endParaRPr lang="en-US" dirty="0"/>
          </a:p>
        </p:txBody>
      </p:sp>
    </p:spTree>
    <p:extLst>
      <p:ext uri="{BB962C8B-B14F-4D97-AF65-F5344CB8AC3E}">
        <p14:creationId xmlns:p14="http://schemas.microsoft.com/office/powerpoint/2010/main" val="20395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PIVOT</a:t>
            </a:r>
          </a:p>
        </p:txBody>
      </p:sp>
      <p:sp>
        <p:nvSpPr>
          <p:cNvPr id="3" name="Content Placeholder 2"/>
          <p:cNvSpPr>
            <a:spLocks noGrp="1"/>
          </p:cNvSpPr>
          <p:nvPr>
            <p:ph idx="1"/>
          </p:nvPr>
        </p:nvSpPr>
        <p:spPr/>
        <p:txBody>
          <a:bodyPr>
            <a:normAutofit fontScale="92500"/>
          </a:bodyPr>
          <a:lstStyle/>
          <a:p>
            <a:pPr marL="114300" indent="0">
              <a:buNone/>
            </a:pPr>
            <a:r>
              <a:rPr lang="en-US" dirty="0"/>
              <a:t>Pivot at Ohio University Connects Faculty and Researchers to:</a:t>
            </a:r>
          </a:p>
          <a:p>
            <a:r>
              <a:rPr lang="en-US" dirty="0"/>
              <a:t>The most comprehensive, editorially maintained database of funding opportunities available with more than 28,000 opportunities including research, training, scholarships and fellowships. Opportunities are added daily from government, institutions, foundations, and corporate sponsors. </a:t>
            </a:r>
          </a:p>
          <a:p>
            <a:r>
              <a:rPr lang="en-US" dirty="0"/>
              <a:t>International coverage spanning US, UK, Europe, Latin America, Australia/New Zealand, South Africa and more. </a:t>
            </a:r>
          </a:p>
          <a:p>
            <a:r>
              <a:rPr lang="en-US" dirty="0"/>
              <a:t>Automated funding opportunity matching and email alerts based user profiles and specified funding interests. </a:t>
            </a:r>
          </a:p>
          <a:p>
            <a:endParaRPr lang="en-US" dirty="0"/>
          </a:p>
        </p:txBody>
      </p:sp>
      <p:sp>
        <p:nvSpPr>
          <p:cNvPr id="4" name="Slide Number Placeholder 3"/>
          <p:cNvSpPr>
            <a:spLocks noGrp="1"/>
          </p:cNvSpPr>
          <p:nvPr>
            <p:ph type="sldNum" sz="quarter" idx="12"/>
          </p:nvPr>
        </p:nvSpPr>
        <p:spPr/>
        <p:txBody>
          <a:bodyPr/>
          <a:lstStyle/>
          <a:p>
            <a:fld id="{E3C467BA-3169-448D-A391-A677A0001853}" type="slidenum">
              <a:rPr lang="en-US" smtClean="0"/>
              <a:t>5</a:t>
            </a:fld>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304800"/>
            <a:ext cx="4419600" cy="1294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762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426128" y="1981200"/>
            <a:ext cx="8413072" cy="1200329"/>
          </a:xfrm>
          <a:prstGeom prst="rect">
            <a:avLst/>
          </a:prstGeom>
          <a:noFill/>
        </p:spPr>
        <p:txBody>
          <a:bodyPr wrap="square" rtlCol="0">
            <a:spAutoFit/>
          </a:bodyPr>
          <a:lstStyle/>
          <a:p>
            <a:r>
              <a:rPr lang="en-US" dirty="0"/>
              <a:t>LEO has the capability to create an Intent to Submit based on a funding opportunity in the Pivot database. When accessing Pivot while on the Ohio University campus or logged on with your Ohio University account, scroll down to the bottom where you will see a link to LEO:</a:t>
            </a:r>
          </a:p>
        </p:txBody>
      </p:sp>
      <p:sp>
        <p:nvSpPr>
          <p:cNvPr id="2" name="Title 1"/>
          <p:cNvSpPr>
            <a:spLocks noGrp="1"/>
          </p:cNvSpPr>
          <p:nvPr>
            <p:ph type="title"/>
          </p:nvPr>
        </p:nvSpPr>
        <p:spPr/>
        <p:txBody>
          <a:bodyPr>
            <a:normAutofit/>
          </a:bodyPr>
          <a:lstStyle/>
          <a:p>
            <a:r>
              <a:rPr lang="en-US" sz="3200" dirty="0"/>
              <a:t>Declare intent from pivot</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6</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a:solidFill>
                  <a:schemeClr val="tx1">
                    <a:lumMod val="75000"/>
                    <a:lumOff val="25000"/>
                  </a:schemeClr>
                </a:solidFill>
              </a:rPr>
              <a:t>For questions or support, contact ORSP at </a:t>
            </a:r>
            <a:r>
              <a:rPr lang="en-US" sz="1200" b="1" dirty="0">
                <a:solidFill>
                  <a:schemeClr val="tx1">
                    <a:lumMod val="75000"/>
                    <a:lumOff val="25000"/>
                  </a:schemeClr>
                </a:solidFill>
                <a:hlinkClick r:id="rId2"/>
              </a:rPr>
              <a:t>orsp@ohio.edu</a:t>
            </a:r>
            <a:r>
              <a:rPr lang="en-US" sz="1200" b="1" dirty="0">
                <a:solidFill>
                  <a:schemeClr val="tx1">
                    <a:lumMod val="75000"/>
                    <a:lumOff val="25000"/>
                  </a:schemeClr>
                </a:solidFill>
              </a:rPr>
              <a:t>; 740.597.6777</a:t>
            </a:r>
          </a:p>
        </p:txBody>
      </p:sp>
      <p:sp>
        <p:nvSpPr>
          <p:cNvPr id="3" name="TextBox 2"/>
          <p:cNvSpPr txBox="1"/>
          <p:nvPr/>
        </p:nvSpPr>
        <p:spPr>
          <a:xfrm>
            <a:off x="426128" y="4028341"/>
            <a:ext cx="1577676" cy="369332"/>
          </a:xfrm>
          <a:prstGeom prst="rect">
            <a:avLst/>
          </a:prstGeom>
          <a:noFill/>
        </p:spPr>
        <p:txBody>
          <a:bodyPr wrap="none" rtlCol="0">
            <a:spAutoFit/>
          </a:bodyPr>
          <a:lstStyle/>
          <a:p>
            <a:r>
              <a:rPr lang="en-US" dirty="0"/>
              <a:t>Click the link</a:t>
            </a:r>
          </a:p>
        </p:txBody>
      </p:sp>
      <p:cxnSp>
        <p:nvCxnSpPr>
          <p:cNvPr id="6" name="Straight Arrow Connector 5"/>
          <p:cNvCxnSpPr>
            <a:cxnSpLocks/>
            <a:stCxn id="3" idx="3"/>
          </p:cNvCxnSpPr>
          <p:nvPr/>
        </p:nvCxnSpPr>
        <p:spPr>
          <a:xfrm>
            <a:off x="2003804" y="4213007"/>
            <a:ext cx="642897" cy="97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a:stretch>
            <a:fillRect/>
          </a:stretch>
        </p:blipFill>
        <p:spPr>
          <a:xfrm>
            <a:off x="2646701" y="3181529"/>
            <a:ext cx="3819525" cy="2714625"/>
          </a:xfrm>
          <a:prstGeom prst="rect">
            <a:avLst/>
          </a:prstGeom>
        </p:spPr>
      </p:pic>
    </p:spTree>
    <p:extLst>
      <p:ext uri="{BB962C8B-B14F-4D97-AF65-F5344CB8AC3E}">
        <p14:creationId xmlns:p14="http://schemas.microsoft.com/office/powerpoint/2010/main" val="242430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3350" y="3057525"/>
            <a:ext cx="8877300" cy="2657475"/>
          </a:xfrm>
          <a:prstGeom prst="rect">
            <a:avLst/>
          </a:prstGeom>
        </p:spPr>
      </p:pic>
      <p:sp>
        <p:nvSpPr>
          <p:cNvPr id="2" name="Title 1"/>
          <p:cNvSpPr>
            <a:spLocks noGrp="1"/>
          </p:cNvSpPr>
          <p:nvPr>
            <p:ph type="title"/>
          </p:nvPr>
        </p:nvSpPr>
        <p:spPr/>
        <p:txBody>
          <a:bodyPr>
            <a:normAutofit/>
          </a:bodyPr>
          <a:lstStyle/>
          <a:p>
            <a:r>
              <a:rPr lang="en-US" sz="3200" dirty="0"/>
              <a:t>Declare intent from pivot</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7</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a:solidFill>
                  <a:schemeClr val="tx1">
                    <a:lumMod val="75000"/>
                    <a:lumOff val="25000"/>
                  </a:schemeClr>
                </a:solidFill>
              </a:rPr>
              <a:t>For questions or support, contact ORSP at </a:t>
            </a:r>
            <a:r>
              <a:rPr lang="en-US" sz="1200" b="1" dirty="0">
                <a:solidFill>
                  <a:schemeClr val="tx1">
                    <a:lumMod val="75000"/>
                    <a:lumOff val="25000"/>
                  </a:schemeClr>
                </a:solidFill>
                <a:hlinkClick r:id="rId3"/>
              </a:rPr>
              <a:t>orsp@ohio.edu</a:t>
            </a:r>
            <a:r>
              <a:rPr lang="en-US" sz="1200" b="1" dirty="0">
                <a:solidFill>
                  <a:schemeClr val="tx1">
                    <a:lumMod val="75000"/>
                    <a:lumOff val="25000"/>
                  </a:schemeClr>
                </a:solidFill>
              </a:rPr>
              <a:t>; 740.597.6777</a:t>
            </a:r>
          </a:p>
        </p:txBody>
      </p:sp>
      <p:sp>
        <p:nvSpPr>
          <p:cNvPr id="3" name="TextBox 2"/>
          <p:cNvSpPr txBox="1"/>
          <p:nvPr/>
        </p:nvSpPr>
        <p:spPr>
          <a:xfrm>
            <a:off x="399458" y="1993518"/>
            <a:ext cx="8260672" cy="923330"/>
          </a:xfrm>
          <a:prstGeom prst="rect">
            <a:avLst/>
          </a:prstGeom>
          <a:noFill/>
        </p:spPr>
        <p:txBody>
          <a:bodyPr wrap="square" rtlCol="0">
            <a:spAutoFit/>
          </a:bodyPr>
          <a:lstStyle/>
          <a:p>
            <a:r>
              <a:rPr lang="en-US" dirty="0"/>
              <a:t>LEO’s response will depend on the status of the opportunity for which you are applying. For most opportunities, you will be presented with the basic Intent to Submit form:</a:t>
            </a:r>
          </a:p>
        </p:txBody>
      </p:sp>
      <p:cxnSp>
        <p:nvCxnSpPr>
          <p:cNvPr id="8" name="Straight Arrow Connector 7"/>
          <p:cNvCxnSpPr>
            <a:cxnSpLocks/>
          </p:cNvCxnSpPr>
          <p:nvPr/>
        </p:nvCxnSpPr>
        <p:spPr>
          <a:xfrm flipH="1" flipV="1">
            <a:off x="6096000" y="3733800"/>
            <a:ext cx="737299" cy="276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248400" y="4012663"/>
            <a:ext cx="2337499" cy="461665"/>
          </a:xfrm>
          <a:prstGeom prst="rect">
            <a:avLst/>
          </a:prstGeom>
          <a:noFill/>
        </p:spPr>
        <p:txBody>
          <a:bodyPr wrap="none" rtlCol="0">
            <a:spAutoFit/>
          </a:bodyPr>
          <a:lstStyle/>
          <a:p>
            <a:r>
              <a:rPr lang="en-US" sz="1200" dirty="0"/>
              <a:t>Check here to automatically</a:t>
            </a:r>
          </a:p>
          <a:p>
            <a:pPr algn="ctr"/>
            <a:r>
              <a:rPr lang="en-US" sz="1200" dirty="0"/>
              <a:t> fill in your details</a:t>
            </a:r>
          </a:p>
        </p:txBody>
      </p:sp>
    </p:spTree>
    <p:extLst>
      <p:ext uri="{BB962C8B-B14F-4D97-AF65-F5344CB8AC3E}">
        <p14:creationId xmlns:p14="http://schemas.microsoft.com/office/powerpoint/2010/main" val="2695150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Declare intent from pivot</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8</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a:solidFill>
                  <a:schemeClr val="tx1">
                    <a:lumMod val="75000"/>
                    <a:lumOff val="25000"/>
                  </a:schemeClr>
                </a:solidFill>
              </a:rPr>
              <a:t>For questions or support, contact ORSP at </a:t>
            </a:r>
            <a:r>
              <a:rPr lang="en-US" sz="1200" b="1" dirty="0">
                <a:solidFill>
                  <a:schemeClr val="tx1">
                    <a:lumMod val="75000"/>
                    <a:lumOff val="25000"/>
                  </a:schemeClr>
                </a:solidFill>
                <a:hlinkClick r:id="rId2"/>
              </a:rPr>
              <a:t>orsp@ohio.edu</a:t>
            </a:r>
            <a:r>
              <a:rPr lang="en-US" sz="1200" b="1" dirty="0">
                <a:solidFill>
                  <a:schemeClr val="tx1">
                    <a:lumMod val="75000"/>
                    <a:lumOff val="25000"/>
                  </a:schemeClr>
                </a:solidFill>
              </a:rPr>
              <a:t>; 740.597.6777</a:t>
            </a:r>
          </a:p>
        </p:txBody>
      </p:sp>
      <p:pic>
        <p:nvPicPr>
          <p:cNvPr id="5" name="Picture 4"/>
          <p:cNvPicPr>
            <a:picLocks noChangeAspect="1"/>
          </p:cNvPicPr>
          <p:nvPr/>
        </p:nvPicPr>
        <p:blipFill>
          <a:blip r:embed="rId3"/>
          <a:stretch>
            <a:fillRect/>
          </a:stretch>
        </p:blipFill>
        <p:spPr>
          <a:xfrm>
            <a:off x="-15536" y="2559993"/>
            <a:ext cx="9144000" cy="2684162"/>
          </a:xfrm>
          <a:prstGeom prst="rect">
            <a:avLst/>
          </a:prstGeom>
        </p:spPr>
      </p:pic>
      <p:sp>
        <p:nvSpPr>
          <p:cNvPr id="6" name="TextBox 5"/>
          <p:cNvSpPr txBox="1"/>
          <p:nvPr/>
        </p:nvSpPr>
        <p:spPr>
          <a:xfrm>
            <a:off x="76200" y="1981200"/>
            <a:ext cx="8991600" cy="369332"/>
          </a:xfrm>
          <a:prstGeom prst="rect">
            <a:avLst/>
          </a:prstGeom>
          <a:noFill/>
        </p:spPr>
        <p:txBody>
          <a:bodyPr wrap="square" rtlCol="0">
            <a:spAutoFit/>
          </a:bodyPr>
          <a:lstStyle/>
          <a:p>
            <a:r>
              <a:rPr lang="en-US" dirty="0"/>
              <a:t>A ticket will be generated and assigned to the PI’s Grant Manager</a:t>
            </a:r>
          </a:p>
        </p:txBody>
      </p:sp>
    </p:spTree>
    <p:extLst>
      <p:ext uri="{BB962C8B-B14F-4D97-AF65-F5344CB8AC3E}">
        <p14:creationId xmlns:p14="http://schemas.microsoft.com/office/powerpoint/2010/main" val="712444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Declare intent from pivot</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9</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a:solidFill>
                  <a:schemeClr val="tx1">
                    <a:lumMod val="75000"/>
                    <a:lumOff val="25000"/>
                  </a:schemeClr>
                </a:solidFill>
              </a:rPr>
              <a:t>For questions or support, contact ORSP at </a:t>
            </a:r>
            <a:r>
              <a:rPr lang="en-US" sz="1200" b="1" dirty="0">
                <a:solidFill>
                  <a:schemeClr val="tx1">
                    <a:lumMod val="75000"/>
                    <a:lumOff val="25000"/>
                  </a:schemeClr>
                </a:solidFill>
                <a:hlinkClick r:id="rId2"/>
              </a:rPr>
              <a:t>orsp@ohio.edu</a:t>
            </a:r>
            <a:r>
              <a:rPr lang="en-US" sz="1200" b="1" dirty="0">
                <a:solidFill>
                  <a:schemeClr val="tx1">
                    <a:lumMod val="75000"/>
                    <a:lumOff val="25000"/>
                  </a:schemeClr>
                </a:solidFill>
              </a:rPr>
              <a:t>; 740.597.6777</a:t>
            </a:r>
          </a:p>
        </p:txBody>
      </p:sp>
      <p:sp>
        <p:nvSpPr>
          <p:cNvPr id="3" name="TextBox 2"/>
          <p:cNvSpPr txBox="1"/>
          <p:nvPr/>
        </p:nvSpPr>
        <p:spPr>
          <a:xfrm>
            <a:off x="399458" y="1993518"/>
            <a:ext cx="8260672" cy="646331"/>
          </a:xfrm>
          <a:prstGeom prst="rect">
            <a:avLst/>
          </a:prstGeom>
          <a:noFill/>
        </p:spPr>
        <p:txBody>
          <a:bodyPr wrap="square" rtlCol="0">
            <a:spAutoFit/>
          </a:bodyPr>
          <a:lstStyle/>
          <a:p>
            <a:r>
              <a:rPr lang="en-US" dirty="0"/>
              <a:t>If OHIO University will be a </a:t>
            </a:r>
            <a:r>
              <a:rPr lang="en-US" dirty="0" err="1"/>
              <a:t>subrecipient</a:t>
            </a:r>
            <a:r>
              <a:rPr lang="en-US" dirty="0"/>
              <a:t> on this project, select “</a:t>
            </a:r>
            <a:r>
              <a:rPr lang="en-US" dirty="0" err="1"/>
              <a:t>Subreceipient</a:t>
            </a:r>
            <a:r>
              <a:rPr lang="en-US" dirty="0"/>
              <a:t>” and fill in the additional details:</a:t>
            </a:r>
          </a:p>
        </p:txBody>
      </p:sp>
      <p:pic>
        <p:nvPicPr>
          <p:cNvPr id="5" name="Picture 4"/>
          <p:cNvPicPr>
            <a:picLocks noChangeAspect="1"/>
          </p:cNvPicPr>
          <p:nvPr/>
        </p:nvPicPr>
        <p:blipFill>
          <a:blip r:embed="rId3"/>
          <a:stretch>
            <a:fillRect/>
          </a:stretch>
        </p:blipFill>
        <p:spPr>
          <a:xfrm>
            <a:off x="123825" y="2733675"/>
            <a:ext cx="8896350" cy="3590925"/>
          </a:xfrm>
          <a:prstGeom prst="rect">
            <a:avLst/>
          </a:prstGeom>
        </p:spPr>
      </p:pic>
    </p:spTree>
    <p:extLst>
      <p:ext uri="{BB962C8B-B14F-4D97-AF65-F5344CB8AC3E}">
        <p14:creationId xmlns:p14="http://schemas.microsoft.com/office/powerpoint/2010/main" val="791770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7255</TotalTime>
  <Words>988</Words>
  <Application>Microsoft Office PowerPoint</Application>
  <PresentationFormat>On-screen Show (4:3)</PresentationFormat>
  <Paragraphs>92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Book Antiqua</vt:lpstr>
      <vt:lpstr>Calibri</vt:lpstr>
      <vt:lpstr>Century Gothic</vt:lpstr>
      <vt:lpstr>Apothecary</vt:lpstr>
      <vt:lpstr>INTENT TO SUBMIT</vt:lpstr>
      <vt:lpstr>contents</vt:lpstr>
      <vt:lpstr>introduction</vt:lpstr>
      <vt:lpstr>Roles and responsibilities</vt:lpstr>
      <vt:lpstr>PIVOT</vt:lpstr>
      <vt:lpstr>Declare intent from pivot</vt:lpstr>
      <vt:lpstr>Declare intent from pivot</vt:lpstr>
      <vt:lpstr>Declare intent from pivot</vt:lpstr>
      <vt:lpstr>Declare intent from pivot</vt:lpstr>
      <vt:lpstr>Declare intent from pivot</vt:lpstr>
      <vt:lpstr>Declare intent from pivot</vt:lpstr>
      <vt:lpstr>Declare Intent From Pivot Limited Submissions</vt:lpstr>
      <vt:lpstr>Declare Intent From Pivot Limited Submissions</vt:lpstr>
      <vt:lpstr>Declare Intent From Pivot Opportunity not in LEO</vt:lpstr>
      <vt:lpstr>When an Opportunity Is nOt In Pivot</vt:lpstr>
      <vt:lpstr>When an Opportunity Is nOt In Pivot</vt:lpstr>
      <vt:lpstr>When an Opportunity Is nOt In Pivot</vt:lpstr>
      <vt:lpstr>Tips</vt:lpstr>
    </vt:vector>
  </TitlesOfParts>
  <Company>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Bump, Michael</dc:creator>
  <cp:lastModifiedBy>Straw, Mike</cp:lastModifiedBy>
  <cp:revision>409</cp:revision>
  <cp:lastPrinted>2017-03-29T20:40:02Z</cp:lastPrinted>
  <dcterms:created xsi:type="dcterms:W3CDTF">2016-06-21T19:22:34Z</dcterms:created>
  <dcterms:modified xsi:type="dcterms:W3CDTF">2017-04-11T12:18:46Z</dcterms:modified>
</cp:coreProperties>
</file>