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6" r:id="rId9"/>
    <p:sldId id="267" r:id="rId10"/>
    <p:sldId id="263" r:id="rId11"/>
    <p:sldId id="264" r:id="rId12"/>
    <p:sldId id="265"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48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itiprogram.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Important</a:t>
            </a:r>
            <a:br>
              <a:rPr lang="en-US" dirty="0"/>
            </a:br>
            <a:r>
              <a:rPr lang="en-US" dirty="0"/>
              <a:t>Changes to the Final Rule</a:t>
            </a:r>
          </a:p>
        </p:txBody>
      </p:sp>
      <p:sp>
        <p:nvSpPr>
          <p:cNvPr id="3" name="Subtitle 2"/>
          <p:cNvSpPr>
            <a:spLocks noGrp="1"/>
          </p:cNvSpPr>
          <p:nvPr>
            <p:ph type="subTitle" idx="1"/>
          </p:nvPr>
        </p:nvSpPr>
        <p:spPr/>
        <p:txBody>
          <a:bodyPr/>
          <a:lstStyle/>
          <a:p>
            <a:r>
              <a:rPr lang="en-US" dirty="0" smtClean="0"/>
              <a:t>45 CFR 46</a:t>
            </a:r>
            <a:endParaRPr lang="en-US" dirty="0"/>
          </a:p>
        </p:txBody>
      </p:sp>
    </p:spTree>
    <p:extLst>
      <p:ext uri="{BB962C8B-B14F-4D97-AF65-F5344CB8AC3E}">
        <p14:creationId xmlns:p14="http://schemas.microsoft.com/office/powerpoint/2010/main" val="17705076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077" y="431470"/>
            <a:ext cx="8596668" cy="1320800"/>
          </a:xfrm>
        </p:spPr>
        <p:txBody>
          <a:bodyPr>
            <a:normAutofit/>
          </a:bodyPr>
          <a:lstStyle/>
          <a:p>
            <a:r>
              <a:rPr lang="en-US" dirty="0" smtClean="0"/>
              <a:t>Can Research Regulated by the Subparts be Exempt?</a:t>
            </a:r>
            <a:endParaRPr lang="en-US" dirty="0"/>
          </a:p>
        </p:txBody>
      </p:sp>
      <p:sp>
        <p:nvSpPr>
          <p:cNvPr id="5" name="Content Placeholder 4"/>
          <p:cNvSpPr>
            <a:spLocks noGrp="1"/>
          </p:cNvSpPr>
          <p:nvPr>
            <p:ph idx="1"/>
          </p:nvPr>
        </p:nvSpPr>
        <p:spPr>
          <a:xfrm>
            <a:off x="416077" y="1911927"/>
            <a:ext cx="8596668" cy="4341811"/>
          </a:xfrm>
        </p:spPr>
        <p:txBody>
          <a:bodyPr>
            <a:normAutofit lnSpcReduction="10000"/>
          </a:bodyPr>
          <a:lstStyle/>
          <a:p>
            <a:r>
              <a:rPr lang="en-US" b="1" dirty="0" smtClean="0"/>
              <a:t>Subpart B – Additional protections for Pregnant Women, Human Fetuses, and Neonates Involved in Research</a:t>
            </a:r>
          </a:p>
          <a:p>
            <a:pPr lvl="1"/>
            <a:r>
              <a:rPr lang="en-US" dirty="0" smtClean="0"/>
              <a:t>Yes, all exemption categories apply</a:t>
            </a:r>
          </a:p>
          <a:p>
            <a:pPr marL="346075" lvl="1" indent="-346075"/>
            <a:r>
              <a:rPr lang="en-US" sz="1800" b="1" dirty="0" smtClean="0"/>
              <a:t>Subpart </a:t>
            </a:r>
            <a:r>
              <a:rPr lang="en-US" sz="1800" b="1" dirty="0"/>
              <a:t>C -  Additional </a:t>
            </a:r>
            <a:r>
              <a:rPr lang="en-US" sz="1800" b="1" dirty="0" smtClean="0"/>
              <a:t>Protections Pertaining </a:t>
            </a:r>
            <a:r>
              <a:rPr lang="en-US" sz="1800" b="1" dirty="0"/>
              <a:t>to Biomedical &amp; </a:t>
            </a:r>
            <a:r>
              <a:rPr lang="en-US" sz="1800" b="1" dirty="0" smtClean="0"/>
              <a:t>Behavioral Research </a:t>
            </a:r>
            <a:r>
              <a:rPr lang="en-US" sz="1800" b="1" dirty="0"/>
              <a:t>Involving Prisoners as </a:t>
            </a:r>
            <a:r>
              <a:rPr lang="en-US" sz="1800" b="1" dirty="0" smtClean="0"/>
              <a:t>Subjects</a:t>
            </a:r>
          </a:p>
          <a:p>
            <a:pPr lvl="1"/>
            <a:r>
              <a:rPr lang="en-US" dirty="0" smtClean="0"/>
              <a:t>Only for research aimed at involving a broader subject population that only incidentally includes prisoners</a:t>
            </a:r>
          </a:p>
          <a:p>
            <a:pPr marL="346075" lvl="1" indent="-346075"/>
            <a:r>
              <a:rPr lang="en-US" sz="1800" b="1" dirty="0" smtClean="0"/>
              <a:t>Subpart D – Additional Protections for Children Involved as Subjects in Research</a:t>
            </a:r>
          </a:p>
          <a:p>
            <a:pPr lvl="1"/>
            <a:r>
              <a:rPr lang="en-US" dirty="0" smtClean="0"/>
              <a:t>Yes, for exemptions at paragraphs 46.104(d)(1),(4),(5),(6),(7), and (8)</a:t>
            </a:r>
          </a:p>
          <a:p>
            <a:pPr lvl="1"/>
            <a:r>
              <a:rPr lang="en-US" dirty="0" smtClean="0"/>
              <a:t>Only for research involving educational tests or the observation of public behavior when the investigator(s) do not participate in the activities being observed for paragraphs 46.104(d)(2)(i) and (ii)</a:t>
            </a:r>
          </a:p>
          <a:p>
            <a:pPr lvl="1"/>
            <a:r>
              <a:rPr lang="en-US" dirty="0" smtClean="0"/>
              <a:t>No, for exemption at paragraph 46.104(d)(2)(iii) of this section</a:t>
            </a:r>
            <a:endParaRPr lang="en-US" dirty="0"/>
          </a:p>
        </p:txBody>
      </p:sp>
    </p:spTree>
    <p:extLst>
      <p:ext uri="{BB962C8B-B14F-4D97-AF65-F5344CB8AC3E}">
        <p14:creationId xmlns:p14="http://schemas.microsoft.com/office/powerpoint/2010/main" val="920563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to Expedited Review Process</a:t>
            </a:r>
            <a:endParaRPr lang="en-US" dirty="0"/>
          </a:p>
        </p:txBody>
      </p:sp>
      <p:sp>
        <p:nvSpPr>
          <p:cNvPr id="3" name="Content Placeholder 2"/>
          <p:cNvSpPr>
            <a:spLocks noGrp="1"/>
          </p:cNvSpPr>
          <p:nvPr>
            <p:ph idx="1"/>
          </p:nvPr>
        </p:nvSpPr>
        <p:spPr>
          <a:xfrm>
            <a:off x="677334" y="1512519"/>
            <a:ext cx="8596668" cy="3880773"/>
          </a:xfrm>
        </p:spPr>
        <p:txBody>
          <a:bodyPr/>
          <a:lstStyle/>
          <a:p>
            <a:r>
              <a:rPr lang="en-US" dirty="0"/>
              <a:t>Elimination of Continuing Review for Some </a:t>
            </a:r>
            <a:r>
              <a:rPr lang="en-US" dirty="0" smtClean="0"/>
              <a:t>Research</a:t>
            </a:r>
          </a:p>
          <a:p>
            <a:pPr lvl="1"/>
            <a:r>
              <a:rPr lang="en-US" dirty="0"/>
              <a:t>The Final Rule removes the requirement to conduct continuing review of ongoing research for studies that </a:t>
            </a:r>
            <a:r>
              <a:rPr lang="en-US" dirty="0" smtClean="0"/>
              <a:t>undergo  </a:t>
            </a:r>
            <a:r>
              <a:rPr lang="en-US" dirty="0"/>
              <a:t>expedited  review  and  for  studies  that  have  completed  study  interventions  and  are  merely </a:t>
            </a:r>
            <a:r>
              <a:rPr lang="en-US" dirty="0" smtClean="0"/>
              <a:t>analyzing </a:t>
            </a:r>
            <a:r>
              <a:rPr lang="en-US" dirty="0"/>
              <a:t>study data or involve only observational follow up in conjunction with standard clinical care</a:t>
            </a:r>
            <a:r>
              <a:rPr lang="en-US" dirty="0" smtClean="0"/>
              <a:t>.  For the upcoming year, Ohio University will continue to require periodic reviews for </a:t>
            </a:r>
            <a:r>
              <a:rPr lang="en-US" smtClean="0"/>
              <a:t>expedited studies. </a:t>
            </a:r>
            <a:endParaRPr lang="en-US" dirty="0"/>
          </a:p>
          <a:p>
            <a:pPr lvl="1"/>
            <a:r>
              <a:rPr lang="en-US" dirty="0"/>
              <a:t>Limited IRB review has no continuing review </a:t>
            </a:r>
            <a:r>
              <a:rPr lang="en-US" dirty="0" smtClean="0"/>
              <a:t>requirement.</a:t>
            </a:r>
          </a:p>
          <a:p>
            <a:pPr marL="457200" lvl="1" indent="0">
              <a:buNone/>
            </a:pPr>
            <a:endParaRPr lang="en-US" dirty="0"/>
          </a:p>
          <a:p>
            <a:pPr marL="346075" lvl="1" indent="-346075"/>
            <a:r>
              <a:rPr lang="en-US" sz="1800" dirty="0" smtClean="0"/>
              <a:t>Secretary of HHS will evaluate the list of categories of research that may be reviewed by the IRB through an expedited procedure at least every 8 years.</a:t>
            </a:r>
          </a:p>
        </p:txBody>
      </p:sp>
    </p:spTree>
    <p:extLst>
      <p:ext uri="{BB962C8B-B14F-4D97-AF65-F5344CB8AC3E}">
        <p14:creationId xmlns:p14="http://schemas.microsoft.com/office/powerpoint/2010/main" val="801242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Multi-Site Research Using Cooperative Review and Single IRB (sIRB) Review</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Final  Rule  creates  a  new  requirement  for  U.S.  institutions  engaged  in  multi-site  (more  than  one) </a:t>
            </a:r>
            <a:r>
              <a:rPr lang="en-US" dirty="0" smtClean="0"/>
              <a:t>cooperative </a:t>
            </a:r>
            <a:r>
              <a:rPr lang="en-US" dirty="0"/>
              <a:t>research to use a sIRB for that portion of the research that takes place within the U.S., with </a:t>
            </a:r>
            <a:r>
              <a:rPr lang="en-US" dirty="0" smtClean="0"/>
              <a:t>certain </a:t>
            </a:r>
            <a:r>
              <a:rPr lang="en-US" dirty="0"/>
              <a:t>exceptions.</a:t>
            </a:r>
          </a:p>
          <a:p>
            <a:r>
              <a:rPr lang="en-US" dirty="0"/>
              <a:t>This requirement becomes effective three years after publication (20 January 2020).</a:t>
            </a:r>
          </a:p>
          <a:p>
            <a:r>
              <a:rPr lang="en-US" dirty="0"/>
              <a:t>Note: For studies that must comply with the National Institutes of Health (NIH) policy on sIRB review, </a:t>
            </a:r>
            <a:r>
              <a:rPr lang="en-US" dirty="0" smtClean="0"/>
              <a:t>the </a:t>
            </a:r>
            <a:r>
              <a:rPr lang="en-US" dirty="0"/>
              <a:t>effective </a:t>
            </a:r>
            <a:r>
              <a:rPr lang="en-US" dirty="0" smtClean="0"/>
              <a:t>date </a:t>
            </a:r>
            <a:r>
              <a:rPr lang="en-US" dirty="0"/>
              <a:t>is 25 January 2018 (with </a:t>
            </a:r>
            <a:r>
              <a:rPr lang="en-US" dirty="0" smtClean="0"/>
              <a:t>certain exceptions).</a:t>
            </a:r>
            <a:endParaRPr lang="en-US" dirty="0"/>
          </a:p>
        </p:txBody>
      </p:sp>
    </p:spTree>
    <p:extLst>
      <p:ext uri="{BB962C8B-B14F-4D97-AF65-F5344CB8AC3E}">
        <p14:creationId xmlns:p14="http://schemas.microsoft.com/office/powerpoint/2010/main" val="3874469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4836" y="4262523"/>
            <a:ext cx="8596668" cy="2185780"/>
          </a:xfrm>
        </p:spPr>
        <p:txBody>
          <a:bodyPr/>
          <a:lstStyle/>
          <a:p>
            <a:pPr marL="0" indent="0">
              <a:buNone/>
            </a:pPr>
            <a:r>
              <a:rPr lang="en-US" dirty="0" smtClean="0"/>
              <a:t>Much of the content for this presentation taken from the handout, “Overview of Important Changes to the Final Rule,” made available to help the research community understand the revisions to the Common Rule.  This handout, and others were developed with the assistance of expert authors and peer reviewers and are available by the Collaborative Institutional Training Initiative (CITI) at </a:t>
            </a:r>
            <a:r>
              <a:rPr lang="en-US" dirty="0" smtClean="0">
                <a:hlinkClick r:id="rId2"/>
              </a:rPr>
              <a:t>www.citiprogram.org</a:t>
            </a:r>
            <a:r>
              <a:rPr lang="en-US" dirty="0" smtClean="0"/>
              <a:t>.  Ohio University is a subscriber of the CITI program. </a:t>
            </a:r>
            <a:endParaRPr lang="en-US" dirty="0"/>
          </a:p>
        </p:txBody>
      </p:sp>
    </p:spTree>
    <p:extLst>
      <p:ext uri="{BB962C8B-B14F-4D97-AF65-F5344CB8AC3E}">
        <p14:creationId xmlns:p14="http://schemas.microsoft.com/office/powerpoint/2010/main" val="4138710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Dates</a:t>
            </a:r>
            <a:endParaRPr lang="en-US" dirty="0"/>
          </a:p>
        </p:txBody>
      </p:sp>
      <p:sp>
        <p:nvSpPr>
          <p:cNvPr id="3" name="Content Placeholder 2"/>
          <p:cNvSpPr>
            <a:spLocks noGrp="1"/>
          </p:cNvSpPr>
          <p:nvPr>
            <p:ph idx="1"/>
          </p:nvPr>
        </p:nvSpPr>
        <p:spPr>
          <a:xfrm>
            <a:off x="402126" y="1539153"/>
            <a:ext cx="8596668" cy="3880773"/>
          </a:xfrm>
        </p:spPr>
        <p:txBody>
          <a:bodyPr/>
          <a:lstStyle/>
          <a:p>
            <a:pPr marL="0" indent="0">
              <a:buNone/>
            </a:pPr>
            <a:r>
              <a:rPr lang="en-US" dirty="0" smtClean="0"/>
              <a:t>	</a:t>
            </a:r>
            <a:r>
              <a:rPr lang="en-US" b="1" dirty="0" smtClean="0"/>
              <a:t>January 19, 2017 	</a:t>
            </a:r>
            <a:r>
              <a:rPr lang="en-US" dirty="0" smtClean="0"/>
              <a:t>	The Department of Health and Human Services 								(HHS) published the Final Rule</a:t>
            </a:r>
          </a:p>
          <a:p>
            <a:pPr marL="457200" lvl="1" indent="0">
              <a:buNone/>
            </a:pPr>
            <a:endParaRPr lang="en-US" sz="1800" dirty="0" smtClean="0"/>
          </a:p>
          <a:p>
            <a:pPr marL="3205163" lvl="1" indent="-2747963">
              <a:buNone/>
            </a:pPr>
            <a:r>
              <a:rPr lang="en-US" sz="1800" b="1" dirty="0" smtClean="0"/>
              <a:t>January </a:t>
            </a:r>
            <a:r>
              <a:rPr lang="en-US" sz="1800" b="1" dirty="0" smtClean="0"/>
              <a:t>21, 2019</a:t>
            </a:r>
            <a:r>
              <a:rPr lang="en-US" sz="1800" dirty="0" smtClean="0"/>
              <a:t>	Effective date for all changes (except cooperative research)</a:t>
            </a:r>
          </a:p>
          <a:p>
            <a:pPr marL="457200" lvl="1" indent="0">
              <a:buNone/>
            </a:pPr>
            <a:endParaRPr lang="en-US" sz="1800" dirty="0"/>
          </a:p>
          <a:p>
            <a:pPr marL="457200" lvl="1" indent="0">
              <a:buNone/>
            </a:pPr>
            <a:r>
              <a:rPr lang="en-US" sz="1800" b="1" dirty="0" smtClean="0"/>
              <a:t>January 20, 2020</a:t>
            </a:r>
            <a:r>
              <a:rPr lang="en-US" sz="1800" dirty="0" smtClean="0"/>
              <a:t>		Effective date for cooperative research</a:t>
            </a:r>
            <a:endParaRPr lang="en-US" sz="1800" dirty="0"/>
          </a:p>
        </p:txBody>
      </p:sp>
    </p:spTree>
    <p:extLst>
      <p:ext uri="{BB962C8B-B14F-4D97-AF65-F5344CB8AC3E}">
        <p14:creationId xmlns:p14="http://schemas.microsoft.com/office/powerpoint/2010/main" val="513507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22" y="217714"/>
            <a:ext cx="8596668" cy="793072"/>
          </a:xfrm>
        </p:spPr>
        <p:txBody>
          <a:bodyPr/>
          <a:lstStyle/>
          <a:p>
            <a:r>
              <a:rPr lang="en-US" dirty="0" smtClean="0"/>
              <a:t>Transition provisions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4044771"/>
              </p:ext>
            </p:extLst>
          </p:nvPr>
        </p:nvGraphicFramePr>
        <p:xfrm>
          <a:off x="458919" y="874825"/>
          <a:ext cx="8596312" cy="5430520"/>
        </p:xfrm>
        <a:graphic>
          <a:graphicData uri="http://schemas.openxmlformats.org/drawingml/2006/table">
            <a:tbl>
              <a:tblPr firstRow="1" bandRow="1">
                <a:tableStyleId>{5C22544A-7EE6-4342-B048-85BDC9FD1C3A}</a:tableStyleId>
              </a:tblPr>
              <a:tblGrid>
                <a:gridCol w="4298156"/>
                <a:gridCol w="4298156"/>
              </a:tblGrid>
              <a:tr h="370840">
                <a:tc>
                  <a:txBody>
                    <a:bodyPr/>
                    <a:lstStyle/>
                    <a:p>
                      <a:r>
                        <a:rPr lang="en-US" dirty="0" smtClean="0"/>
                        <a:t>Research Study Initiation Date</a:t>
                      </a:r>
                      <a:endParaRPr lang="en-US" dirty="0"/>
                    </a:p>
                  </a:txBody>
                  <a:tcPr/>
                </a:tc>
                <a:tc>
                  <a:txBody>
                    <a:bodyPr/>
                    <a:lstStyle/>
                    <a:p>
                      <a:r>
                        <a:rPr lang="en-US" dirty="0" smtClean="0"/>
                        <a:t>Standards</a:t>
                      </a:r>
                      <a:endParaRPr lang="en-US" dirty="0"/>
                    </a:p>
                  </a:txBody>
                  <a:tcPr/>
                </a:tc>
              </a:tr>
              <a:tr h="370840">
                <a:tc>
                  <a:txBody>
                    <a:bodyPr/>
                    <a:lstStyle/>
                    <a:p>
                      <a:r>
                        <a:rPr lang="en-US" sz="1600" dirty="0" smtClean="0"/>
                        <a:t>Research initially approved by an IRB,</a:t>
                      </a:r>
                    </a:p>
                    <a:p>
                      <a:r>
                        <a:rPr lang="en-US" sz="1600" dirty="0" smtClean="0"/>
                        <a:t>waived pursuant to [former subsection]</a:t>
                      </a:r>
                    </a:p>
                    <a:p>
                      <a:r>
                        <a:rPr lang="en-US" sz="1600" dirty="0" smtClean="0"/>
                        <a:t>101(i), or determined to be exempt [under former subsection 101(b)] before January </a:t>
                      </a:r>
                      <a:r>
                        <a:rPr lang="en-US" sz="1600" dirty="0" smtClean="0"/>
                        <a:t>21, 2019</a:t>
                      </a:r>
                      <a:endParaRPr lang="en-US" sz="1600" dirty="0"/>
                    </a:p>
                  </a:txBody>
                  <a:tcPr/>
                </a:tc>
                <a:tc>
                  <a:txBody>
                    <a:bodyPr/>
                    <a:lstStyle/>
                    <a:p>
                      <a:r>
                        <a:rPr lang="en-US" sz="1600" dirty="0" smtClean="0"/>
                        <a:t>These studies are by default subject to the pre-2018 rule (the Common Rule as published in the 2016 edition of the CFR).</a:t>
                      </a:r>
                    </a:p>
                    <a:p>
                      <a:r>
                        <a:rPr lang="en-US" sz="1600" dirty="0" smtClean="0"/>
                        <a:t>However, an organization engaged in such research  may choose to comply with the Final Rule (2018 requirements) for such a study (the grandfathered </a:t>
                      </a:r>
                    </a:p>
                    <a:p>
                      <a:r>
                        <a:rPr lang="en-US" sz="1600" dirty="0" smtClean="0"/>
                        <a:t>research) if the organization applies the Final Rule to the study and an IRB documents this determination.  </a:t>
                      </a:r>
                    </a:p>
                    <a:p>
                      <a:r>
                        <a:rPr lang="en-US" sz="1600" dirty="0" smtClean="0"/>
                        <a:t>Further guidance is pending to determine if the IRB must document this per study even if the institution issues an institutional policy applying the Final Rule to all research.</a:t>
                      </a:r>
                    </a:p>
                    <a:p>
                      <a:endParaRPr lang="en-US" sz="1600" dirty="0"/>
                    </a:p>
                  </a:txBody>
                  <a:tcPr/>
                </a:tc>
              </a:tr>
              <a:tr h="370840">
                <a:tc>
                  <a:txBody>
                    <a:bodyPr/>
                    <a:lstStyle/>
                    <a:p>
                      <a:r>
                        <a:rPr lang="en-US" sz="1600" dirty="0" smtClean="0"/>
                        <a:t>Research initially approved by an IRB, </a:t>
                      </a:r>
                    </a:p>
                    <a:p>
                      <a:r>
                        <a:rPr lang="en-US" sz="1600" dirty="0" smtClean="0"/>
                        <a:t>waived pursuant to [former subsection] </a:t>
                      </a:r>
                    </a:p>
                    <a:p>
                      <a:r>
                        <a:rPr lang="en-US" sz="1600" dirty="0" smtClean="0"/>
                        <a:t>101(i), or determined to be exempt on or after January </a:t>
                      </a:r>
                      <a:r>
                        <a:rPr lang="en-US" sz="1600" dirty="0" smtClean="0"/>
                        <a:t>21, 2019</a:t>
                      </a:r>
                      <a:endParaRPr lang="en-US" sz="1600" dirty="0"/>
                    </a:p>
                  </a:txBody>
                  <a:tcPr/>
                </a:tc>
                <a:tc>
                  <a:txBody>
                    <a:bodyPr/>
                    <a:lstStyle/>
                    <a:p>
                      <a:r>
                        <a:rPr lang="en-US" sz="1600" dirty="0" smtClean="0"/>
                        <a:t>These studies are subject to the Final Rule (2018 requirements).</a:t>
                      </a:r>
                      <a:endParaRPr lang="en-US" sz="1600" dirty="0"/>
                    </a:p>
                  </a:txBody>
                  <a:tcPr/>
                </a:tc>
              </a:tr>
            </a:tbl>
          </a:graphicData>
        </a:graphic>
      </p:graphicFrame>
    </p:spTree>
    <p:extLst>
      <p:ext uri="{BB962C8B-B14F-4D97-AF65-F5344CB8AC3E}">
        <p14:creationId xmlns:p14="http://schemas.microsoft.com/office/powerpoint/2010/main" val="3856039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799" y="391226"/>
            <a:ext cx="8857926" cy="878774"/>
          </a:xfrm>
        </p:spPr>
        <p:txBody>
          <a:bodyPr>
            <a:normAutofit fontScale="90000"/>
          </a:bodyPr>
          <a:lstStyle/>
          <a:p>
            <a:r>
              <a:rPr lang="en-US" dirty="0" smtClean="0"/>
              <a:t>Updates to Definitions- New and Revised Terms</a:t>
            </a:r>
            <a:endParaRPr lang="en-US" dirty="0"/>
          </a:p>
        </p:txBody>
      </p:sp>
      <p:sp>
        <p:nvSpPr>
          <p:cNvPr id="3" name="Content Placeholder 2"/>
          <p:cNvSpPr>
            <a:spLocks noGrp="1"/>
          </p:cNvSpPr>
          <p:nvPr>
            <p:ph idx="1"/>
          </p:nvPr>
        </p:nvSpPr>
        <p:spPr>
          <a:xfrm>
            <a:off x="508428" y="1270000"/>
            <a:ext cx="8596668" cy="4400009"/>
          </a:xfrm>
        </p:spPr>
        <p:txBody>
          <a:bodyPr>
            <a:normAutofit/>
          </a:bodyPr>
          <a:lstStyle/>
          <a:p>
            <a:r>
              <a:rPr lang="en-US" dirty="0" smtClean="0"/>
              <a:t>New Terms Added:</a:t>
            </a:r>
          </a:p>
          <a:p>
            <a:pPr lvl="1"/>
            <a:r>
              <a:rPr lang="en-US" dirty="0" smtClean="0"/>
              <a:t>Clinical Trial</a:t>
            </a:r>
          </a:p>
          <a:p>
            <a:pPr lvl="1"/>
            <a:r>
              <a:rPr lang="en-US" dirty="0" smtClean="0"/>
              <a:t>Public Health Authority (also includes tribal law)</a:t>
            </a:r>
          </a:p>
          <a:p>
            <a:pPr lvl="1"/>
            <a:r>
              <a:rPr lang="en-US" dirty="0" smtClean="0"/>
              <a:t>Written or in Writing (includes electronic format)</a:t>
            </a:r>
          </a:p>
          <a:p>
            <a:pPr lvl="1"/>
            <a:endParaRPr lang="en-US" dirty="0" smtClean="0"/>
          </a:p>
          <a:p>
            <a:pPr lvl="0">
              <a:buClr>
                <a:srgbClr val="90C226"/>
              </a:buClr>
            </a:pPr>
            <a:r>
              <a:rPr lang="en-US" dirty="0" smtClean="0">
                <a:solidFill>
                  <a:prstClr val="black">
                    <a:lumMod val="75000"/>
                    <a:lumOff val="25000"/>
                  </a:prstClr>
                </a:solidFill>
              </a:rPr>
              <a:t>Revised Existing Terms:</a:t>
            </a:r>
          </a:p>
          <a:p>
            <a:pPr lvl="1">
              <a:buClr>
                <a:srgbClr val="90C226"/>
              </a:buClr>
            </a:pPr>
            <a:r>
              <a:rPr lang="en-US" dirty="0" smtClean="0">
                <a:solidFill>
                  <a:prstClr val="black">
                    <a:lumMod val="75000"/>
                    <a:lumOff val="25000"/>
                  </a:prstClr>
                </a:solidFill>
              </a:rPr>
              <a:t>Vulnerable (pregnant women and “handicapped” removed; replaces “mentally disabled” with “individuals with impaired decision-making capacity”)</a:t>
            </a:r>
          </a:p>
          <a:p>
            <a:pPr lvl="1">
              <a:buClr>
                <a:srgbClr val="90C226"/>
              </a:buClr>
            </a:pPr>
            <a:r>
              <a:rPr lang="en-US" dirty="0" smtClean="0">
                <a:solidFill>
                  <a:prstClr val="black">
                    <a:lumMod val="75000"/>
                    <a:lumOff val="25000"/>
                  </a:prstClr>
                </a:solidFill>
              </a:rPr>
              <a:t>Human Subject (includes biospecimens)</a:t>
            </a:r>
          </a:p>
          <a:p>
            <a:pPr lvl="1">
              <a:buClr>
                <a:srgbClr val="90C226"/>
              </a:buClr>
            </a:pPr>
            <a:r>
              <a:rPr lang="en-US" dirty="0" smtClean="0">
                <a:solidFill>
                  <a:prstClr val="black">
                    <a:lumMod val="75000"/>
                    <a:lumOff val="25000"/>
                  </a:prstClr>
                </a:solidFill>
              </a:rPr>
              <a:t>Research (defines what’s NOT research: certain journalistic, public health, surveillance, and criminal justice or intelligence activities)</a:t>
            </a:r>
          </a:p>
          <a:p>
            <a:pPr lvl="1">
              <a:buClr>
                <a:srgbClr val="90C226"/>
              </a:buClr>
            </a:pPr>
            <a:r>
              <a:rPr lang="en-US" dirty="0" smtClean="0">
                <a:solidFill>
                  <a:prstClr val="black">
                    <a:lumMod val="75000"/>
                    <a:lumOff val="25000"/>
                  </a:prstClr>
                </a:solidFill>
              </a:rPr>
              <a:t>Legally Authorized Representative (LAR)</a:t>
            </a:r>
            <a:endParaRPr lang="en-US" dirty="0">
              <a:solidFill>
                <a:prstClr val="black">
                  <a:lumMod val="75000"/>
                  <a:lumOff val="25000"/>
                </a:prstClr>
              </a:solidFill>
            </a:endParaRPr>
          </a:p>
          <a:p>
            <a:pPr lvl="1"/>
            <a:endParaRPr lang="en-US" dirty="0" smtClean="0"/>
          </a:p>
        </p:txBody>
      </p:sp>
    </p:spTree>
    <p:extLst>
      <p:ext uri="{BB962C8B-B14F-4D97-AF65-F5344CB8AC3E}">
        <p14:creationId xmlns:p14="http://schemas.microsoft.com/office/powerpoint/2010/main" val="800054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23" y="439388"/>
            <a:ext cx="8597294" cy="1052408"/>
          </a:xfrm>
        </p:spPr>
        <p:txBody>
          <a:bodyPr>
            <a:normAutofit/>
          </a:bodyPr>
          <a:lstStyle/>
          <a:p>
            <a:r>
              <a:rPr lang="en-US" sz="2800" dirty="0"/>
              <a:t>Updates to Informed Consent Process and Document</a:t>
            </a:r>
          </a:p>
        </p:txBody>
      </p:sp>
      <p:sp>
        <p:nvSpPr>
          <p:cNvPr id="3" name="Content Placeholder 2"/>
          <p:cNvSpPr>
            <a:spLocks noGrp="1"/>
          </p:cNvSpPr>
          <p:nvPr>
            <p:ph idx="1"/>
          </p:nvPr>
        </p:nvSpPr>
        <p:spPr>
          <a:xfrm>
            <a:off x="-106878" y="1183037"/>
            <a:ext cx="9614516" cy="4962617"/>
          </a:xfrm>
        </p:spPr>
        <p:txBody>
          <a:bodyPr>
            <a:normAutofit fontScale="77500" lnSpcReduction="20000"/>
          </a:bodyPr>
          <a:lstStyle/>
          <a:p>
            <a:pPr marL="0" indent="0">
              <a:buNone/>
            </a:pPr>
            <a:r>
              <a:rPr lang="en-US" dirty="0" smtClean="0"/>
              <a:t>	</a:t>
            </a:r>
          </a:p>
          <a:p>
            <a:pPr marL="746125" lvl="1" indent="-288925"/>
            <a:r>
              <a:rPr lang="en-US" sz="2300" dirty="0" smtClean="0"/>
              <a:t>The changes are meant </a:t>
            </a:r>
            <a:r>
              <a:rPr lang="en-US" sz="2300" dirty="0"/>
              <a:t>to facilitate </a:t>
            </a:r>
            <a:r>
              <a:rPr lang="en-US" sz="2300" dirty="0" smtClean="0"/>
              <a:t>subjects</a:t>
            </a:r>
            <a:r>
              <a:rPr lang="en-US" sz="2300" dirty="0"/>
              <a:t>’ understanding of </a:t>
            </a:r>
            <a:r>
              <a:rPr lang="en-US" sz="2300" dirty="0" smtClean="0"/>
              <a:t>the </a:t>
            </a:r>
            <a:r>
              <a:rPr lang="en-US" sz="2300" dirty="0"/>
              <a:t>reasons to participate </a:t>
            </a:r>
            <a:r>
              <a:rPr lang="en-US" sz="2300" dirty="0" smtClean="0"/>
              <a:t>(</a:t>
            </a:r>
            <a:r>
              <a:rPr lang="en-US" sz="2300" dirty="0"/>
              <a:t>or not) in the research</a:t>
            </a:r>
            <a:r>
              <a:rPr lang="en-US" sz="2300" dirty="0" smtClean="0"/>
              <a:t>.</a:t>
            </a:r>
          </a:p>
          <a:p>
            <a:pPr marL="457200" lvl="1" indent="0">
              <a:buNone/>
            </a:pPr>
            <a:endParaRPr lang="en-US" sz="2300" dirty="0" smtClean="0"/>
          </a:p>
          <a:p>
            <a:pPr lvl="1"/>
            <a:r>
              <a:rPr lang="en-US" sz="2300" dirty="0" smtClean="0"/>
              <a:t>Requires that key information essential to decision making receive priority by:</a:t>
            </a:r>
          </a:p>
          <a:p>
            <a:pPr marL="457200" lvl="1" indent="0">
              <a:buNone/>
            </a:pPr>
            <a:r>
              <a:rPr lang="en-US" sz="2300" dirty="0" smtClean="0"/>
              <a:t>	- 	Being presented first in the consent discussion;</a:t>
            </a:r>
            <a:r>
              <a:rPr lang="en-US" sz="2300" dirty="0"/>
              <a:t>	</a:t>
            </a:r>
            <a:r>
              <a:rPr lang="en-US" sz="2300" dirty="0" smtClean="0"/>
              <a:t>	</a:t>
            </a:r>
          </a:p>
          <a:p>
            <a:pPr marL="457200" lvl="1" indent="0">
              <a:buNone/>
            </a:pPr>
            <a:r>
              <a:rPr lang="en-US" sz="2300" dirty="0"/>
              <a:t>	</a:t>
            </a:r>
            <a:r>
              <a:rPr lang="en-US" sz="2300" dirty="0" smtClean="0"/>
              <a:t>-	Appearing at the beginning of the consent document</a:t>
            </a:r>
          </a:p>
          <a:p>
            <a:pPr marL="457200" lvl="1" indent="0">
              <a:buNone/>
            </a:pPr>
            <a:endParaRPr lang="en-US" sz="2300" dirty="0" smtClean="0"/>
          </a:p>
          <a:p>
            <a:pPr lvl="1"/>
            <a:r>
              <a:rPr lang="en-US" sz="2300" dirty="0" smtClean="0"/>
              <a:t>Prospective subject (or LAR) must be provided with the information that a reasonable person would want to have to make an informed decision about whether to participate, and be given an opportunity to discuss that information.</a:t>
            </a:r>
          </a:p>
          <a:p>
            <a:pPr lvl="1"/>
            <a:endParaRPr lang="en-US" sz="2300" dirty="0" smtClean="0"/>
          </a:p>
          <a:p>
            <a:pPr lvl="1"/>
            <a:r>
              <a:rPr lang="en-US" sz="2300" dirty="0" smtClean="0"/>
              <a:t>Broad consent may be obtained in lieu of informed consent obtained only for storage, maintenance, and secondary research uses of private information and identifiable biospecimens.</a:t>
            </a:r>
          </a:p>
          <a:p>
            <a:pPr marL="746125" lvl="1" indent="-288925">
              <a:buNone/>
            </a:pPr>
            <a:r>
              <a:rPr lang="en-US" sz="2300" dirty="0" smtClean="0"/>
              <a:t>	</a:t>
            </a:r>
            <a:endParaRPr lang="en-US" sz="2300" dirty="0"/>
          </a:p>
        </p:txBody>
      </p:sp>
    </p:spTree>
    <p:extLst>
      <p:ext uri="{BB962C8B-B14F-4D97-AF65-F5344CB8AC3E}">
        <p14:creationId xmlns:p14="http://schemas.microsoft.com/office/powerpoint/2010/main" val="218815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070" y="301161"/>
            <a:ext cx="8596668" cy="1320800"/>
          </a:xfrm>
        </p:spPr>
        <p:txBody>
          <a:bodyPr/>
          <a:lstStyle/>
          <a:p>
            <a:r>
              <a:rPr lang="en-US" dirty="0" smtClean="0"/>
              <a:t>Updates to Exempt Categories- Limited IRB Review</a:t>
            </a:r>
            <a:endParaRPr lang="en-US" dirty="0"/>
          </a:p>
        </p:txBody>
      </p:sp>
      <p:sp>
        <p:nvSpPr>
          <p:cNvPr id="3" name="Content Placeholder 2"/>
          <p:cNvSpPr>
            <a:spLocks noGrp="1"/>
          </p:cNvSpPr>
          <p:nvPr>
            <p:ph idx="1"/>
          </p:nvPr>
        </p:nvSpPr>
        <p:spPr>
          <a:xfrm>
            <a:off x="452877" y="1800091"/>
            <a:ext cx="8617054" cy="3857455"/>
          </a:xfrm>
        </p:spPr>
        <p:txBody>
          <a:bodyPr/>
          <a:lstStyle/>
          <a:p>
            <a:r>
              <a:rPr lang="en-US" dirty="0"/>
              <a:t>The Final Rule establishes new exempt categories of research. Under some of the new categories, </a:t>
            </a:r>
            <a:r>
              <a:rPr lang="en-US" dirty="0" smtClean="0"/>
              <a:t>exempt </a:t>
            </a:r>
            <a:r>
              <a:rPr lang="en-US" dirty="0"/>
              <a:t>research would be required to undergo limited IRB review. Limited IRB review is needed in </a:t>
            </a:r>
            <a:r>
              <a:rPr lang="en-US" dirty="0" smtClean="0"/>
              <a:t>four </a:t>
            </a:r>
            <a:r>
              <a:rPr lang="en-US" dirty="0"/>
              <a:t>of the eight exempt categories. </a:t>
            </a:r>
          </a:p>
          <a:p>
            <a:r>
              <a:rPr lang="en-US" dirty="0"/>
              <a:t>In two of the categories, limited IRB review is required to ensure there are adequate confidentiality </a:t>
            </a:r>
            <a:r>
              <a:rPr lang="en-US" dirty="0" smtClean="0"/>
              <a:t>and </a:t>
            </a:r>
            <a:r>
              <a:rPr lang="en-US" dirty="0"/>
              <a:t>privacy safeguards. </a:t>
            </a:r>
            <a:endParaRPr lang="en-US" dirty="0" smtClean="0"/>
          </a:p>
          <a:p>
            <a:r>
              <a:rPr lang="en-US" dirty="0" smtClean="0"/>
              <a:t>In </a:t>
            </a:r>
            <a:r>
              <a:rPr lang="en-US" dirty="0"/>
              <a:t>the other two categories, limited IRB review is </a:t>
            </a:r>
            <a:r>
              <a:rPr lang="en-US" dirty="0" smtClean="0"/>
              <a:t>required </a:t>
            </a:r>
            <a:r>
              <a:rPr lang="en-US" dirty="0"/>
              <a:t>for broad consent </a:t>
            </a:r>
            <a:r>
              <a:rPr lang="en-US" dirty="0" smtClean="0"/>
              <a:t>in </a:t>
            </a:r>
            <a:r>
              <a:rPr lang="en-US" dirty="0"/>
              <a:t>studies involving identifiable private information or identifiable biospecimens. </a:t>
            </a:r>
          </a:p>
        </p:txBody>
      </p:sp>
    </p:spTree>
    <p:extLst>
      <p:ext uri="{BB962C8B-B14F-4D97-AF65-F5344CB8AC3E}">
        <p14:creationId xmlns:p14="http://schemas.microsoft.com/office/powerpoint/2010/main" val="3588378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701" y="443346"/>
            <a:ext cx="8596668" cy="757561"/>
          </a:xfrm>
        </p:spPr>
        <p:txBody>
          <a:bodyPr>
            <a:normAutofit fontScale="90000"/>
          </a:bodyPr>
          <a:lstStyle/>
          <a:p>
            <a:r>
              <a:rPr lang="en-US" dirty="0"/>
              <a:t>45 CFR 46.104, New </a:t>
            </a:r>
            <a:r>
              <a:rPr lang="en-US" dirty="0" smtClean="0"/>
              <a:t>Exemption Category 3</a:t>
            </a:r>
            <a:endParaRPr lang="en-US" dirty="0"/>
          </a:p>
        </p:txBody>
      </p:sp>
      <p:sp>
        <p:nvSpPr>
          <p:cNvPr id="3" name="Content Placeholder 2"/>
          <p:cNvSpPr>
            <a:spLocks noGrp="1"/>
          </p:cNvSpPr>
          <p:nvPr>
            <p:ph idx="1"/>
          </p:nvPr>
        </p:nvSpPr>
        <p:spPr>
          <a:xfrm>
            <a:off x="131069" y="1367161"/>
            <a:ext cx="9001056" cy="5490839"/>
          </a:xfrm>
        </p:spPr>
        <p:txBody>
          <a:bodyPr>
            <a:normAutofit/>
          </a:bodyPr>
          <a:lstStyle/>
          <a:p>
            <a:r>
              <a:rPr lang="en-US" dirty="0"/>
              <a:t>Benign behavioral interventions </a:t>
            </a:r>
            <a:r>
              <a:rPr lang="en-US" b="1" dirty="0"/>
              <a:t>(Category 3</a:t>
            </a:r>
            <a:r>
              <a:rPr lang="en-US" b="1" dirty="0" smtClean="0"/>
              <a:t>)</a:t>
            </a:r>
          </a:p>
          <a:p>
            <a:pPr lvl="1"/>
            <a:r>
              <a:rPr lang="en-US" dirty="0" smtClean="0"/>
              <a:t>Only for behavioral research, not biomedical research.</a:t>
            </a:r>
          </a:p>
          <a:p>
            <a:pPr lvl="1"/>
            <a:r>
              <a:rPr lang="en-US" dirty="0" smtClean="0"/>
              <a:t>Children are specifically excluded.</a:t>
            </a:r>
          </a:p>
          <a:p>
            <a:pPr lvl="1"/>
            <a:r>
              <a:rPr lang="en-US" dirty="0" smtClean="0"/>
              <a:t>“benign behavioral interventions” defined as “brief in duration, harmless, painless, not physically invasive, not likely to have an impact on the subjects, and the investigator has no reason to think the subjects will find the interventions offensive or embarrassing.”</a:t>
            </a:r>
          </a:p>
          <a:p>
            <a:pPr lvl="1"/>
            <a:r>
              <a:rPr lang="en-US" dirty="0" smtClean="0"/>
              <a:t>Allows for collection of potentially sensitive or harmful identifiable private information from adults if an IRB conducts a “limited IRB review.”</a:t>
            </a:r>
          </a:p>
          <a:p>
            <a:pPr lvl="1"/>
            <a:r>
              <a:rPr lang="en-US" dirty="0"/>
              <a:t>The new “limited IRB review” is intended to ensure that there are </a:t>
            </a:r>
            <a:r>
              <a:rPr lang="en-US" dirty="0" smtClean="0"/>
              <a:t>adequate </a:t>
            </a:r>
            <a:r>
              <a:rPr lang="en-US" dirty="0"/>
              <a:t>privacy safeguards </a:t>
            </a:r>
            <a:r>
              <a:rPr lang="en-US" dirty="0" smtClean="0"/>
              <a:t>for </a:t>
            </a:r>
            <a:r>
              <a:rPr lang="en-US" dirty="0"/>
              <a:t>identifiable private information and </a:t>
            </a:r>
            <a:r>
              <a:rPr lang="en-US" dirty="0" smtClean="0"/>
              <a:t>identifiable biospecimens.</a:t>
            </a:r>
            <a:endParaRPr lang="en-US" dirty="0"/>
          </a:p>
          <a:p>
            <a:pPr marL="457200" lvl="1" indent="0">
              <a:buNone/>
            </a:pPr>
            <a:endParaRPr lang="en-US" dirty="0" smtClean="0"/>
          </a:p>
          <a:p>
            <a:pPr marL="0" indent="0">
              <a:buNone/>
            </a:pPr>
            <a:endParaRPr lang="en-US" dirty="0"/>
          </a:p>
        </p:txBody>
      </p:sp>
    </p:spTree>
    <p:extLst>
      <p:ext uri="{BB962C8B-B14F-4D97-AF65-F5344CB8AC3E}">
        <p14:creationId xmlns:p14="http://schemas.microsoft.com/office/powerpoint/2010/main" val="2522999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6439"/>
          </a:xfrm>
        </p:spPr>
        <p:txBody>
          <a:bodyPr/>
          <a:lstStyle/>
          <a:p>
            <a:r>
              <a:rPr lang="en-US" dirty="0" smtClean="0"/>
              <a:t>New Exemption – Categories 7 and 8</a:t>
            </a:r>
            <a:endParaRPr lang="en-US" dirty="0"/>
          </a:p>
        </p:txBody>
      </p:sp>
      <p:sp>
        <p:nvSpPr>
          <p:cNvPr id="3" name="Content Placeholder 2"/>
          <p:cNvSpPr>
            <a:spLocks noGrp="1"/>
          </p:cNvSpPr>
          <p:nvPr>
            <p:ph idx="1"/>
          </p:nvPr>
        </p:nvSpPr>
        <p:spPr>
          <a:xfrm>
            <a:off x="677334" y="1654562"/>
            <a:ext cx="8596668" cy="3880773"/>
          </a:xfrm>
        </p:spPr>
        <p:txBody>
          <a:bodyPr>
            <a:normAutofit lnSpcReduction="10000"/>
          </a:bodyPr>
          <a:lstStyle/>
          <a:p>
            <a:r>
              <a:rPr lang="en-US" dirty="0"/>
              <a:t>Storage </a:t>
            </a:r>
            <a:r>
              <a:rPr lang="en-US" dirty="0" smtClean="0"/>
              <a:t>or </a:t>
            </a:r>
            <a:r>
              <a:rPr lang="en-US" dirty="0"/>
              <a:t>maintenance for secondary research for which broad consent is </a:t>
            </a:r>
            <a:r>
              <a:rPr lang="en-US" dirty="0" smtClean="0"/>
              <a:t>required </a:t>
            </a:r>
            <a:r>
              <a:rPr lang="en-US" b="1" dirty="0"/>
              <a:t>(</a:t>
            </a:r>
            <a:r>
              <a:rPr lang="en-US" b="1" dirty="0" smtClean="0"/>
              <a:t>Category 7)</a:t>
            </a:r>
            <a:r>
              <a:rPr lang="en-US" dirty="0" smtClean="0"/>
              <a:t>	</a:t>
            </a:r>
          </a:p>
          <a:p>
            <a:pPr lvl="1"/>
            <a:r>
              <a:rPr lang="en-US" dirty="0" smtClean="0"/>
              <a:t>Covers </a:t>
            </a:r>
            <a:r>
              <a:rPr lang="en-US" dirty="0"/>
              <a:t>activities that involve </a:t>
            </a:r>
            <a:r>
              <a:rPr lang="en-US" dirty="0" smtClean="0"/>
              <a:t>storage </a:t>
            </a:r>
            <a:r>
              <a:rPr lang="en-US" dirty="0"/>
              <a:t>or maintenance </a:t>
            </a:r>
            <a:r>
              <a:rPr lang="en-US" dirty="0" smtClean="0"/>
              <a:t>for secondary </a:t>
            </a:r>
            <a:r>
              <a:rPr lang="en-US" dirty="0"/>
              <a:t>research use of private information or identifiable </a:t>
            </a:r>
            <a:r>
              <a:rPr lang="en-US" dirty="0" smtClean="0"/>
              <a:t>biospecimens </a:t>
            </a:r>
          </a:p>
          <a:p>
            <a:pPr lvl="1"/>
            <a:r>
              <a:rPr lang="en-US" dirty="0" smtClean="0"/>
              <a:t>Limited IRB review </a:t>
            </a:r>
            <a:r>
              <a:rPr lang="en-US" dirty="0"/>
              <a:t>required </a:t>
            </a:r>
            <a:r>
              <a:rPr lang="en-US" dirty="0" smtClean="0"/>
              <a:t>to </a:t>
            </a:r>
            <a:r>
              <a:rPr lang="en-US" dirty="0"/>
              <a:t>ensure that there are adequate privacy safeguards for identifiable private information and identifiable </a:t>
            </a:r>
            <a:r>
              <a:rPr lang="en-US" dirty="0" smtClean="0"/>
              <a:t>biospecimens</a:t>
            </a:r>
            <a:endParaRPr lang="en-US" dirty="0"/>
          </a:p>
          <a:p>
            <a:pPr marL="0" indent="0">
              <a:buNone/>
            </a:pPr>
            <a:endParaRPr lang="en-US" dirty="0" smtClean="0"/>
          </a:p>
          <a:p>
            <a:r>
              <a:rPr lang="en-US" dirty="0"/>
              <a:t>Secondary research for which broad consent is required </a:t>
            </a:r>
            <a:r>
              <a:rPr lang="en-US" b="1" dirty="0"/>
              <a:t>(Category 8)</a:t>
            </a:r>
          </a:p>
          <a:p>
            <a:pPr lvl="1"/>
            <a:r>
              <a:rPr lang="en-US" dirty="0" smtClean="0"/>
              <a:t>Covers </a:t>
            </a:r>
            <a:r>
              <a:rPr lang="en-US" dirty="0"/>
              <a:t>research that involves the </a:t>
            </a:r>
            <a:r>
              <a:rPr lang="en-US" dirty="0" smtClean="0"/>
              <a:t>use of </a:t>
            </a:r>
            <a:r>
              <a:rPr lang="en-US" dirty="0"/>
              <a:t>private information or </a:t>
            </a:r>
            <a:r>
              <a:rPr lang="en-US" dirty="0" smtClean="0"/>
              <a:t>identifiable </a:t>
            </a:r>
            <a:r>
              <a:rPr lang="en-US" dirty="0"/>
              <a:t>biospecimens that have been stored or maintained for </a:t>
            </a:r>
            <a:r>
              <a:rPr lang="en-US" dirty="0" smtClean="0"/>
              <a:t>research use </a:t>
            </a:r>
          </a:p>
          <a:p>
            <a:pPr lvl="1"/>
            <a:r>
              <a:rPr lang="en-US" dirty="0"/>
              <a:t>Limited IRB review required to ensure that there are adequate privacy safeguards for identifiable private information and identifiable </a:t>
            </a:r>
            <a:r>
              <a:rPr lang="en-US" dirty="0" smtClean="0"/>
              <a:t>biospecimens</a:t>
            </a:r>
            <a:endParaRPr lang="en-US" dirty="0"/>
          </a:p>
          <a:p>
            <a:pPr lvl="1"/>
            <a:endParaRPr lang="en-US" dirty="0"/>
          </a:p>
        </p:txBody>
      </p:sp>
    </p:spTree>
    <p:extLst>
      <p:ext uri="{BB962C8B-B14F-4D97-AF65-F5344CB8AC3E}">
        <p14:creationId xmlns:p14="http://schemas.microsoft.com/office/powerpoint/2010/main" val="428342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8683"/>
          </a:xfrm>
        </p:spPr>
        <p:txBody>
          <a:bodyPr>
            <a:normAutofit fontScale="90000"/>
          </a:bodyPr>
          <a:lstStyle/>
          <a:p>
            <a:r>
              <a:rPr lang="en-US" dirty="0" smtClean="0"/>
              <a:t>Changes to Other Exempt Categories</a:t>
            </a:r>
            <a:br>
              <a:rPr lang="en-US" dirty="0" smtClean="0"/>
            </a:br>
            <a:endParaRPr lang="en-US" dirty="0"/>
          </a:p>
        </p:txBody>
      </p:sp>
      <p:sp>
        <p:nvSpPr>
          <p:cNvPr id="3" name="Content Placeholder 2"/>
          <p:cNvSpPr>
            <a:spLocks noGrp="1"/>
          </p:cNvSpPr>
          <p:nvPr>
            <p:ph idx="1"/>
          </p:nvPr>
        </p:nvSpPr>
        <p:spPr>
          <a:xfrm>
            <a:off x="677334" y="1818510"/>
            <a:ext cx="8596668" cy="3880773"/>
          </a:xfrm>
        </p:spPr>
        <p:txBody>
          <a:bodyPr/>
          <a:lstStyle/>
          <a:p>
            <a:r>
              <a:rPr lang="en-US" dirty="0" smtClean="0"/>
              <a:t>Category 1 includes an added clause for educational research, “practices that are not likely to adversely impact students’ opportunity to learn required educational content or the assessment of educators who provide instruction”</a:t>
            </a:r>
          </a:p>
          <a:p>
            <a:pPr marL="0" indent="0">
              <a:buNone/>
            </a:pPr>
            <a:endParaRPr lang="en-US" dirty="0" smtClean="0"/>
          </a:p>
          <a:p>
            <a:r>
              <a:rPr lang="en-US" dirty="0" smtClean="0"/>
              <a:t>Category 2 allows for collection of potentially sensitive or harmful identifiable private information from adults if an IRB conducts a “limited IRB review”</a:t>
            </a:r>
          </a:p>
          <a:p>
            <a:endParaRPr lang="en-US" dirty="0" smtClean="0"/>
          </a:p>
          <a:p>
            <a:r>
              <a:rPr lang="en-US" dirty="0" smtClean="0"/>
              <a:t>Category 4 expands secondary research and no longer requires that the secondary data be existing at the time of the IRB submission</a:t>
            </a:r>
            <a:endParaRPr lang="en-US" dirty="0"/>
          </a:p>
        </p:txBody>
      </p:sp>
    </p:spTree>
    <p:extLst>
      <p:ext uri="{BB962C8B-B14F-4D97-AF65-F5344CB8AC3E}">
        <p14:creationId xmlns:p14="http://schemas.microsoft.com/office/powerpoint/2010/main" val="2812140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280</TotalTime>
  <Words>1052</Words>
  <Application>Microsoft Office PowerPoint</Application>
  <PresentationFormat>Widescreen</PresentationFormat>
  <Paragraphs>90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Overview of Important Changes to the Final Rule</vt:lpstr>
      <vt:lpstr>Transition Dates</vt:lpstr>
      <vt:lpstr>Transition provisions</vt:lpstr>
      <vt:lpstr>Updates to Definitions- New and Revised Terms</vt:lpstr>
      <vt:lpstr>Updates to Informed Consent Process and Document</vt:lpstr>
      <vt:lpstr>Updates to Exempt Categories- Limited IRB Review</vt:lpstr>
      <vt:lpstr>45 CFR 46.104, New Exemption Category 3</vt:lpstr>
      <vt:lpstr>New Exemption – Categories 7 and 8</vt:lpstr>
      <vt:lpstr>Changes to Other Exempt Categories </vt:lpstr>
      <vt:lpstr>Can Research Regulated by the Subparts be Exempt?</vt:lpstr>
      <vt:lpstr>Updates to Expedited Review Process</vt:lpstr>
      <vt:lpstr>Multi-Site Research Using Cooperative Review and Single IRB (sIRB) Review</vt:lpstr>
      <vt:lpstr>PowerPoint Presentation</vt:lpstr>
    </vt:vector>
  </TitlesOfParts>
  <Company>Ohio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Important Changes to the Final Rule</dc:title>
  <dc:creator>Cale, Rebecca</dc:creator>
  <cp:lastModifiedBy>Cale, Rebecca</cp:lastModifiedBy>
  <cp:revision>26</cp:revision>
  <cp:lastPrinted>2017-10-10T19:52:39Z</cp:lastPrinted>
  <dcterms:created xsi:type="dcterms:W3CDTF">2017-09-26T17:02:17Z</dcterms:created>
  <dcterms:modified xsi:type="dcterms:W3CDTF">2018-12-21T20:08:32Z</dcterms:modified>
</cp:coreProperties>
</file>