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41" r:id="rId2"/>
    <p:sldId id="273" r:id="rId3"/>
    <p:sldId id="367" r:id="rId4"/>
    <p:sldId id="342" r:id="rId5"/>
    <p:sldId id="368" r:id="rId6"/>
    <p:sldId id="382" r:id="rId7"/>
    <p:sldId id="343" r:id="rId8"/>
    <p:sldId id="344" r:id="rId9"/>
    <p:sldId id="369" r:id="rId10"/>
    <p:sldId id="370" r:id="rId11"/>
    <p:sldId id="376" r:id="rId12"/>
    <p:sldId id="377" r:id="rId13"/>
    <p:sldId id="345" r:id="rId14"/>
    <p:sldId id="346" r:id="rId15"/>
    <p:sldId id="378" r:id="rId16"/>
    <p:sldId id="347" r:id="rId17"/>
    <p:sldId id="379" r:id="rId18"/>
    <p:sldId id="380" r:id="rId19"/>
    <p:sldId id="381" r:id="rId20"/>
    <p:sldId id="366" r:id="rId21"/>
    <p:sldId id="371" r:id="rId22"/>
    <p:sldId id="372" r:id="rId23"/>
    <p:sldId id="373" r:id="rId24"/>
    <p:sldId id="374" r:id="rId25"/>
    <p:sldId id="375" r:id="rId2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72" autoAdjust="0"/>
  </p:normalViewPr>
  <p:slideViewPr>
    <p:cSldViewPr>
      <p:cViewPr varScale="1">
        <p:scale>
          <a:sx n="104" d="100"/>
          <a:sy n="104" d="100"/>
        </p:scale>
        <p:origin x="17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905C03F-BBFF-40CD-8FD4-2CB6DAB8E38B}" type="datetimeFigureOut">
              <a:rPr lang="en-US" smtClean="0"/>
              <a:t>3/10/2017</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8ACD8839-B22B-4771-9EAA-3DC81C8FC0C0}" type="slidenum">
              <a:rPr lang="en-US" smtClean="0"/>
              <a:t>‹#›</a:t>
            </a:fld>
            <a:endParaRPr lang="en-US" dirty="0"/>
          </a:p>
        </p:txBody>
      </p:sp>
    </p:spTree>
    <p:extLst>
      <p:ext uri="{BB962C8B-B14F-4D97-AF65-F5344CB8AC3E}">
        <p14:creationId xmlns:p14="http://schemas.microsoft.com/office/powerpoint/2010/main" val="72999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036C45B-62EC-4B09-8C47-88B859C9BA96}"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E3C467BA-3169-448D-A391-A677A0001853}"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E34BD6-AA38-4EDA-A6E4-F542CE15AA33}"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093FD0-D52C-481D-A9BE-68C433B6718D}"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74AAD8-0322-4CC1-8ADB-39D685068289}"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C1A5D24-5A2F-41CC-9DC2-449E4A7EDC70}" type="datetime1">
              <a:rPr lang="en-US" smtClean="0"/>
              <a:t>3/10/2017</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C467BA-3169-448D-A391-A677A0001853}"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2D342A-410F-4CC6-94BD-8BF037F45ACD}"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622146-7881-4CE1-B4C8-4210C3B8255A}" type="datetime1">
              <a:rPr lang="en-US" smtClean="0"/>
              <a:t>3/10/2017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775B06-83FD-463D-A753-6B89031DF7A8}" type="datetime1">
              <a:rPr lang="en-US" smtClean="0"/>
              <a:t>3/10/2017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86EB424B-443A-47BF-A76C-F1B412772CEA}" type="datetime1">
              <a:rPr lang="en-US" smtClean="0"/>
              <a:t>3/10/2017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C467BA-3169-448D-A391-A677A000185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B3B348-0E1B-47E0-AF7A-0DF8B737194C}"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C467BA-3169-448D-A391-A677A0001853}"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E59F2638-37D5-4A7F-BD3A-C87A582FD988}" type="datetime1">
              <a:rPr lang="en-US" smtClean="0"/>
              <a:t>3/10/2017</a:t>
            </a:fld>
            <a:endParaRPr lang="en-US" dirty="0"/>
          </a:p>
        </p:txBody>
      </p:sp>
      <p:sp>
        <p:nvSpPr>
          <p:cNvPr id="7" name="Slide Number Placeholder 6"/>
          <p:cNvSpPr>
            <a:spLocks noGrp="1"/>
          </p:cNvSpPr>
          <p:nvPr>
            <p:ph type="sldNum" sz="quarter" idx="12"/>
          </p:nvPr>
        </p:nvSpPr>
        <p:spPr/>
        <p:txBody>
          <a:bodyPr/>
          <a:lstStyle/>
          <a:p>
            <a:fld id="{E3C467BA-3169-448D-A391-A677A0001853}"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413DC5E-CAC4-4D99-89E3-AA4F875ABEB2}" type="datetime1">
              <a:rPr lang="en-US" smtClean="0"/>
              <a:t>3/10/2017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E3C467BA-3169-448D-A391-A677A0001853}"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mailto:orsp@ohio.edu"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mailto:orsp@ohio.edu"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orsp@ohio.edu"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orsp@ohio.edu" TargetMode="External"/><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mailto:orsp@ohio.edu" TargetMode="External"/><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orsp@ohio.edu"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orsp@ohio.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ORSP Service Center</a:t>
            </a:r>
            <a:br>
              <a:rPr lang="en-US" sz="2800" dirty="0" smtClean="0"/>
            </a:br>
            <a:r>
              <a:rPr lang="en-US" sz="2800" dirty="0" smtClean="0"/>
              <a:t>User Tutorial</a:t>
            </a:r>
            <a:endParaRPr lang="en-US" sz="2400" dirty="0"/>
          </a:p>
        </p:txBody>
      </p:sp>
      <p:sp>
        <p:nvSpPr>
          <p:cNvPr id="4" name="TextBox 3"/>
          <p:cNvSpPr txBox="1"/>
          <p:nvPr/>
        </p:nvSpPr>
        <p:spPr>
          <a:xfrm>
            <a:off x="1066800" y="1828800"/>
            <a:ext cx="7162800" cy="289310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600" dirty="0" smtClean="0"/>
              <a:t>Accessing the Service Center</a:t>
            </a:r>
            <a:endParaRPr lang="en-US" sz="1200" dirty="0" smtClean="0"/>
          </a:p>
          <a:p>
            <a:pPr marL="285750" indent="-285750">
              <a:lnSpc>
                <a:spcPct val="150000"/>
              </a:lnSpc>
              <a:buFont typeface="Arial" panose="020B0604020202020204" pitchFamily="34" charset="0"/>
              <a:buChar char="•"/>
            </a:pPr>
            <a:r>
              <a:rPr lang="en-US" sz="1600" dirty="0" smtClean="0"/>
              <a:t>Creating a Ticket</a:t>
            </a:r>
          </a:p>
          <a:p>
            <a:pPr marL="285750" indent="-285750">
              <a:lnSpc>
                <a:spcPct val="150000"/>
              </a:lnSpc>
              <a:buFont typeface="Arial" panose="020B0604020202020204" pitchFamily="34" charset="0"/>
              <a:buChar char="•"/>
            </a:pPr>
            <a:r>
              <a:rPr lang="en-US" sz="1600" dirty="0" smtClean="0"/>
              <a:t>Completing and Submitting a Ticket</a:t>
            </a:r>
          </a:p>
          <a:p>
            <a:pPr marL="285750" indent="-285750">
              <a:lnSpc>
                <a:spcPct val="150000"/>
              </a:lnSpc>
              <a:buFont typeface="Arial" panose="020B0604020202020204" pitchFamily="34" charset="0"/>
              <a:buChar char="•"/>
            </a:pPr>
            <a:r>
              <a:rPr lang="en-US" sz="1600" dirty="0" smtClean="0"/>
              <a:t>Listing Tickets</a:t>
            </a:r>
          </a:p>
          <a:p>
            <a:pPr marL="285750" indent="-285750">
              <a:lnSpc>
                <a:spcPct val="150000"/>
              </a:lnSpc>
              <a:buFont typeface="Arial" panose="020B0604020202020204" pitchFamily="34" charset="0"/>
              <a:buChar char="•"/>
            </a:pPr>
            <a:r>
              <a:rPr lang="en-US" sz="1600" dirty="0" smtClean="0"/>
              <a:t>Ticket Comments</a:t>
            </a:r>
          </a:p>
          <a:p>
            <a:pPr marL="285750" indent="-285750">
              <a:lnSpc>
                <a:spcPct val="150000"/>
              </a:lnSpc>
              <a:buFont typeface="Arial" panose="020B0604020202020204" pitchFamily="34" charset="0"/>
              <a:buChar char="•"/>
            </a:pPr>
            <a:r>
              <a:rPr lang="en-US" sz="1600" dirty="0" smtClean="0"/>
              <a:t>Grant Manager Directory</a:t>
            </a:r>
          </a:p>
          <a:p>
            <a:pPr marL="285750" indent="-285750">
              <a:lnSpc>
                <a:spcPct val="150000"/>
              </a:lnSpc>
              <a:buFont typeface="Arial" panose="020B0604020202020204" pitchFamily="34" charset="0"/>
              <a:buChar char="•"/>
            </a:pPr>
            <a:r>
              <a:rPr lang="en-US" sz="1600" dirty="0" smtClean="0"/>
              <a:t>Action Categories and Types</a:t>
            </a:r>
          </a:p>
          <a:p>
            <a:pPr lvl="1"/>
            <a:endParaRPr lang="en-US" sz="1400" dirty="0" smtClean="0"/>
          </a:p>
        </p:txBody>
      </p:sp>
      <p:sp>
        <p:nvSpPr>
          <p:cNvPr id="5" name="Slide Number Placeholder 4"/>
          <p:cNvSpPr>
            <a:spLocks noGrp="1"/>
          </p:cNvSpPr>
          <p:nvPr>
            <p:ph type="sldNum" sz="quarter" idx="12"/>
          </p:nvPr>
        </p:nvSpPr>
        <p:spPr/>
        <p:txBody>
          <a:bodyPr/>
          <a:lstStyle/>
          <a:p>
            <a:fld id="{E3C467BA-3169-448D-A391-A677A0001853}" type="slidenum">
              <a:rPr lang="en-US" smtClean="0"/>
              <a:t>1</a:t>
            </a:fld>
            <a:endParaRPr lang="en-US" dirty="0"/>
          </a:p>
        </p:txBody>
      </p:sp>
      <p:sp>
        <p:nvSpPr>
          <p:cNvPr id="3" name="TextBox 2"/>
          <p:cNvSpPr txBox="1"/>
          <p:nvPr/>
        </p:nvSpPr>
        <p:spPr>
          <a:xfrm>
            <a:off x="4038600" y="1600200"/>
            <a:ext cx="1202573" cy="369332"/>
          </a:xfrm>
          <a:prstGeom prst="rect">
            <a:avLst/>
          </a:prstGeom>
          <a:noFill/>
        </p:spPr>
        <p:txBody>
          <a:bodyPr wrap="none" rtlCol="0">
            <a:spAutoFit/>
          </a:bodyPr>
          <a:lstStyle/>
          <a:p>
            <a:r>
              <a:rPr lang="en-US" dirty="0" smtClean="0"/>
              <a:t>Contents</a:t>
            </a:r>
            <a:endParaRPr lang="en-US" dirty="0"/>
          </a:p>
        </p:txBody>
      </p:sp>
      <p:sp>
        <p:nvSpPr>
          <p:cNvPr id="6" name="TextBox 5"/>
          <p:cNvSpPr txBox="1"/>
          <p:nvPr/>
        </p:nvSpPr>
        <p:spPr>
          <a:xfrm>
            <a:off x="2057400" y="6308080"/>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254289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ORSP Service Center</a:t>
            </a:r>
            <a:br>
              <a:rPr lang="en-US" sz="3200" dirty="0" smtClean="0"/>
            </a:br>
            <a:r>
              <a:rPr lang="en-US" sz="2000" dirty="0" smtClean="0">
                <a:solidFill>
                  <a:schemeClr val="bg2">
                    <a:lumMod val="25000"/>
                  </a:schemeClr>
                </a:solidFill>
              </a:rPr>
              <a:t>completing and submitting a ticket</a:t>
            </a:r>
            <a:br>
              <a:rPr lang="en-US" sz="2000" dirty="0" smtClean="0">
                <a:solidFill>
                  <a:schemeClr val="bg2">
                    <a:lumMod val="25000"/>
                  </a:schemeClr>
                </a:solidFill>
              </a:rPr>
            </a:br>
            <a:r>
              <a:rPr lang="en-US" sz="2000" dirty="0" err="1" smtClean="0">
                <a:solidFill>
                  <a:schemeClr val="bg2">
                    <a:lumMod val="25000"/>
                  </a:schemeClr>
                </a:solidFill>
              </a:rPr>
              <a:t>Ticket</a:t>
            </a:r>
            <a:r>
              <a:rPr lang="en-US" sz="2000" dirty="0" smtClean="0">
                <a:solidFill>
                  <a:schemeClr val="bg2">
                    <a:lumMod val="25000"/>
                  </a:schemeClr>
                </a:solidFill>
              </a:rPr>
              <a:t> fields</a:t>
            </a:r>
            <a:endParaRPr lang="en-US" sz="2000" dirty="0">
              <a:solidFill>
                <a:schemeClr val="tx1"/>
              </a:solidFill>
            </a:endParaRPr>
          </a:p>
        </p:txBody>
      </p:sp>
      <p:sp>
        <p:nvSpPr>
          <p:cNvPr id="6" name="Content Placeholder 5"/>
          <p:cNvSpPr>
            <a:spLocks noGrp="1"/>
          </p:cNvSpPr>
          <p:nvPr>
            <p:ph idx="1"/>
          </p:nvPr>
        </p:nvSpPr>
        <p:spPr/>
        <p:txBody>
          <a:bodyPr>
            <a:normAutofit fontScale="92500" lnSpcReduction="20000"/>
          </a:bodyPr>
          <a:lstStyle/>
          <a:p>
            <a:r>
              <a:rPr lang="en-US" dirty="0"/>
              <a:t>Due Date: The date by which this action needs to be completed</a:t>
            </a:r>
          </a:p>
          <a:p>
            <a:r>
              <a:rPr lang="en-US" dirty="0" smtClean="0"/>
              <a:t>Action Category: The Category of action to be taken for this ticket</a:t>
            </a:r>
          </a:p>
          <a:p>
            <a:r>
              <a:rPr lang="en-US" dirty="0" smtClean="0"/>
              <a:t>Action Type: The type of action to be taken for this ticket</a:t>
            </a:r>
          </a:p>
          <a:p>
            <a:pPr marL="114300" indent="0" algn="ctr">
              <a:buNone/>
            </a:pPr>
            <a:r>
              <a:rPr lang="en-US" b="1" dirty="0" smtClean="0"/>
              <a:t>(A complete list of Action Categories and Types is at the end of this presentation)</a:t>
            </a:r>
          </a:p>
          <a:p>
            <a:r>
              <a:rPr lang="en-US" dirty="0" smtClean="0"/>
              <a:t>Subject: A short, descriptive subject for the ticket</a:t>
            </a:r>
          </a:p>
          <a:p>
            <a:r>
              <a:rPr lang="en-US" dirty="0" smtClean="0"/>
              <a:t>Description: Explain clearly and in as much detail as necessary what action(s) you are requesting from the manager</a:t>
            </a:r>
          </a:p>
          <a:p>
            <a:r>
              <a:rPr lang="en-US" dirty="0" smtClean="0"/>
              <a:t>Comment: This is placed into a comment log and is used to document progress and updates to the ticket over time</a:t>
            </a:r>
          </a:p>
          <a:p>
            <a:pPr lvl="1"/>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10</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4151253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ORSP Service Center</a:t>
            </a:r>
            <a:br>
              <a:rPr lang="en-US" sz="3200" dirty="0" smtClean="0"/>
            </a:br>
            <a:r>
              <a:rPr lang="en-US" sz="2000" dirty="0" smtClean="0">
                <a:solidFill>
                  <a:schemeClr val="bg2">
                    <a:lumMod val="25000"/>
                  </a:schemeClr>
                </a:solidFill>
              </a:rPr>
              <a:t>completing and submitting a ticket</a:t>
            </a:r>
            <a:br>
              <a:rPr lang="en-US" sz="2000" dirty="0" smtClean="0">
                <a:solidFill>
                  <a:schemeClr val="bg2">
                    <a:lumMod val="25000"/>
                  </a:schemeClr>
                </a:solidFill>
              </a:rPr>
            </a:br>
            <a:r>
              <a:rPr lang="en-US" sz="2000" dirty="0" err="1" smtClean="0">
                <a:solidFill>
                  <a:schemeClr val="bg2">
                    <a:lumMod val="25000"/>
                  </a:schemeClr>
                </a:solidFill>
              </a:rPr>
              <a:t>Ticket</a:t>
            </a:r>
            <a:r>
              <a:rPr lang="en-US" sz="2000" dirty="0" smtClean="0">
                <a:solidFill>
                  <a:schemeClr val="bg2">
                    <a:lumMod val="25000"/>
                  </a:schemeClr>
                </a:solidFill>
              </a:rPr>
              <a:t> Buttons</a:t>
            </a:r>
            <a:endParaRPr lang="en-US" sz="2000" dirty="0">
              <a:solidFill>
                <a:schemeClr val="tx1"/>
              </a:solidFill>
            </a:endParaRPr>
          </a:p>
        </p:txBody>
      </p:sp>
      <p:sp>
        <p:nvSpPr>
          <p:cNvPr id="6" name="Content Placeholder 5"/>
          <p:cNvSpPr>
            <a:spLocks noGrp="1"/>
          </p:cNvSpPr>
          <p:nvPr>
            <p:ph idx="1"/>
          </p:nvPr>
        </p:nvSpPr>
        <p:spPr/>
        <p:txBody>
          <a:bodyPr>
            <a:normAutofit/>
          </a:bodyPr>
          <a:lstStyle/>
          <a:p>
            <a:pPr lvl="1"/>
            <a:r>
              <a:rPr lang="en-US" dirty="0" smtClean="0"/>
              <a:t>Send update notifications: If these boxes are checked, the corresponding person/people (you and/or the PI) will receive email updates as the ticket progresses. </a:t>
            </a:r>
          </a:p>
          <a:p>
            <a:pPr lvl="1"/>
            <a:r>
              <a:rPr lang="en-US" dirty="0" smtClean="0"/>
              <a:t>Save and Close: Save your changes on this ticket, but don’t submit it to the Service Center (nobody will see this ticket until after it’s submitted)</a:t>
            </a:r>
          </a:p>
          <a:p>
            <a:pPr lvl="1"/>
            <a:r>
              <a:rPr lang="en-US" dirty="0" smtClean="0"/>
              <a:t>Submit to Service Center: Save your changes and send it to the Service Center for action</a:t>
            </a:r>
          </a:p>
          <a:p>
            <a:pPr lvl="1"/>
            <a:r>
              <a:rPr lang="en-US" dirty="0" smtClean="0"/>
              <a:t>Cancel Ticket: Cancel this ticket and don’t send it (the number will be used up, but it won’t show up on any of your pages)</a:t>
            </a:r>
          </a:p>
          <a:p>
            <a:pPr lvl="1"/>
            <a:r>
              <a:rPr lang="en-US" dirty="0" smtClean="0"/>
              <a:t>Exit Without Saving: Exit this page without saving any changes (it will remain accessible by you, but nobody else)</a:t>
            </a:r>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11</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pic>
        <p:nvPicPr>
          <p:cNvPr id="3" name="Picture 2"/>
          <p:cNvPicPr>
            <a:picLocks noChangeAspect="1"/>
          </p:cNvPicPr>
          <p:nvPr/>
        </p:nvPicPr>
        <p:blipFill>
          <a:blip r:embed="rId3"/>
          <a:stretch>
            <a:fillRect/>
          </a:stretch>
        </p:blipFill>
        <p:spPr>
          <a:xfrm>
            <a:off x="76201" y="1524000"/>
            <a:ext cx="8991598" cy="254796"/>
          </a:xfrm>
          <a:prstGeom prst="rect">
            <a:avLst/>
          </a:prstGeom>
        </p:spPr>
      </p:pic>
    </p:spTree>
    <p:extLst>
      <p:ext uri="{BB962C8B-B14F-4D97-AF65-F5344CB8AC3E}">
        <p14:creationId xmlns:p14="http://schemas.microsoft.com/office/powerpoint/2010/main" val="1076807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completing and submitting a ticket</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12</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lstStyle/>
          <a:p>
            <a:r>
              <a:rPr lang="en-US" dirty="0" smtClean="0"/>
              <a:t>Once you submit the ticket, you’ll see the following acknowledgement page:</a:t>
            </a:r>
          </a:p>
          <a:p>
            <a:endParaRPr lang="en-US" dirty="0"/>
          </a:p>
        </p:txBody>
      </p:sp>
      <p:pic>
        <p:nvPicPr>
          <p:cNvPr id="7" name="Picture 6"/>
          <p:cNvPicPr>
            <a:picLocks noChangeAspect="1"/>
          </p:cNvPicPr>
          <p:nvPr/>
        </p:nvPicPr>
        <p:blipFill>
          <a:blip r:embed="rId3"/>
          <a:stretch>
            <a:fillRect/>
          </a:stretch>
        </p:blipFill>
        <p:spPr>
          <a:xfrm>
            <a:off x="0" y="2667000"/>
            <a:ext cx="9144000" cy="1705970"/>
          </a:xfrm>
          <a:prstGeom prst="rect">
            <a:avLst/>
          </a:prstGeom>
        </p:spPr>
      </p:pic>
    </p:spTree>
    <p:extLst>
      <p:ext uri="{BB962C8B-B14F-4D97-AF65-F5344CB8AC3E}">
        <p14:creationId xmlns:p14="http://schemas.microsoft.com/office/powerpoint/2010/main" val="4110587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Listing Tickets</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13</a:t>
            </a:fld>
            <a:endParaRPr lang="en-US" dirty="0"/>
          </a:p>
        </p:txBody>
      </p:sp>
      <p:sp>
        <p:nvSpPr>
          <p:cNvPr id="12" name="TextBox 11"/>
          <p:cNvSpPr txBox="1"/>
          <p:nvPr/>
        </p:nvSpPr>
        <p:spPr>
          <a:xfrm>
            <a:off x="2057400" y="6504801"/>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pic>
        <p:nvPicPr>
          <p:cNvPr id="8" name="Content Placeholder 7"/>
          <p:cNvPicPr>
            <a:picLocks noGrp="1" noChangeAspect="1"/>
          </p:cNvPicPr>
          <p:nvPr>
            <p:ph idx="1"/>
          </p:nvPr>
        </p:nvPicPr>
        <p:blipFill>
          <a:blip r:embed="rId3"/>
          <a:stretch>
            <a:fillRect/>
          </a:stretch>
        </p:blipFill>
        <p:spPr>
          <a:xfrm>
            <a:off x="434427" y="1840947"/>
            <a:ext cx="8229600" cy="3340653"/>
          </a:xfrm>
          <a:prstGeom prst="rect">
            <a:avLst/>
          </a:prstGeom>
        </p:spPr>
      </p:pic>
      <p:sp>
        <p:nvSpPr>
          <p:cNvPr id="9" name="TextBox 8"/>
          <p:cNvSpPr txBox="1"/>
          <p:nvPr/>
        </p:nvSpPr>
        <p:spPr>
          <a:xfrm>
            <a:off x="457200" y="1600200"/>
            <a:ext cx="4373313" cy="338554"/>
          </a:xfrm>
          <a:prstGeom prst="rect">
            <a:avLst/>
          </a:prstGeom>
          <a:noFill/>
        </p:spPr>
        <p:txBody>
          <a:bodyPr wrap="none" rtlCol="0">
            <a:spAutoFit/>
          </a:bodyPr>
          <a:lstStyle/>
          <a:p>
            <a:r>
              <a:rPr lang="en-US" sz="1600" dirty="0" smtClean="0"/>
              <a:t>All Ticket lists will appear in a table like this:</a:t>
            </a:r>
            <a:endParaRPr lang="en-US" sz="1600" dirty="0"/>
          </a:p>
        </p:txBody>
      </p:sp>
      <p:sp>
        <p:nvSpPr>
          <p:cNvPr id="10" name="TextBox 9"/>
          <p:cNvSpPr txBox="1"/>
          <p:nvPr/>
        </p:nvSpPr>
        <p:spPr>
          <a:xfrm>
            <a:off x="248169" y="5105400"/>
            <a:ext cx="8667231" cy="1508105"/>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The buttons at the top can be used to display or hide various fields</a:t>
            </a:r>
          </a:p>
          <a:p>
            <a:pPr marL="285750" indent="-285750">
              <a:buFont typeface="Arial" panose="020B0604020202020204" pitchFamily="34" charset="0"/>
              <a:buChar char="•"/>
            </a:pPr>
            <a:r>
              <a:rPr lang="en-US" sz="1600" dirty="0" smtClean="0"/>
              <a:t>The pull-down lists at the bottom can be used to filter for data in each field</a:t>
            </a:r>
          </a:p>
          <a:p>
            <a:pPr marL="285750" indent="-285750">
              <a:buFont typeface="Arial" panose="020B0604020202020204" pitchFamily="34" charset="0"/>
              <a:buChar char="•"/>
            </a:pPr>
            <a:r>
              <a:rPr lang="en-US" sz="1600" dirty="0" smtClean="0"/>
              <a:t>The search field at the top will search all fields for whatever you type (not case-sensitive)</a:t>
            </a:r>
          </a:p>
          <a:p>
            <a:pPr marL="285750" indent="-285750">
              <a:buFont typeface="Arial" panose="020B0604020202020204" pitchFamily="34" charset="0"/>
              <a:buChar char="•"/>
            </a:pPr>
            <a:r>
              <a:rPr lang="en-US" sz="1400" dirty="0" smtClean="0"/>
              <a:t>Click on any column header to sort by that column</a:t>
            </a:r>
          </a:p>
          <a:p>
            <a:pPr marL="285750" indent="-285750">
              <a:buFont typeface="Arial" panose="020B0604020202020204" pitchFamily="34" charset="0"/>
              <a:buChar char="•"/>
            </a:pPr>
            <a:r>
              <a:rPr lang="en-US" sz="1400" dirty="0" smtClean="0"/>
              <a:t>Click on the magnifying glass to view that ticket</a:t>
            </a:r>
            <a:endParaRPr lang="en-US" sz="1600" dirty="0"/>
          </a:p>
        </p:txBody>
      </p:sp>
    </p:spTree>
    <p:extLst>
      <p:ext uri="{BB962C8B-B14F-4D97-AF65-F5344CB8AC3E}">
        <p14:creationId xmlns:p14="http://schemas.microsoft.com/office/powerpoint/2010/main" val="1367590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listing tickets</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14</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normAutofit/>
          </a:bodyPr>
          <a:lstStyle/>
          <a:p>
            <a:r>
              <a:rPr lang="en-US" dirty="0" smtClean="0"/>
              <a:t>My Open Tickets</a:t>
            </a:r>
          </a:p>
          <a:p>
            <a:pPr lvl="1"/>
            <a:r>
              <a:rPr lang="en-US" dirty="0" smtClean="0"/>
              <a:t>Shows all open tickets where you are listed as the Originator or PI/PD</a:t>
            </a:r>
          </a:p>
          <a:p>
            <a:r>
              <a:rPr lang="en-US" dirty="0" smtClean="0"/>
              <a:t>My Tickets</a:t>
            </a:r>
          </a:p>
          <a:p>
            <a:pPr lvl="1"/>
            <a:r>
              <a:rPr lang="en-US" dirty="0" smtClean="0"/>
              <a:t>Shows all tickets (open, completed, cancelled) where you are listed as the Originator or PI/PD</a:t>
            </a:r>
          </a:p>
        </p:txBody>
      </p:sp>
    </p:spTree>
    <p:extLst>
      <p:ext uri="{BB962C8B-B14F-4D97-AF65-F5344CB8AC3E}">
        <p14:creationId xmlns:p14="http://schemas.microsoft.com/office/powerpoint/2010/main" val="461258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listing tickets</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15</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normAutofit lnSpcReduction="10000"/>
          </a:bodyPr>
          <a:lstStyle/>
          <a:p>
            <a:r>
              <a:rPr lang="en-US" dirty="0"/>
              <a:t>Open Tickets</a:t>
            </a:r>
          </a:p>
          <a:p>
            <a:pPr lvl="1"/>
            <a:r>
              <a:rPr lang="en-US" dirty="0"/>
              <a:t>Shows all submitted, open tickets that you have access to</a:t>
            </a:r>
          </a:p>
          <a:p>
            <a:pPr lvl="1"/>
            <a:r>
              <a:rPr lang="en-US" dirty="0"/>
              <a:t>Does not include new tickets that haven’t been submitted</a:t>
            </a:r>
          </a:p>
          <a:p>
            <a:pPr lvl="1"/>
            <a:r>
              <a:rPr lang="en-US" dirty="0"/>
              <a:t>Includes tickets where you are the Originator or PI/PD</a:t>
            </a:r>
          </a:p>
          <a:p>
            <a:pPr lvl="1"/>
            <a:r>
              <a:rPr lang="en-US" dirty="0"/>
              <a:t>Includes tickets associated with a UT or </a:t>
            </a:r>
            <a:r>
              <a:rPr lang="en-US" dirty="0" err="1"/>
              <a:t>eTF</a:t>
            </a:r>
            <a:r>
              <a:rPr lang="en-US" dirty="0"/>
              <a:t> you are associated with</a:t>
            </a:r>
          </a:p>
          <a:p>
            <a:pPr lvl="1"/>
            <a:r>
              <a:rPr lang="en-US" dirty="0"/>
              <a:t>If you are a </a:t>
            </a:r>
            <a:r>
              <a:rPr lang="en-US" dirty="0" smtClean="0"/>
              <a:t>delegate, includes all tickets for your unit(s)</a:t>
            </a:r>
          </a:p>
          <a:p>
            <a:r>
              <a:rPr lang="en-US" dirty="0" smtClean="0"/>
              <a:t>All Tickets</a:t>
            </a:r>
          </a:p>
          <a:p>
            <a:pPr lvl="1"/>
            <a:r>
              <a:rPr lang="en-US" dirty="0" smtClean="0"/>
              <a:t>Shows all tickets that you can access, regardless of status</a:t>
            </a:r>
          </a:p>
          <a:p>
            <a:pPr lvl="1"/>
            <a:r>
              <a:rPr lang="en-US" dirty="0" smtClean="0"/>
              <a:t>Includes all the categories listed above under “Open Tickets”</a:t>
            </a:r>
          </a:p>
          <a:p>
            <a:pPr lvl="1"/>
            <a:r>
              <a:rPr lang="en-US" dirty="0" smtClean="0"/>
              <a:t>This list may take a long time to load</a:t>
            </a:r>
            <a:endParaRPr lang="en-US" dirty="0"/>
          </a:p>
        </p:txBody>
      </p:sp>
    </p:spTree>
    <p:extLst>
      <p:ext uri="{BB962C8B-B14F-4D97-AF65-F5344CB8AC3E}">
        <p14:creationId xmlns:p14="http://schemas.microsoft.com/office/powerpoint/2010/main" val="759349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Ticket Comments</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16</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lstStyle/>
          <a:p>
            <a:r>
              <a:rPr lang="en-US" dirty="0" smtClean="0"/>
              <a:t>Comments can be added to any open ticket you’re able to access</a:t>
            </a:r>
          </a:p>
          <a:p>
            <a:r>
              <a:rPr lang="en-US" dirty="0" smtClean="0"/>
              <a:t>Comments will be sent via email to the assigned manager (if it isn’t assigned yet, all comments will be sent when a manager is assigned)</a:t>
            </a:r>
            <a:endParaRPr lang="en-US" dirty="0"/>
          </a:p>
        </p:txBody>
      </p:sp>
      <p:pic>
        <p:nvPicPr>
          <p:cNvPr id="3" name="Picture 2"/>
          <p:cNvPicPr>
            <a:picLocks noChangeAspect="1"/>
          </p:cNvPicPr>
          <p:nvPr/>
        </p:nvPicPr>
        <p:blipFill>
          <a:blip r:embed="rId3"/>
          <a:stretch>
            <a:fillRect/>
          </a:stretch>
        </p:blipFill>
        <p:spPr>
          <a:xfrm>
            <a:off x="609600" y="3750729"/>
            <a:ext cx="7762875" cy="2961693"/>
          </a:xfrm>
          <a:prstGeom prst="rect">
            <a:avLst/>
          </a:prstGeom>
        </p:spPr>
      </p:pic>
      <p:sp>
        <p:nvSpPr>
          <p:cNvPr id="5" name="TextBox 4"/>
          <p:cNvSpPr txBox="1"/>
          <p:nvPr/>
        </p:nvSpPr>
        <p:spPr>
          <a:xfrm>
            <a:off x="3733800" y="5569902"/>
            <a:ext cx="2544286" cy="369332"/>
          </a:xfrm>
          <a:prstGeom prst="rect">
            <a:avLst/>
          </a:prstGeom>
          <a:noFill/>
        </p:spPr>
        <p:txBody>
          <a:bodyPr wrap="none" rtlCol="0">
            <a:spAutoFit/>
          </a:bodyPr>
          <a:lstStyle/>
          <a:p>
            <a:r>
              <a:rPr lang="en-US" dirty="0" smtClean="0"/>
              <a:t>Enter Comment Here</a:t>
            </a:r>
            <a:endParaRPr lang="en-US" dirty="0"/>
          </a:p>
        </p:txBody>
      </p:sp>
      <p:sp>
        <p:nvSpPr>
          <p:cNvPr id="6" name="TextBox 5"/>
          <p:cNvSpPr txBox="1"/>
          <p:nvPr/>
        </p:nvSpPr>
        <p:spPr>
          <a:xfrm>
            <a:off x="7257495" y="5715000"/>
            <a:ext cx="1292341" cy="307777"/>
          </a:xfrm>
          <a:prstGeom prst="rect">
            <a:avLst/>
          </a:prstGeom>
          <a:noFill/>
        </p:spPr>
        <p:txBody>
          <a:bodyPr wrap="none" rtlCol="0">
            <a:spAutoFit/>
          </a:bodyPr>
          <a:lstStyle/>
          <a:p>
            <a:r>
              <a:rPr lang="en-US" sz="1400" dirty="0" smtClean="0"/>
              <a:t>Click to save</a:t>
            </a:r>
            <a:endParaRPr lang="en-US" sz="1400" dirty="0"/>
          </a:p>
        </p:txBody>
      </p:sp>
      <p:cxnSp>
        <p:nvCxnSpPr>
          <p:cNvPr id="8" name="Straight Arrow Connector 7"/>
          <p:cNvCxnSpPr>
            <a:stCxn id="6" idx="0"/>
          </p:cNvCxnSpPr>
          <p:nvPr/>
        </p:nvCxnSpPr>
        <p:spPr>
          <a:xfrm flipH="1" flipV="1">
            <a:off x="7772400" y="5410200"/>
            <a:ext cx="131266"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4745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Grant manager directory</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17</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lstStyle/>
          <a:p>
            <a:r>
              <a:rPr lang="en-US" dirty="0" smtClean="0"/>
              <a:t>Your Grant Manager is listed at the bottom of all Service Center pages</a:t>
            </a:r>
          </a:p>
          <a:p>
            <a:endParaRPr lang="en-US" dirty="0"/>
          </a:p>
          <a:p>
            <a:endParaRPr lang="en-US" dirty="0" smtClean="0"/>
          </a:p>
          <a:p>
            <a:r>
              <a:rPr lang="en-US" dirty="0" smtClean="0"/>
              <a:t>You can also find any individual’s or unit’s Grant Manager by clicking the link in this box or selecting “Grant Manager Directory” from the Service Center menu or the LEO home page.</a:t>
            </a:r>
            <a:endParaRPr lang="en-US" dirty="0"/>
          </a:p>
        </p:txBody>
      </p:sp>
      <p:pic>
        <p:nvPicPr>
          <p:cNvPr id="3" name="Picture 2"/>
          <p:cNvPicPr>
            <a:picLocks noChangeAspect="1"/>
          </p:cNvPicPr>
          <p:nvPr/>
        </p:nvPicPr>
        <p:blipFill>
          <a:blip r:embed="rId3"/>
          <a:stretch>
            <a:fillRect/>
          </a:stretch>
        </p:blipFill>
        <p:spPr>
          <a:xfrm>
            <a:off x="60664" y="2667000"/>
            <a:ext cx="8991600" cy="536012"/>
          </a:xfrm>
          <a:prstGeom prst="rect">
            <a:avLst/>
          </a:prstGeom>
        </p:spPr>
      </p:pic>
    </p:spTree>
    <p:extLst>
      <p:ext uri="{BB962C8B-B14F-4D97-AF65-F5344CB8AC3E}">
        <p14:creationId xmlns:p14="http://schemas.microsoft.com/office/powerpoint/2010/main" val="3726852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Grant manager directory</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18</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lstStyle/>
          <a:p>
            <a:r>
              <a:rPr lang="en-US" dirty="0" smtClean="0"/>
              <a:t>You can also find any individual’s or unit’s Grant Manager by clicking the link in this box or selecting “Grant Manager Directory” from the Service Center menu or the LEO home page.</a:t>
            </a:r>
            <a:endParaRPr lang="en-US" dirty="0"/>
          </a:p>
        </p:txBody>
      </p:sp>
      <p:pic>
        <p:nvPicPr>
          <p:cNvPr id="5" name="Picture 4"/>
          <p:cNvPicPr>
            <a:picLocks noChangeAspect="1"/>
          </p:cNvPicPr>
          <p:nvPr/>
        </p:nvPicPr>
        <p:blipFill>
          <a:blip r:embed="rId3"/>
          <a:stretch>
            <a:fillRect/>
          </a:stretch>
        </p:blipFill>
        <p:spPr>
          <a:xfrm>
            <a:off x="60665" y="3505200"/>
            <a:ext cx="8991598" cy="1371942"/>
          </a:xfrm>
          <a:prstGeom prst="rect">
            <a:avLst/>
          </a:prstGeom>
        </p:spPr>
      </p:pic>
    </p:spTree>
    <p:extLst>
      <p:ext uri="{BB962C8B-B14F-4D97-AF65-F5344CB8AC3E}">
        <p14:creationId xmlns:p14="http://schemas.microsoft.com/office/powerpoint/2010/main" val="2302149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Grant manager directory</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19</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4" name="Content Placeholder 3"/>
          <p:cNvSpPr>
            <a:spLocks noGrp="1"/>
          </p:cNvSpPr>
          <p:nvPr>
            <p:ph idx="1"/>
          </p:nvPr>
        </p:nvSpPr>
        <p:spPr/>
        <p:txBody>
          <a:bodyPr/>
          <a:lstStyle/>
          <a:p>
            <a:r>
              <a:rPr lang="en-US" dirty="0" smtClean="0"/>
              <a:t>Start entering a name, and options will be displayed to select</a:t>
            </a:r>
          </a:p>
          <a:p>
            <a:endParaRPr lang="en-US" dirty="0"/>
          </a:p>
          <a:p>
            <a:endParaRPr lang="en-US" dirty="0" smtClean="0"/>
          </a:p>
          <a:p>
            <a:endParaRPr lang="en-US" dirty="0"/>
          </a:p>
          <a:p>
            <a:endParaRPr lang="en-US" sz="1000" dirty="0"/>
          </a:p>
          <a:p>
            <a:r>
              <a:rPr lang="en-US" dirty="0" smtClean="0"/>
              <a:t>After you select the Unit or Faculty Member name, the Grant Manager will be displayed</a:t>
            </a:r>
            <a:endParaRPr lang="en-US" dirty="0"/>
          </a:p>
        </p:txBody>
      </p:sp>
      <p:pic>
        <p:nvPicPr>
          <p:cNvPr id="3" name="Picture 2"/>
          <p:cNvPicPr>
            <a:picLocks noChangeAspect="1"/>
          </p:cNvPicPr>
          <p:nvPr/>
        </p:nvPicPr>
        <p:blipFill>
          <a:blip r:embed="rId3"/>
          <a:stretch>
            <a:fillRect/>
          </a:stretch>
        </p:blipFill>
        <p:spPr>
          <a:xfrm>
            <a:off x="0" y="2590800"/>
            <a:ext cx="9144000" cy="1434884"/>
          </a:xfrm>
          <a:prstGeom prst="rect">
            <a:avLst/>
          </a:prstGeom>
        </p:spPr>
      </p:pic>
      <p:pic>
        <p:nvPicPr>
          <p:cNvPr id="6" name="Picture 5"/>
          <p:cNvPicPr>
            <a:picLocks noChangeAspect="1"/>
          </p:cNvPicPr>
          <p:nvPr/>
        </p:nvPicPr>
        <p:blipFill>
          <a:blip r:embed="rId4"/>
          <a:stretch>
            <a:fillRect/>
          </a:stretch>
        </p:blipFill>
        <p:spPr>
          <a:xfrm>
            <a:off x="76200" y="4920075"/>
            <a:ext cx="9067800" cy="1278965"/>
          </a:xfrm>
          <a:prstGeom prst="rect">
            <a:avLst/>
          </a:prstGeom>
        </p:spPr>
      </p:pic>
    </p:spTree>
    <p:extLst>
      <p:ext uri="{BB962C8B-B14F-4D97-AF65-F5344CB8AC3E}">
        <p14:creationId xmlns:p14="http://schemas.microsoft.com/office/powerpoint/2010/main" val="881013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Accessing the Service Center</a:t>
            </a:r>
            <a:endParaRPr lang="en-US" sz="2000" dirty="0">
              <a:solidFill>
                <a:schemeClr val="tx1"/>
              </a:solidFill>
            </a:endParaRPr>
          </a:p>
        </p:txBody>
      </p:sp>
      <p:pic>
        <p:nvPicPr>
          <p:cNvPr id="5" name="Content Placeholder 4"/>
          <p:cNvPicPr>
            <a:picLocks noGrp="1" noChangeAspect="1"/>
          </p:cNvPicPr>
          <p:nvPr>
            <p:ph sz="half" idx="1"/>
          </p:nvPr>
        </p:nvPicPr>
        <p:blipFill>
          <a:blip r:embed="rId2"/>
          <a:stretch>
            <a:fillRect/>
          </a:stretch>
        </p:blipFill>
        <p:spPr>
          <a:xfrm>
            <a:off x="425450" y="2009936"/>
            <a:ext cx="4038600" cy="3825554"/>
          </a:xfrm>
          <a:prstGeom prst="rect">
            <a:avLst/>
          </a:prstGeom>
        </p:spPr>
      </p:pic>
      <p:pic>
        <p:nvPicPr>
          <p:cNvPr id="7" name="Content Placeholder 6"/>
          <p:cNvPicPr>
            <a:picLocks noGrp="1" noChangeAspect="1"/>
          </p:cNvPicPr>
          <p:nvPr>
            <p:ph sz="half" idx="2"/>
          </p:nvPr>
        </p:nvPicPr>
        <p:blipFill>
          <a:blip r:embed="rId3"/>
          <a:stretch>
            <a:fillRect/>
          </a:stretch>
        </p:blipFill>
        <p:spPr>
          <a:xfrm>
            <a:off x="5391150" y="2598738"/>
            <a:ext cx="2552700" cy="2647950"/>
          </a:xfrm>
          <a:prstGeom prst="rect">
            <a:avLst/>
          </a:prstGeom>
        </p:spPr>
      </p:pic>
      <p:sp>
        <p:nvSpPr>
          <p:cNvPr id="2049" name="Slide Number Placeholder 2048"/>
          <p:cNvSpPr>
            <a:spLocks noGrp="1"/>
          </p:cNvSpPr>
          <p:nvPr>
            <p:ph type="sldNum" sz="quarter" idx="12"/>
          </p:nvPr>
        </p:nvSpPr>
        <p:spPr/>
        <p:txBody>
          <a:bodyPr/>
          <a:lstStyle/>
          <a:p>
            <a:fld id="{E3C467BA-3169-448D-A391-A677A0001853}" type="slidenum">
              <a:rPr lang="en-US" smtClean="0"/>
              <a:t>2</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4"/>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cxnSp>
        <p:nvCxnSpPr>
          <p:cNvPr id="11" name="Straight Arrow Connector 10"/>
          <p:cNvCxnSpPr/>
          <p:nvPr/>
        </p:nvCxnSpPr>
        <p:spPr>
          <a:xfrm flipH="1">
            <a:off x="1828800" y="1828800"/>
            <a:ext cx="533400" cy="2057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219200" y="1601775"/>
            <a:ext cx="3065263" cy="369332"/>
          </a:xfrm>
          <a:prstGeom prst="rect">
            <a:avLst/>
          </a:prstGeom>
          <a:noFill/>
        </p:spPr>
        <p:txBody>
          <a:bodyPr wrap="none" rtlCol="0">
            <a:spAutoFit/>
          </a:bodyPr>
          <a:lstStyle/>
          <a:p>
            <a:r>
              <a:rPr lang="en-US" dirty="0" smtClean="0"/>
              <a:t>From the LEO Home Page</a:t>
            </a:r>
            <a:endParaRPr lang="en-US" dirty="0"/>
          </a:p>
        </p:txBody>
      </p:sp>
      <p:sp>
        <p:nvSpPr>
          <p:cNvPr id="14" name="TextBox 13"/>
          <p:cNvSpPr txBox="1"/>
          <p:nvPr/>
        </p:nvSpPr>
        <p:spPr>
          <a:xfrm>
            <a:off x="4561656" y="1601775"/>
            <a:ext cx="524503" cy="369332"/>
          </a:xfrm>
          <a:prstGeom prst="rect">
            <a:avLst/>
          </a:prstGeom>
          <a:noFill/>
        </p:spPr>
        <p:txBody>
          <a:bodyPr wrap="none" rtlCol="0">
            <a:spAutoFit/>
          </a:bodyPr>
          <a:lstStyle/>
          <a:p>
            <a:r>
              <a:rPr lang="en-US" dirty="0" smtClean="0"/>
              <a:t>OR</a:t>
            </a:r>
            <a:endParaRPr lang="en-US" dirty="0"/>
          </a:p>
        </p:txBody>
      </p:sp>
      <p:sp>
        <p:nvSpPr>
          <p:cNvPr id="16" name="TextBox 15"/>
          <p:cNvSpPr txBox="1"/>
          <p:nvPr/>
        </p:nvSpPr>
        <p:spPr>
          <a:xfrm>
            <a:off x="5863628" y="1644134"/>
            <a:ext cx="1880643" cy="369332"/>
          </a:xfrm>
          <a:prstGeom prst="rect">
            <a:avLst/>
          </a:prstGeom>
          <a:noFill/>
        </p:spPr>
        <p:txBody>
          <a:bodyPr wrap="none" rtlCol="0">
            <a:spAutoFit/>
          </a:bodyPr>
          <a:lstStyle/>
          <a:p>
            <a:r>
              <a:rPr lang="en-US" dirty="0" smtClean="0"/>
              <a:t>From the menu</a:t>
            </a:r>
            <a:endParaRPr lang="en-US" dirty="0"/>
          </a:p>
        </p:txBody>
      </p:sp>
      <p:cxnSp>
        <p:nvCxnSpPr>
          <p:cNvPr id="18" name="Straight Arrow Connector 17"/>
          <p:cNvCxnSpPr/>
          <p:nvPr/>
        </p:nvCxnSpPr>
        <p:spPr>
          <a:xfrm flipH="1">
            <a:off x="6553200" y="2058888"/>
            <a:ext cx="114300" cy="16134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1793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Action categories and types</a:t>
            </a:r>
            <a:endParaRPr lang="en-US" sz="2000"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Generating Your Idea</a:t>
            </a:r>
          </a:p>
          <a:p>
            <a:pPr lvl="1"/>
            <a:r>
              <a:rPr lang="en-US" dirty="0"/>
              <a:t>Grant Writing and Development</a:t>
            </a:r>
          </a:p>
          <a:p>
            <a:pPr lvl="1"/>
            <a:r>
              <a:rPr lang="en-US" dirty="0"/>
              <a:t>Internal Funding Opportunities</a:t>
            </a:r>
            <a:endParaRPr lang="en-US" dirty="0" smtClean="0"/>
          </a:p>
          <a:p>
            <a:r>
              <a:rPr lang="en-US" dirty="0" smtClean="0"/>
              <a:t>Funding Opportunities</a:t>
            </a:r>
          </a:p>
          <a:p>
            <a:pPr lvl="1"/>
            <a:r>
              <a:rPr lang="en-US" dirty="0"/>
              <a:t>Funding Opportunities (PIVOT)</a:t>
            </a:r>
          </a:p>
          <a:p>
            <a:pPr lvl="1"/>
            <a:r>
              <a:rPr lang="en-US" dirty="0"/>
              <a:t>Gift vs. Grant</a:t>
            </a:r>
          </a:p>
          <a:p>
            <a:pPr lvl="1"/>
            <a:r>
              <a:rPr lang="en-US" dirty="0"/>
              <a:t>Grants</a:t>
            </a:r>
          </a:p>
          <a:p>
            <a:pPr lvl="1"/>
            <a:r>
              <a:rPr lang="en-US" dirty="0"/>
              <a:t>Contracts</a:t>
            </a:r>
          </a:p>
          <a:p>
            <a:pPr lvl="1"/>
            <a:r>
              <a:rPr lang="en-US" dirty="0"/>
              <a:t>Limited Submissions Process</a:t>
            </a:r>
          </a:p>
          <a:p>
            <a:pPr lvl="1"/>
            <a:r>
              <a:rPr lang="en-US" dirty="0"/>
              <a:t>Designated Advancement Primacy Sponsors</a:t>
            </a:r>
          </a:p>
          <a:p>
            <a:pPr lvl="1"/>
            <a:r>
              <a:rPr lang="en-US" dirty="0"/>
              <a:t>Subsidiaries</a:t>
            </a:r>
          </a:p>
          <a:p>
            <a:pPr lvl="1"/>
            <a:r>
              <a:rPr lang="en-US" dirty="0" smtClean="0"/>
              <a:t>Core</a:t>
            </a:r>
          </a:p>
        </p:txBody>
      </p:sp>
      <p:sp>
        <p:nvSpPr>
          <p:cNvPr id="2049" name="Slide Number Placeholder 2048"/>
          <p:cNvSpPr>
            <a:spLocks noGrp="1"/>
          </p:cNvSpPr>
          <p:nvPr>
            <p:ph type="sldNum" sz="quarter" idx="12"/>
          </p:nvPr>
        </p:nvSpPr>
        <p:spPr/>
        <p:txBody>
          <a:bodyPr/>
          <a:lstStyle/>
          <a:p>
            <a:fld id="{E3C467BA-3169-448D-A391-A677A0001853}" type="slidenum">
              <a:rPr lang="en-US" smtClean="0"/>
              <a:t>20</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64541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Action categories and types</a:t>
            </a:r>
            <a:endParaRPr lang="en-US" sz="2000"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Proposal</a:t>
            </a:r>
          </a:p>
          <a:p>
            <a:pPr lvl="1"/>
            <a:r>
              <a:rPr lang="en-US" dirty="0"/>
              <a:t>PI/PD Eligibility</a:t>
            </a:r>
          </a:p>
          <a:p>
            <a:pPr lvl="1"/>
            <a:r>
              <a:rPr lang="en-US" dirty="0"/>
              <a:t>Intent to Submit</a:t>
            </a:r>
          </a:p>
          <a:p>
            <a:pPr lvl="1"/>
            <a:r>
              <a:rPr lang="en-US" dirty="0"/>
              <a:t>Proposal forms/format/package prep</a:t>
            </a:r>
          </a:p>
          <a:p>
            <a:pPr lvl="1"/>
            <a:r>
              <a:rPr lang="en-US" dirty="0"/>
              <a:t>Review and interpret proposal guidelines</a:t>
            </a:r>
          </a:p>
          <a:p>
            <a:pPr lvl="1"/>
            <a:r>
              <a:rPr lang="en-US" dirty="0"/>
              <a:t>Budget</a:t>
            </a:r>
          </a:p>
          <a:p>
            <a:pPr lvl="1"/>
            <a:r>
              <a:rPr lang="en-US" dirty="0"/>
              <a:t>Compliance</a:t>
            </a:r>
          </a:p>
          <a:p>
            <a:pPr lvl="1"/>
            <a:r>
              <a:rPr lang="en-US" dirty="0"/>
              <a:t>Contract Preview</a:t>
            </a:r>
          </a:p>
          <a:p>
            <a:pPr lvl="1"/>
            <a:r>
              <a:rPr lang="en-US" dirty="0"/>
              <a:t>Research Incentive Distribution</a:t>
            </a:r>
          </a:p>
          <a:p>
            <a:pPr lvl="1"/>
            <a:r>
              <a:rPr lang="en-US" dirty="0"/>
              <a:t>Space</a:t>
            </a:r>
          </a:p>
          <a:p>
            <a:pPr lvl="1"/>
            <a:r>
              <a:rPr lang="en-US" dirty="0" err="1"/>
              <a:t>Subrecipients</a:t>
            </a:r>
            <a:endParaRPr lang="en-US" dirty="0"/>
          </a:p>
          <a:p>
            <a:pPr lvl="1"/>
            <a:r>
              <a:rPr lang="en-US" dirty="0"/>
              <a:t>Intellectual Property (IP) and Tech Transfer (TT</a:t>
            </a:r>
            <a:r>
              <a:rPr lang="en-US" dirty="0" smtClean="0"/>
              <a:t>)</a:t>
            </a:r>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21</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393504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Action categories and types</a:t>
            </a:r>
            <a:endParaRPr lang="en-US" sz="2000" dirty="0">
              <a:solidFill>
                <a:schemeClr val="tx1"/>
              </a:solidFill>
            </a:endParaRPr>
          </a:p>
        </p:txBody>
      </p:sp>
      <p:sp>
        <p:nvSpPr>
          <p:cNvPr id="3" name="Content Placeholder 2"/>
          <p:cNvSpPr>
            <a:spLocks noGrp="1"/>
          </p:cNvSpPr>
          <p:nvPr>
            <p:ph idx="1"/>
          </p:nvPr>
        </p:nvSpPr>
        <p:spPr/>
        <p:txBody>
          <a:bodyPr>
            <a:normAutofit/>
          </a:bodyPr>
          <a:lstStyle/>
          <a:p>
            <a:r>
              <a:rPr lang="en-US" dirty="0"/>
              <a:t>Proposal </a:t>
            </a:r>
            <a:r>
              <a:rPr lang="en-US" dirty="0" smtClean="0"/>
              <a:t>Submission</a:t>
            </a:r>
          </a:p>
          <a:p>
            <a:pPr lvl="1"/>
            <a:r>
              <a:rPr lang="en-US" dirty="0"/>
              <a:t>Transmittal Form for Proposal Review and Approval</a:t>
            </a:r>
          </a:p>
          <a:p>
            <a:pPr lvl="1"/>
            <a:r>
              <a:rPr lang="en-US" dirty="0"/>
              <a:t>Electronic Systems</a:t>
            </a:r>
          </a:p>
          <a:p>
            <a:pPr lvl="1"/>
            <a:r>
              <a:rPr lang="en-US" dirty="0"/>
              <a:t>Authorized Organizational Representative (AOR)</a:t>
            </a:r>
          </a:p>
          <a:p>
            <a:pPr lvl="1"/>
            <a:r>
              <a:rPr lang="en-US" dirty="0"/>
              <a:t>Contract </a:t>
            </a:r>
            <a:r>
              <a:rPr lang="en-US" dirty="0" smtClean="0"/>
              <a:t>Submission</a:t>
            </a:r>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22</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630774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Action categories and types</a:t>
            </a:r>
            <a:endParaRPr lang="en-US" sz="20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a:t>Award Negotiation and </a:t>
            </a:r>
            <a:r>
              <a:rPr lang="en-US" dirty="0" smtClean="0"/>
              <a:t>Setup</a:t>
            </a:r>
          </a:p>
          <a:p>
            <a:pPr lvl="1"/>
            <a:r>
              <a:rPr lang="en-US" dirty="0"/>
              <a:t>Just-in-time requirements</a:t>
            </a:r>
          </a:p>
          <a:p>
            <a:pPr lvl="1"/>
            <a:r>
              <a:rPr lang="en-US" dirty="0"/>
              <a:t>Departmental Guarantee Account</a:t>
            </a:r>
          </a:p>
          <a:p>
            <a:pPr lvl="1"/>
            <a:r>
              <a:rPr lang="en-US" dirty="0"/>
              <a:t>Contract Negotiation</a:t>
            </a:r>
          </a:p>
          <a:p>
            <a:pPr lvl="1"/>
            <a:r>
              <a:rPr lang="en-US" dirty="0"/>
              <a:t>Notice of Award</a:t>
            </a:r>
          </a:p>
          <a:p>
            <a:pPr lvl="1"/>
            <a:r>
              <a:rPr lang="en-US" dirty="0"/>
              <a:t>New Sponsor/Customer Setup</a:t>
            </a:r>
          </a:p>
          <a:p>
            <a:pPr lvl="1"/>
            <a:r>
              <a:rPr lang="en-US" dirty="0"/>
              <a:t>Terms and Conditions</a:t>
            </a:r>
          </a:p>
          <a:p>
            <a:pPr lvl="1"/>
            <a:r>
              <a:rPr lang="en-US" dirty="0"/>
              <a:t>Subcontracting</a:t>
            </a:r>
          </a:p>
          <a:p>
            <a:pPr lvl="1"/>
            <a:r>
              <a:rPr lang="en-US" dirty="0"/>
              <a:t>Purchased Service</a:t>
            </a:r>
          </a:p>
          <a:p>
            <a:pPr lvl="1"/>
            <a:r>
              <a:rPr lang="en-US" dirty="0"/>
              <a:t>Signature Authority</a:t>
            </a:r>
          </a:p>
          <a:p>
            <a:pPr lvl="1"/>
            <a:r>
              <a:rPr lang="en-US" dirty="0"/>
              <a:t>Account Setup</a:t>
            </a:r>
          </a:p>
          <a:p>
            <a:pPr lvl="1"/>
            <a:r>
              <a:rPr lang="en-US" dirty="0"/>
              <a:t>Payment Terms and Billing Requirements</a:t>
            </a:r>
          </a:p>
          <a:p>
            <a:pPr lvl="1"/>
            <a:r>
              <a:rPr lang="en-US" dirty="0"/>
              <a:t>Award Acceptance</a:t>
            </a:r>
          </a:p>
          <a:p>
            <a:pPr lvl="1"/>
            <a:r>
              <a:rPr lang="en-US" dirty="0" smtClean="0"/>
              <a:t>Compliance</a:t>
            </a:r>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23</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0509404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Action categories and types</a:t>
            </a:r>
            <a:endParaRPr lang="en-US" sz="2000"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dirty="0"/>
              <a:t>Award </a:t>
            </a:r>
            <a:r>
              <a:rPr lang="en-US" dirty="0" smtClean="0"/>
              <a:t>Management</a:t>
            </a:r>
          </a:p>
          <a:p>
            <a:pPr lvl="1"/>
            <a:r>
              <a:rPr lang="en-US" dirty="0"/>
              <a:t>Audits</a:t>
            </a:r>
          </a:p>
          <a:p>
            <a:pPr lvl="1"/>
            <a:r>
              <a:rPr lang="en-US" dirty="0"/>
              <a:t>Modification</a:t>
            </a:r>
          </a:p>
          <a:p>
            <a:pPr lvl="1"/>
            <a:r>
              <a:rPr lang="en-US" dirty="0"/>
              <a:t>Equipment Inventory Management</a:t>
            </a:r>
          </a:p>
          <a:p>
            <a:pPr lvl="1"/>
            <a:r>
              <a:rPr lang="en-US" dirty="0"/>
              <a:t>Monitor expenditures</a:t>
            </a:r>
          </a:p>
          <a:p>
            <a:pPr lvl="1"/>
            <a:r>
              <a:rPr lang="en-US" dirty="0"/>
              <a:t>Report</a:t>
            </a:r>
          </a:p>
          <a:p>
            <a:pPr lvl="1"/>
            <a:r>
              <a:rPr lang="en-US" dirty="0"/>
              <a:t>Renewal proposals/awards/continuations</a:t>
            </a:r>
          </a:p>
          <a:p>
            <a:pPr lvl="1"/>
            <a:r>
              <a:rPr lang="en-US" dirty="0"/>
              <a:t>Time and Effort Reporting</a:t>
            </a:r>
          </a:p>
          <a:p>
            <a:pPr lvl="1"/>
            <a:r>
              <a:rPr lang="en-US" dirty="0"/>
              <a:t>Cash Management</a:t>
            </a:r>
          </a:p>
          <a:p>
            <a:pPr lvl="1"/>
            <a:r>
              <a:rPr lang="en-US" dirty="0"/>
              <a:t>FOIA or Open Records Request</a:t>
            </a:r>
          </a:p>
          <a:p>
            <a:pPr lvl="1"/>
            <a:r>
              <a:rPr lang="en-US" dirty="0"/>
              <a:t>Research Incentive (RI) Distribution</a:t>
            </a:r>
          </a:p>
          <a:p>
            <a:pPr lvl="1"/>
            <a:r>
              <a:rPr lang="en-US" dirty="0"/>
              <a:t>Student Stipends</a:t>
            </a:r>
          </a:p>
          <a:p>
            <a:pPr lvl="1"/>
            <a:r>
              <a:rPr lang="en-US" dirty="0" smtClean="0"/>
              <a:t>Procurement</a:t>
            </a:r>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24</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2733232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Action categories and types</a:t>
            </a:r>
            <a:endParaRPr lang="en-US" sz="2000"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dirty="0" smtClean="0"/>
              <a:t>Closeout</a:t>
            </a:r>
          </a:p>
          <a:p>
            <a:pPr lvl="1"/>
            <a:r>
              <a:rPr lang="en-US" dirty="0"/>
              <a:t>Closeout</a:t>
            </a:r>
          </a:p>
          <a:p>
            <a:pPr lvl="1"/>
            <a:r>
              <a:rPr lang="en-US" dirty="0"/>
              <a:t>Relinquishments</a:t>
            </a:r>
          </a:p>
          <a:p>
            <a:pPr lvl="1"/>
            <a:r>
              <a:rPr lang="en-US" dirty="0"/>
              <a:t>Terminations</a:t>
            </a:r>
          </a:p>
          <a:p>
            <a:pPr lvl="1"/>
            <a:r>
              <a:rPr lang="en-US" dirty="0"/>
              <a:t>Record Retention</a:t>
            </a:r>
          </a:p>
          <a:p>
            <a:r>
              <a:rPr lang="en-US" dirty="0" smtClean="0"/>
              <a:t>Infrastructure</a:t>
            </a:r>
          </a:p>
          <a:p>
            <a:pPr lvl="1"/>
            <a:r>
              <a:rPr lang="en-US" dirty="0"/>
              <a:t>Service Center</a:t>
            </a:r>
          </a:p>
          <a:p>
            <a:pPr lvl="1"/>
            <a:r>
              <a:rPr lang="en-US" dirty="0"/>
              <a:t>LEO</a:t>
            </a:r>
          </a:p>
          <a:p>
            <a:pPr lvl="1"/>
            <a:r>
              <a:rPr lang="en-US" dirty="0"/>
              <a:t>Record Management</a:t>
            </a:r>
          </a:p>
          <a:p>
            <a:pPr lvl="1"/>
            <a:r>
              <a:rPr lang="en-US" dirty="0"/>
              <a:t>Communications</a:t>
            </a:r>
          </a:p>
          <a:p>
            <a:pPr lvl="1"/>
            <a:r>
              <a:rPr lang="en-US" dirty="0"/>
              <a:t>Training Program</a:t>
            </a:r>
          </a:p>
          <a:p>
            <a:r>
              <a:rPr lang="en-US" dirty="0" smtClean="0"/>
              <a:t>Unknown</a:t>
            </a:r>
          </a:p>
          <a:p>
            <a:pPr lvl="1"/>
            <a:r>
              <a:rPr lang="en-US" dirty="0" smtClean="0"/>
              <a:t>Unknown</a:t>
            </a:r>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25</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1923128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Accessing the Service Center</a:t>
            </a:r>
            <a:endParaRPr lang="en-US" sz="2000" dirty="0">
              <a:solidFill>
                <a:schemeClr val="tx1"/>
              </a:solidFill>
            </a:endParaRPr>
          </a:p>
        </p:txBody>
      </p:sp>
      <p:pic>
        <p:nvPicPr>
          <p:cNvPr id="23" name="Content Placeholder 22"/>
          <p:cNvPicPr>
            <a:picLocks noGrp="1" noChangeAspect="1"/>
          </p:cNvPicPr>
          <p:nvPr>
            <p:ph idx="1"/>
          </p:nvPr>
        </p:nvPicPr>
        <p:blipFill>
          <a:blip r:embed="rId2"/>
          <a:stretch>
            <a:fillRect/>
          </a:stretch>
        </p:blipFill>
        <p:spPr>
          <a:xfrm>
            <a:off x="152400" y="1953990"/>
            <a:ext cx="8881110" cy="3989610"/>
          </a:xfrm>
          <a:prstGeom prst="rect">
            <a:avLst/>
          </a:prstGeom>
        </p:spPr>
      </p:pic>
      <p:sp>
        <p:nvSpPr>
          <p:cNvPr id="2049" name="Slide Number Placeholder 2048"/>
          <p:cNvSpPr>
            <a:spLocks noGrp="1"/>
          </p:cNvSpPr>
          <p:nvPr>
            <p:ph type="sldNum" sz="quarter" idx="12"/>
          </p:nvPr>
        </p:nvSpPr>
        <p:spPr/>
        <p:txBody>
          <a:bodyPr/>
          <a:lstStyle/>
          <a:p>
            <a:fld id="{E3C467BA-3169-448D-A391-A677A0001853}" type="slidenum">
              <a:rPr lang="en-US" smtClean="0"/>
              <a:t>3</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3"/>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3" name="TextBox 2"/>
          <p:cNvSpPr txBox="1"/>
          <p:nvPr/>
        </p:nvSpPr>
        <p:spPr>
          <a:xfrm>
            <a:off x="2131762" y="1554286"/>
            <a:ext cx="4849404" cy="369332"/>
          </a:xfrm>
          <a:prstGeom prst="rect">
            <a:avLst/>
          </a:prstGeom>
          <a:noFill/>
        </p:spPr>
        <p:txBody>
          <a:bodyPr wrap="none" rtlCol="0">
            <a:spAutoFit/>
          </a:bodyPr>
          <a:lstStyle/>
          <a:p>
            <a:r>
              <a:rPr lang="en-US" dirty="0" smtClean="0"/>
              <a:t>This is the ORSP Service Center Main Page</a:t>
            </a:r>
            <a:endParaRPr lang="en-US" dirty="0"/>
          </a:p>
        </p:txBody>
      </p:sp>
    </p:spTree>
    <p:extLst>
      <p:ext uri="{BB962C8B-B14F-4D97-AF65-F5344CB8AC3E}">
        <p14:creationId xmlns:p14="http://schemas.microsoft.com/office/powerpoint/2010/main" val="2181675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Creating a ticket</a:t>
            </a:r>
            <a:endParaRPr lang="en-US" sz="2000" dirty="0">
              <a:solidFill>
                <a:schemeClr val="tx1"/>
              </a:solidFill>
            </a:endParaRPr>
          </a:p>
        </p:txBody>
      </p:sp>
      <p:pic>
        <p:nvPicPr>
          <p:cNvPr id="7" name="Content Placeholder 6"/>
          <p:cNvPicPr>
            <a:picLocks noGrp="1" noChangeAspect="1"/>
          </p:cNvPicPr>
          <p:nvPr>
            <p:ph sz="half" idx="2"/>
          </p:nvPr>
        </p:nvPicPr>
        <p:blipFill>
          <a:blip r:embed="rId2"/>
          <a:stretch>
            <a:fillRect/>
          </a:stretch>
        </p:blipFill>
        <p:spPr>
          <a:xfrm>
            <a:off x="6553200" y="2119297"/>
            <a:ext cx="2133600" cy="2213212"/>
          </a:xfrm>
          <a:prstGeom prst="rect">
            <a:avLst/>
          </a:prstGeom>
        </p:spPr>
      </p:pic>
      <p:sp>
        <p:nvSpPr>
          <p:cNvPr id="2049" name="Slide Number Placeholder 2048"/>
          <p:cNvSpPr>
            <a:spLocks noGrp="1"/>
          </p:cNvSpPr>
          <p:nvPr>
            <p:ph type="sldNum" sz="quarter" idx="12"/>
          </p:nvPr>
        </p:nvSpPr>
        <p:spPr/>
        <p:txBody>
          <a:bodyPr/>
          <a:lstStyle/>
          <a:p>
            <a:fld id="{E3C467BA-3169-448D-A391-A677A0001853}" type="slidenum">
              <a:rPr lang="en-US" smtClean="0"/>
              <a:t>4</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3"/>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pic>
        <p:nvPicPr>
          <p:cNvPr id="8" name="Content Placeholder 22"/>
          <p:cNvPicPr>
            <a:picLocks noGrp="1" noChangeAspect="1"/>
          </p:cNvPicPr>
          <p:nvPr>
            <p:ph sz="half" idx="1"/>
          </p:nvPr>
        </p:nvPicPr>
        <p:blipFill>
          <a:blip r:embed="rId4"/>
          <a:stretch>
            <a:fillRect/>
          </a:stretch>
        </p:blipFill>
        <p:spPr>
          <a:xfrm>
            <a:off x="304800" y="2132951"/>
            <a:ext cx="6107972" cy="2743849"/>
          </a:xfrm>
          <a:prstGeom prst="rect">
            <a:avLst/>
          </a:prstGeom>
        </p:spPr>
      </p:pic>
      <p:sp>
        <p:nvSpPr>
          <p:cNvPr id="4" name="Oval 3"/>
          <p:cNvSpPr/>
          <p:nvPr/>
        </p:nvSpPr>
        <p:spPr>
          <a:xfrm>
            <a:off x="228600" y="4319355"/>
            <a:ext cx="762000" cy="163291"/>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Oval 9"/>
          <p:cNvSpPr/>
          <p:nvPr/>
        </p:nvSpPr>
        <p:spPr>
          <a:xfrm>
            <a:off x="7075634" y="3692115"/>
            <a:ext cx="925365" cy="19408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 name="TextBox 5"/>
          <p:cNvSpPr txBox="1"/>
          <p:nvPr/>
        </p:nvSpPr>
        <p:spPr>
          <a:xfrm>
            <a:off x="206555" y="1689192"/>
            <a:ext cx="8699818" cy="369332"/>
          </a:xfrm>
          <a:prstGeom prst="rect">
            <a:avLst/>
          </a:prstGeom>
          <a:noFill/>
        </p:spPr>
        <p:txBody>
          <a:bodyPr wrap="none" rtlCol="0">
            <a:spAutoFit/>
          </a:bodyPr>
          <a:lstStyle/>
          <a:p>
            <a:r>
              <a:rPr lang="en-US" dirty="0" smtClean="0"/>
              <a:t>You can create a new ticket from the ORSP Service Center or the LEO menu</a:t>
            </a:r>
            <a:endParaRPr lang="en-US" dirty="0"/>
          </a:p>
        </p:txBody>
      </p:sp>
      <p:sp>
        <p:nvSpPr>
          <p:cNvPr id="9" name="TextBox 8"/>
          <p:cNvSpPr txBox="1"/>
          <p:nvPr/>
        </p:nvSpPr>
        <p:spPr>
          <a:xfrm>
            <a:off x="4082616" y="5345806"/>
            <a:ext cx="947695" cy="461665"/>
          </a:xfrm>
          <a:prstGeom prst="rect">
            <a:avLst/>
          </a:prstGeom>
          <a:noFill/>
        </p:spPr>
        <p:txBody>
          <a:bodyPr wrap="none" rtlCol="0">
            <a:spAutoFit/>
          </a:bodyPr>
          <a:lstStyle/>
          <a:p>
            <a:r>
              <a:rPr lang="en-US" sz="2400" dirty="0" smtClean="0"/>
              <a:t>OR…</a:t>
            </a:r>
            <a:endParaRPr lang="en-US" sz="2400" dirty="0"/>
          </a:p>
        </p:txBody>
      </p:sp>
    </p:spTree>
    <p:extLst>
      <p:ext uri="{BB962C8B-B14F-4D97-AF65-F5344CB8AC3E}">
        <p14:creationId xmlns:p14="http://schemas.microsoft.com/office/powerpoint/2010/main" val="2287525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stretch>
            <a:fillRect/>
          </a:stretch>
        </p:blipFill>
        <p:spPr>
          <a:xfrm>
            <a:off x="4648200" y="2777123"/>
            <a:ext cx="4038600" cy="2291179"/>
          </a:xfrm>
          <a:prstGeom prst="rect">
            <a:avLst/>
          </a:prstGeom>
        </p:spPr>
      </p:pic>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Creating a ticket</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5</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3"/>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6" name="TextBox 5"/>
          <p:cNvSpPr txBox="1"/>
          <p:nvPr/>
        </p:nvSpPr>
        <p:spPr>
          <a:xfrm>
            <a:off x="206555" y="1689192"/>
            <a:ext cx="6027612" cy="369332"/>
          </a:xfrm>
          <a:prstGeom prst="rect">
            <a:avLst/>
          </a:prstGeom>
          <a:noFill/>
        </p:spPr>
        <p:txBody>
          <a:bodyPr wrap="none" rtlCol="0">
            <a:spAutoFit/>
          </a:bodyPr>
          <a:lstStyle/>
          <a:p>
            <a:r>
              <a:rPr lang="en-US" dirty="0" smtClean="0"/>
              <a:t>You can create a new ticket from a Transmittal or UT</a:t>
            </a:r>
            <a:endParaRPr lang="en-US" dirty="0"/>
          </a:p>
        </p:txBody>
      </p:sp>
      <p:pic>
        <p:nvPicPr>
          <p:cNvPr id="20" name="Content Placeholder 19"/>
          <p:cNvPicPr>
            <a:picLocks noGrp="1" noChangeAspect="1"/>
          </p:cNvPicPr>
          <p:nvPr>
            <p:ph sz="half" idx="1"/>
          </p:nvPr>
        </p:nvPicPr>
        <p:blipFill>
          <a:blip r:embed="rId4"/>
          <a:stretch>
            <a:fillRect/>
          </a:stretch>
        </p:blipFill>
        <p:spPr>
          <a:xfrm>
            <a:off x="425450" y="3503392"/>
            <a:ext cx="4038600" cy="838641"/>
          </a:xfrm>
          <a:prstGeom prst="rect">
            <a:avLst/>
          </a:prstGeom>
        </p:spPr>
      </p:pic>
      <p:sp>
        <p:nvSpPr>
          <p:cNvPr id="13" name="TextBox 12"/>
          <p:cNvSpPr txBox="1"/>
          <p:nvPr/>
        </p:nvSpPr>
        <p:spPr>
          <a:xfrm>
            <a:off x="5448758" y="2306707"/>
            <a:ext cx="3695242" cy="369332"/>
          </a:xfrm>
          <a:prstGeom prst="rect">
            <a:avLst/>
          </a:prstGeom>
          <a:noFill/>
        </p:spPr>
        <p:txBody>
          <a:bodyPr wrap="none" rtlCol="0">
            <a:spAutoFit/>
          </a:bodyPr>
          <a:lstStyle/>
          <a:p>
            <a:r>
              <a:rPr lang="en-US" dirty="0" smtClean="0"/>
              <a:t>From a UT, select “View Tickets”</a:t>
            </a:r>
            <a:endParaRPr lang="en-US" dirty="0"/>
          </a:p>
        </p:txBody>
      </p:sp>
      <p:sp>
        <p:nvSpPr>
          <p:cNvPr id="14" name="TextBox 13"/>
          <p:cNvSpPr txBox="1"/>
          <p:nvPr/>
        </p:nvSpPr>
        <p:spPr>
          <a:xfrm>
            <a:off x="4648200" y="5183486"/>
            <a:ext cx="3302507" cy="369332"/>
          </a:xfrm>
          <a:prstGeom prst="rect">
            <a:avLst/>
          </a:prstGeom>
          <a:noFill/>
        </p:spPr>
        <p:txBody>
          <a:bodyPr wrap="none" rtlCol="0">
            <a:spAutoFit/>
          </a:bodyPr>
          <a:lstStyle/>
          <a:p>
            <a:r>
              <a:rPr lang="en-US" dirty="0" smtClean="0"/>
              <a:t>Then “Create a New Ticket”</a:t>
            </a:r>
            <a:endParaRPr lang="en-US" dirty="0"/>
          </a:p>
        </p:txBody>
      </p:sp>
      <p:cxnSp>
        <p:nvCxnSpPr>
          <p:cNvPr id="16" name="Straight Arrow Connector 15"/>
          <p:cNvCxnSpPr/>
          <p:nvPr/>
        </p:nvCxnSpPr>
        <p:spPr>
          <a:xfrm>
            <a:off x="7924800" y="2676039"/>
            <a:ext cx="228600" cy="150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5105400" y="3569800"/>
            <a:ext cx="838200" cy="1599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6200" y="4635629"/>
            <a:ext cx="4089581" cy="1200329"/>
          </a:xfrm>
          <a:prstGeom prst="rect">
            <a:avLst/>
          </a:prstGeom>
          <a:noFill/>
        </p:spPr>
        <p:txBody>
          <a:bodyPr wrap="none" rtlCol="0">
            <a:spAutoFit/>
          </a:bodyPr>
          <a:lstStyle/>
          <a:p>
            <a:r>
              <a:rPr lang="en-US" dirty="0" smtClean="0"/>
              <a:t>On a Transmittal Review page, you</a:t>
            </a:r>
          </a:p>
          <a:p>
            <a:r>
              <a:rPr lang="en-US" dirty="0" smtClean="0"/>
              <a:t>Can see any associated tickets, or</a:t>
            </a:r>
          </a:p>
          <a:p>
            <a:r>
              <a:rPr lang="en-US" dirty="0" smtClean="0"/>
              <a:t>Create a new one by selecting </a:t>
            </a:r>
          </a:p>
          <a:p>
            <a:r>
              <a:rPr lang="en-US" dirty="0" smtClean="0"/>
              <a:t>“Create a New Ticket”</a:t>
            </a:r>
            <a:endParaRPr lang="en-US" dirty="0"/>
          </a:p>
        </p:txBody>
      </p:sp>
      <p:cxnSp>
        <p:nvCxnSpPr>
          <p:cNvPr id="23" name="Straight Arrow Connector 22"/>
          <p:cNvCxnSpPr/>
          <p:nvPr/>
        </p:nvCxnSpPr>
        <p:spPr>
          <a:xfrm flipH="1" flipV="1">
            <a:off x="1524000" y="4114800"/>
            <a:ext cx="76200" cy="60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3410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Creating a ticket</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6</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
        <p:nvSpPr>
          <p:cNvPr id="6" name="TextBox 5"/>
          <p:cNvSpPr txBox="1"/>
          <p:nvPr/>
        </p:nvSpPr>
        <p:spPr>
          <a:xfrm>
            <a:off x="206555" y="1689192"/>
            <a:ext cx="6938118" cy="369332"/>
          </a:xfrm>
          <a:prstGeom prst="rect">
            <a:avLst/>
          </a:prstGeom>
          <a:noFill/>
        </p:spPr>
        <p:txBody>
          <a:bodyPr wrap="none" rtlCol="0">
            <a:spAutoFit/>
          </a:bodyPr>
          <a:lstStyle/>
          <a:p>
            <a:r>
              <a:rPr lang="en-US" dirty="0" smtClean="0"/>
              <a:t>You </a:t>
            </a:r>
            <a:r>
              <a:rPr lang="en-US" smtClean="0"/>
              <a:t>can </a:t>
            </a:r>
            <a:r>
              <a:rPr lang="en-US" smtClean="0"/>
              <a:t>also </a:t>
            </a:r>
            <a:r>
              <a:rPr lang="en-US" dirty="0" smtClean="0"/>
              <a:t>create </a:t>
            </a:r>
            <a:r>
              <a:rPr lang="en-US" dirty="0" smtClean="0"/>
              <a:t>a new ticket </a:t>
            </a:r>
            <a:r>
              <a:rPr lang="en-US" dirty="0" smtClean="0"/>
              <a:t>based on a previous ticket</a:t>
            </a:r>
            <a:endParaRPr lang="en-US" dirty="0"/>
          </a:p>
        </p:txBody>
      </p:sp>
      <p:pic>
        <p:nvPicPr>
          <p:cNvPr id="5" name="Picture 4"/>
          <p:cNvPicPr>
            <a:picLocks noChangeAspect="1"/>
          </p:cNvPicPr>
          <p:nvPr/>
        </p:nvPicPr>
        <p:blipFill rotWithShape="1">
          <a:blip r:embed="rId3"/>
          <a:srcRect l="14644" r="14644"/>
          <a:stretch/>
        </p:blipFill>
        <p:spPr>
          <a:xfrm>
            <a:off x="76199" y="3009900"/>
            <a:ext cx="8991601" cy="838200"/>
          </a:xfrm>
          <a:prstGeom prst="rect">
            <a:avLst/>
          </a:prstGeom>
        </p:spPr>
      </p:pic>
      <p:cxnSp>
        <p:nvCxnSpPr>
          <p:cNvPr id="17" name="Straight Arrow Connector 16"/>
          <p:cNvCxnSpPr/>
          <p:nvPr/>
        </p:nvCxnSpPr>
        <p:spPr>
          <a:xfrm flipV="1">
            <a:off x="6248400" y="3741478"/>
            <a:ext cx="304800" cy="678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207308" y="4419600"/>
            <a:ext cx="4082183" cy="923330"/>
          </a:xfrm>
          <a:prstGeom prst="rect">
            <a:avLst/>
          </a:prstGeom>
          <a:noFill/>
        </p:spPr>
        <p:txBody>
          <a:bodyPr wrap="square" rtlCol="0">
            <a:spAutoFit/>
          </a:bodyPr>
          <a:lstStyle/>
          <a:p>
            <a:r>
              <a:rPr lang="en-US" dirty="0" smtClean="0"/>
              <a:t>Click this icon. A new ticket will be created with all the same information as this one.</a:t>
            </a:r>
            <a:endParaRPr lang="en-US" dirty="0"/>
          </a:p>
        </p:txBody>
      </p:sp>
    </p:spTree>
    <p:extLst>
      <p:ext uri="{BB962C8B-B14F-4D97-AF65-F5344CB8AC3E}">
        <p14:creationId xmlns:p14="http://schemas.microsoft.com/office/powerpoint/2010/main" val="2655696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ORSP Service Center</a:t>
            </a:r>
            <a:br>
              <a:rPr lang="en-US" sz="3200" dirty="0" smtClean="0"/>
            </a:br>
            <a:r>
              <a:rPr lang="en-US" sz="2000" dirty="0" smtClean="0">
                <a:solidFill>
                  <a:schemeClr val="bg2">
                    <a:lumMod val="25000"/>
                  </a:schemeClr>
                </a:solidFill>
              </a:rPr>
              <a:t>completing and submitting a ticket</a:t>
            </a:r>
            <a:endParaRPr lang="en-US" sz="2000" dirty="0">
              <a:solidFill>
                <a:schemeClr val="tx1"/>
              </a:solidFill>
            </a:endParaRPr>
          </a:p>
        </p:txBody>
      </p:sp>
      <p:sp>
        <p:nvSpPr>
          <p:cNvPr id="2049" name="Slide Number Placeholder 2048"/>
          <p:cNvSpPr>
            <a:spLocks noGrp="1"/>
          </p:cNvSpPr>
          <p:nvPr>
            <p:ph type="sldNum" sz="quarter" idx="12"/>
          </p:nvPr>
        </p:nvSpPr>
        <p:spPr/>
        <p:txBody>
          <a:bodyPr/>
          <a:lstStyle/>
          <a:p>
            <a:fld id="{E3C467BA-3169-448D-A391-A677A0001853}" type="slidenum">
              <a:rPr lang="en-US" smtClean="0"/>
              <a:t>7</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pic>
        <p:nvPicPr>
          <p:cNvPr id="10" name="Content Placeholder 9"/>
          <p:cNvPicPr>
            <a:picLocks noGrp="1" noChangeAspect="1"/>
          </p:cNvPicPr>
          <p:nvPr>
            <p:ph idx="1"/>
          </p:nvPr>
        </p:nvPicPr>
        <p:blipFill>
          <a:blip r:embed="rId3"/>
          <a:stretch>
            <a:fillRect/>
          </a:stretch>
        </p:blipFill>
        <p:spPr>
          <a:xfrm>
            <a:off x="426129" y="1645064"/>
            <a:ext cx="8318308" cy="4603336"/>
          </a:xfrm>
          <a:prstGeom prst="rect">
            <a:avLst/>
          </a:prstGeom>
        </p:spPr>
      </p:pic>
      <p:sp>
        <p:nvSpPr>
          <p:cNvPr id="11" name="TextBox 10"/>
          <p:cNvSpPr txBox="1"/>
          <p:nvPr/>
        </p:nvSpPr>
        <p:spPr>
          <a:xfrm>
            <a:off x="4953001" y="3657600"/>
            <a:ext cx="32766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t>Fields are explained on the following slides</a:t>
            </a:r>
            <a:endParaRPr lang="en-US" dirty="0"/>
          </a:p>
        </p:txBody>
      </p:sp>
      <p:cxnSp>
        <p:nvCxnSpPr>
          <p:cNvPr id="14" name="Straight Arrow Connector 13"/>
          <p:cNvCxnSpPr>
            <a:stCxn id="16" idx="3"/>
          </p:cNvCxnSpPr>
          <p:nvPr/>
        </p:nvCxnSpPr>
        <p:spPr>
          <a:xfrm flipV="1">
            <a:off x="3249208" y="2133600"/>
            <a:ext cx="1507809"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33400" y="2071300"/>
            <a:ext cx="2715808" cy="276999"/>
          </a:xfrm>
          <a:prstGeom prst="rect">
            <a:avLst/>
          </a:prstGeom>
          <a:noFill/>
        </p:spPr>
        <p:txBody>
          <a:bodyPr wrap="none" rtlCol="0">
            <a:spAutoFit/>
          </a:bodyPr>
          <a:lstStyle/>
          <a:p>
            <a:r>
              <a:rPr lang="en-US" sz="1200" dirty="0" smtClean="0">
                <a:solidFill>
                  <a:schemeClr val="accent2"/>
                </a:solidFill>
              </a:rPr>
              <a:t>This is your assigned ticket number</a:t>
            </a:r>
            <a:endParaRPr lang="en-US" sz="1200" dirty="0">
              <a:solidFill>
                <a:schemeClr val="accent2"/>
              </a:solidFill>
            </a:endParaRPr>
          </a:p>
        </p:txBody>
      </p:sp>
      <p:sp>
        <p:nvSpPr>
          <p:cNvPr id="19" name="TextBox 18"/>
          <p:cNvSpPr txBox="1"/>
          <p:nvPr/>
        </p:nvSpPr>
        <p:spPr>
          <a:xfrm>
            <a:off x="6780509" y="2017811"/>
            <a:ext cx="1906291" cy="307777"/>
          </a:xfrm>
          <a:prstGeom prst="rect">
            <a:avLst/>
          </a:prstGeom>
          <a:noFill/>
        </p:spPr>
        <p:txBody>
          <a:bodyPr wrap="none" rtlCol="0">
            <a:spAutoFit/>
          </a:bodyPr>
          <a:lstStyle/>
          <a:p>
            <a:r>
              <a:rPr lang="en-US" sz="1400" dirty="0" smtClean="0">
                <a:solidFill>
                  <a:schemeClr val="accent2"/>
                </a:solidFill>
              </a:rPr>
              <a:t>Current ticket status</a:t>
            </a:r>
            <a:endParaRPr lang="en-US" sz="1400" dirty="0">
              <a:solidFill>
                <a:schemeClr val="accent2"/>
              </a:solidFill>
            </a:endParaRPr>
          </a:p>
        </p:txBody>
      </p:sp>
      <p:cxnSp>
        <p:nvCxnSpPr>
          <p:cNvPr id="21" name="Straight Arrow Connector 20"/>
          <p:cNvCxnSpPr/>
          <p:nvPr/>
        </p:nvCxnSpPr>
        <p:spPr>
          <a:xfrm flipH="1" flipV="1">
            <a:off x="5562600" y="2133600"/>
            <a:ext cx="1219200" cy="7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5501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ORSP Service Center</a:t>
            </a:r>
            <a:br>
              <a:rPr lang="en-US" sz="3200" dirty="0" smtClean="0"/>
            </a:br>
            <a:r>
              <a:rPr lang="en-US" sz="2000" dirty="0" smtClean="0">
                <a:solidFill>
                  <a:schemeClr val="bg2">
                    <a:lumMod val="25000"/>
                  </a:schemeClr>
                </a:solidFill>
              </a:rPr>
              <a:t>completing and submitting a ticket</a:t>
            </a:r>
            <a:br>
              <a:rPr lang="en-US" sz="2000" dirty="0" smtClean="0">
                <a:solidFill>
                  <a:schemeClr val="bg2">
                    <a:lumMod val="25000"/>
                  </a:schemeClr>
                </a:solidFill>
              </a:rPr>
            </a:br>
            <a:r>
              <a:rPr lang="en-US" sz="2000" dirty="0" err="1" smtClean="0">
                <a:solidFill>
                  <a:schemeClr val="bg2">
                    <a:lumMod val="25000"/>
                  </a:schemeClr>
                </a:solidFill>
              </a:rPr>
              <a:t>Ticket</a:t>
            </a:r>
            <a:r>
              <a:rPr lang="en-US" sz="2000" dirty="0" smtClean="0">
                <a:solidFill>
                  <a:schemeClr val="bg2">
                    <a:lumMod val="25000"/>
                  </a:schemeClr>
                </a:solidFill>
              </a:rPr>
              <a:t> fields</a:t>
            </a:r>
            <a:endParaRPr lang="en-US" sz="2000" dirty="0">
              <a:solidFill>
                <a:schemeClr val="tx1"/>
              </a:solidFill>
            </a:endParaRPr>
          </a:p>
        </p:txBody>
      </p:sp>
      <p:sp>
        <p:nvSpPr>
          <p:cNvPr id="6" name="Content Placeholder 5"/>
          <p:cNvSpPr>
            <a:spLocks noGrp="1"/>
          </p:cNvSpPr>
          <p:nvPr>
            <p:ph idx="1"/>
          </p:nvPr>
        </p:nvSpPr>
        <p:spPr/>
        <p:txBody>
          <a:bodyPr/>
          <a:lstStyle/>
          <a:p>
            <a:r>
              <a:rPr lang="en-US" dirty="0" smtClean="0"/>
              <a:t>Ticket Status: The current status of the ticket</a:t>
            </a:r>
          </a:p>
          <a:p>
            <a:pPr lvl="1"/>
            <a:r>
              <a:rPr lang="en-US" dirty="0" smtClean="0"/>
              <a:t>New: Created but hasn’t been sent to the Service Center</a:t>
            </a:r>
          </a:p>
          <a:p>
            <a:pPr lvl="1"/>
            <a:r>
              <a:rPr lang="en-US" dirty="0" smtClean="0"/>
              <a:t>Queued: In the Service Center’s Queue but not assigned</a:t>
            </a:r>
          </a:p>
          <a:p>
            <a:pPr lvl="1"/>
            <a:r>
              <a:rPr lang="en-US" dirty="0" smtClean="0"/>
              <a:t>Assigned: Assigned to a Manager</a:t>
            </a:r>
          </a:p>
          <a:p>
            <a:pPr lvl="1"/>
            <a:r>
              <a:rPr lang="en-US" dirty="0" smtClean="0"/>
              <a:t>Returned: Returned from a Manager to the Service Center for further action</a:t>
            </a:r>
          </a:p>
          <a:p>
            <a:pPr lvl="1"/>
            <a:r>
              <a:rPr lang="en-US" dirty="0" smtClean="0"/>
              <a:t>Completed: All actions completed; ticket it closed</a:t>
            </a:r>
          </a:p>
          <a:p>
            <a:pPr lvl="1"/>
            <a:r>
              <a:rPr lang="en-US" dirty="0" smtClean="0"/>
              <a:t>Cancelled: Ticket was closed without action</a:t>
            </a:r>
          </a:p>
          <a:p>
            <a:pPr lvl="1"/>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8</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722902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ORSP Service Center</a:t>
            </a:r>
            <a:br>
              <a:rPr lang="en-US" sz="3200" dirty="0" smtClean="0"/>
            </a:br>
            <a:r>
              <a:rPr lang="en-US" sz="2000" dirty="0" smtClean="0">
                <a:solidFill>
                  <a:schemeClr val="bg2">
                    <a:lumMod val="25000"/>
                  </a:schemeClr>
                </a:solidFill>
              </a:rPr>
              <a:t>completing and submitting a ticket</a:t>
            </a:r>
            <a:br>
              <a:rPr lang="en-US" sz="2000" dirty="0" smtClean="0">
                <a:solidFill>
                  <a:schemeClr val="bg2">
                    <a:lumMod val="25000"/>
                  </a:schemeClr>
                </a:solidFill>
              </a:rPr>
            </a:br>
            <a:r>
              <a:rPr lang="en-US" sz="2000" dirty="0" err="1" smtClean="0">
                <a:solidFill>
                  <a:schemeClr val="bg2">
                    <a:lumMod val="25000"/>
                  </a:schemeClr>
                </a:solidFill>
              </a:rPr>
              <a:t>Ticket</a:t>
            </a:r>
            <a:r>
              <a:rPr lang="en-US" sz="2000" dirty="0" smtClean="0">
                <a:solidFill>
                  <a:schemeClr val="bg2">
                    <a:lumMod val="25000"/>
                  </a:schemeClr>
                </a:solidFill>
              </a:rPr>
              <a:t> fields</a:t>
            </a:r>
            <a:endParaRPr lang="en-US" sz="2000" dirty="0">
              <a:solidFill>
                <a:schemeClr val="tx1"/>
              </a:solidFill>
            </a:endParaRPr>
          </a:p>
        </p:txBody>
      </p:sp>
      <p:sp>
        <p:nvSpPr>
          <p:cNvPr id="6" name="Content Placeholder 5"/>
          <p:cNvSpPr>
            <a:spLocks noGrp="1"/>
          </p:cNvSpPr>
          <p:nvPr>
            <p:ph idx="1"/>
          </p:nvPr>
        </p:nvSpPr>
        <p:spPr/>
        <p:txBody>
          <a:bodyPr>
            <a:normAutofit fontScale="92500" lnSpcReduction="10000"/>
          </a:bodyPr>
          <a:lstStyle/>
          <a:p>
            <a:r>
              <a:rPr lang="en-US" dirty="0" smtClean="0"/>
              <a:t>PI/PD Name/Email/Phone: The PI or PD associated with the project (optional).</a:t>
            </a:r>
          </a:p>
          <a:p>
            <a:pPr lvl="1"/>
            <a:r>
              <a:rPr lang="en-US" dirty="0" smtClean="0"/>
              <a:t>Selecting “I am the PI” will fill in this information automatically from your HR record</a:t>
            </a:r>
          </a:p>
          <a:p>
            <a:r>
              <a:rPr lang="en-US" dirty="0" err="1" smtClean="0"/>
              <a:t>eTF</a:t>
            </a:r>
            <a:r>
              <a:rPr lang="en-US" dirty="0" smtClean="0"/>
              <a:t>: The electronic Transmittal ID associated with this ticket (will be automatically filled in if you create a ticket from a Transmittal)</a:t>
            </a:r>
          </a:p>
          <a:p>
            <a:r>
              <a:rPr lang="en-US" dirty="0" smtClean="0"/>
              <a:t>UT: The </a:t>
            </a:r>
            <a:r>
              <a:rPr lang="en-US" dirty="0" err="1" smtClean="0"/>
              <a:t>Uniterm</a:t>
            </a:r>
            <a:r>
              <a:rPr lang="en-US" dirty="0" smtClean="0"/>
              <a:t> number associated with this ticket </a:t>
            </a:r>
            <a:r>
              <a:rPr lang="en-US" dirty="0"/>
              <a:t>(will be automatically filled in if you create a ticket from a </a:t>
            </a:r>
            <a:r>
              <a:rPr lang="en-US" dirty="0" smtClean="0"/>
              <a:t>UT)</a:t>
            </a:r>
          </a:p>
          <a:p>
            <a:pPr marL="114300" indent="0" algn="ctr">
              <a:buNone/>
            </a:pPr>
            <a:r>
              <a:rPr lang="en-US" b="1" dirty="0" smtClean="0"/>
              <a:t>(Clicking the first icon next to the </a:t>
            </a:r>
            <a:r>
              <a:rPr lang="en-US" b="1" dirty="0" err="1" smtClean="0"/>
              <a:t>eTF</a:t>
            </a:r>
            <a:r>
              <a:rPr lang="en-US" b="1" dirty="0" smtClean="0"/>
              <a:t>/UT field will allow you to search for a transmittal or UT. Clicking the second icon will display the transmittal or UT identified in the corresponding field)</a:t>
            </a:r>
          </a:p>
          <a:p>
            <a:pPr lvl="1"/>
            <a:endParaRPr lang="en-US" dirty="0"/>
          </a:p>
        </p:txBody>
      </p:sp>
      <p:sp>
        <p:nvSpPr>
          <p:cNvPr id="2049" name="Slide Number Placeholder 2048"/>
          <p:cNvSpPr>
            <a:spLocks noGrp="1"/>
          </p:cNvSpPr>
          <p:nvPr>
            <p:ph type="sldNum" sz="quarter" idx="12"/>
          </p:nvPr>
        </p:nvSpPr>
        <p:spPr/>
        <p:txBody>
          <a:bodyPr/>
          <a:lstStyle/>
          <a:p>
            <a:fld id="{E3C467BA-3169-448D-A391-A677A0001853}" type="slidenum">
              <a:rPr lang="en-US" smtClean="0"/>
              <a:t>9</a:t>
            </a:fld>
            <a:endParaRPr lang="en-US" dirty="0"/>
          </a:p>
        </p:txBody>
      </p:sp>
      <p:sp>
        <p:nvSpPr>
          <p:cNvPr id="12" name="TextBox 11"/>
          <p:cNvSpPr txBox="1"/>
          <p:nvPr/>
        </p:nvSpPr>
        <p:spPr>
          <a:xfrm>
            <a:off x="2057400" y="6446579"/>
            <a:ext cx="5399235" cy="276999"/>
          </a:xfrm>
          <a:prstGeom prst="rect">
            <a:avLst/>
          </a:prstGeom>
          <a:noFill/>
        </p:spPr>
        <p:txBody>
          <a:bodyPr wrap="none" rtlCol="0">
            <a:spAutoFit/>
          </a:bodyPr>
          <a:lstStyle/>
          <a:p>
            <a:r>
              <a:rPr lang="en-US" sz="1200" b="1" dirty="0" smtClean="0">
                <a:solidFill>
                  <a:schemeClr val="tx1">
                    <a:lumMod val="75000"/>
                    <a:lumOff val="25000"/>
                  </a:schemeClr>
                </a:solidFill>
              </a:rPr>
              <a:t>For questions or support, contact ORSP at </a:t>
            </a:r>
            <a:r>
              <a:rPr lang="en-US" sz="1200" b="1" dirty="0" smtClean="0">
                <a:solidFill>
                  <a:schemeClr val="tx1">
                    <a:lumMod val="75000"/>
                    <a:lumOff val="25000"/>
                  </a:schemeClr>
                </a:solidFill>
                <a:hlinkClick r:id="rId2"/>
              </a:rPr>
              <a:t>orsp@ohio.edu</a:t>
            </a:r>
            <a:r>
              <a:rPr lang="en-US" sz="1200" b="1" dirty="0" smtClean="0">
                <a:solidFill>
                  <a:schemeClr val="tx1">
                    <a:lumMod val="75000"/>
                    <a:lumOff val="25000"/>
                  </a:schemeClr>
                </a:solidFill>
              </a:rPr>
              <a:t>; 740.597.6777</a:t>
            </a:r>
            <a:endParaRPr lang="en-US" sz="1200" b="1" dirty="0">
              <a:solidFill>
                <a:schemeClr val="tx1">
                  <a:lumMod val="75000"/>
                  <a:lumOff val="25000"/>
                </a:schemeClr>
              </a:solidFill>
            </a:endParaRPr>
          </a:p>
        </p:txBody>
      </p:sp>
    </p:spTree>
    <p:extLst>
      <p:ext uri="{BB962C8B-B14F-4D97-AF65-F5344CB8AC3E}">
        <p14:creationId xmlns:p14="http://schemas.microsoft.com/office/powerpoint/2010/main" val="3811915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6363</TotalTime>
  <Words>1493</Words>
  <Application>Microsoft Office PowerPoint</Application>
  <PresentationFormat>On-screen Show (4:3)</PresentationFormat>
  <Paragraphs>230</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Book Antiqua</vt:lpstr>
      <vt:lpstr>Calibri</vt:lpstr>
      <vt:lpstr>Century Gothic</vt:lpstr>
      <vt:lpstr>Apothecary</vt:lpstr>
      <vt:lpstr>ORSP Service Center User Tutorial</vt:lpstr>
      <vt:lpstr>ORSP Service Center Accessing the Service Center</vt:lpstr>
      <vt:lpstr>ORSP Service Center Accessing the Service Center</vt:lpstr>
      <vt:lpstr>ORSP Service Center Creating a ticket</vt:lpstr>
      <vt:lpstr>ORSP Service Center Creating a ticket</vt:lpstr>
      <vt:lpstr>ORSP Service Center Creating a ticket</vt:lpstr>
      <vt:lpstr>ORSP Service Center completing and submitting a ticket</vt:lpstr>
      <vt:lpstr>ORSP Service Center completing and submitting a ticket Ticket fields</vt:lpstr>
      <vt:lpstr>ORSP Service Center completing and submitting a ticket Ticket fields</vt:lpstr>
      <vt:lpstr>ORSP Service Center completing and submitting a ticket Ticket fields</vt:lpstr>
      <vt:lpstr>ORSP Service Center completing and submitting a ticket Ticket Buttons</vt:lpstr>
      <vt:lpstr>ORSP Service Center completing and submitting a ticket</vt:lpstr>
      <vt:lpstr>ORSP Service Center Listing Tickets</vt:lpstr>
      <vt:lpstr>ORSP Service Center listing tickets</vt:lpstr>
      <vt:lpstr>ORSP Service Center listing tickets</vt:lpstr>
      <vt:lpstr>ORSP Service Center Ticket Comments</vt:lpstr>
      <vt:lpstr>ORSP Service Center Grant manager directory</vt:lpstr>
      <vt:lpstr>ORSP Service Center Grant manager directory</vt:lpstr>
      <vt:lpstr>ORSP Service Center Grant manager directory</vt:lpstr>
      <vt:lpstr>ORSP Service Center Action categories and types</vt:lpstr>
      <vt:lpstr>ORSP Service Center Action categories and types</vt:lpstr>
      <vt:lpstr>ORSP Service Center Action categories and types</vt:lpstr>
      <vt:lpstr>ORSP Service Center Action categories and types</vt:lpstr>
      <vt:lpstr>ORSP Service Center Action categories and types</vt:lpstr>
      <vt:lpstr>ORSP Service Center Action categories and types</vt:lpstr>
    </vt:vector>
  </TitlesOfParts>
  <Company>Ohio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Bump, Michael</dc:creator>
  <cp:lastModifiedBy>Straw, Mike</cp:lastModifiedBy>
  <cp:revision>373</cp:revision>
  <cp:lastPrinted>2016-08-16T18:27:08Z</cp:lastPrinted>
  <dcterms:created xsi:type="dcterms:W3CDTF">2016-06-21T19:22:34Z</dcterms:created>
  <dcterms:modified xsi:type="dcterms:W3CDTF">2017-03-10T18:13:06Z</dcterms:modified>
</cp:coreProperties>
</file>