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63" r:id="rId5"/>
    <p:sldId id="258" r:id="rId6"/>
    <p:sldId id="259" r:id="rId7"/>
    <p:sldId id="265" r:id="rId8"/>
    <p:sldId id="271" r:id="rId9"/>
    <p:sldId id="266" r:id="rId10"/>
    <p:sldId id="260" r:id="rId11"/>
    <p:sldId id="261" r:id="rId12"/>
    <p:sldId id="268" r:id="rId13"/>
    <p:sldId id="267" r:id="rId14"/>
    <p:sldId id="269" r:id="rId15"/>
    <p:sldId id="270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6"/>
    <p:restoredTop sz="94674"/>
  </p:normalViewPr>
  <p:slideViewPr>
    <p:cSldViewPr snapToGrid="0" snapToObjects="1">
      <p:cViewPr>
        <p:scale>
          <a:sx n="100" d="100"/>
          <a:sy n="100" d="100"/>
        </p:scale>
        <p:origin x="750" y="2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149BD3-BF8B-495B-A4E9-DF2A31BCEA92}" type="doc">
      <dgm:prSet loTypeId="urn:microsoft.com/office/officeart/2005/8/layout/arrow5" loCatId="relationship" qsTypeId="urn:microsoft.com/office/officeart/2005/8/quickstyle/simple1" qsCatId="simple" csTypeId="urn:microsoft.com/office/officeart/2005/8/colors/colorful3" csCatId="colorful" phldr="1"/>
      <dgm:spPr/>
    </dgm:pt>
    <dgm:pt modelId="{EC0258CC-F841-451E-9AF1-0D88E849A25E}">
      <dgm:prSet phldrT="[Text]" custT="1"/>
      <dgm:spPr>
        <a:solidFill>
          <a:srgbClr val="006B4C"/>
        </a:solidFill>
      </dgm:spPr>
      <dgm:t>
        <a:bodyPr vert="horz"/>
        <a:lstStyle/>
        <a:p>
          <a:r>
            <a:rPr lang="en-US" sz="1400" dirty="0"/>
            <a:t>Skill transfer</a:t>
          </a:r>
        </a:p>
      </dgm:t>
    </dgm:pt>
    <dgm:pt modelId="{05D5F066-2D0D-4903-A5E5-F66019453C79}" type="parTrans" cxnId="{67D33A88-D05D-4855-A4E9-D4B57B29B02C}">
      <dgm:prSet/>
      <dgm:spPr/>
      <dgm:t>
        <a:bodyPr/>
        <a:lstStyle/>
        <a:p>
          <a:endParaRPr lang="en-US"/>
        </a:p>
      </dgm:t>
    </dgm:pt>
    <dgm:pt modelId="{E9346336-9528-48C7-BA8F-8E73BF3EDD23}" type="sibTrans" cxnId="{67D33A88-D05D-4855-A4E9-D4B57B29B02C}">
      <dgm:prSet/>
      <dgm:spPr/>
      <dgm:t>
        <a:bodyPr/>
        <a:lstStyle/>
        <a:p>
          <a:endParaRPr lang="en-US"/>
        </a:p>
      </dgm:t>
    </dgm:pt>
    <dgm:pt modelId="{76F3F037-7CFD-4780-81AC-7B9A77702483}">
      <dgm:prSet phldrT="[Text]" custT="1"/>
      <dgm:spPr>
        <a:solidFill>
          <a:srgbClr val="006B4C"/>
        </a:solidFill>
      </dgm:spPr>
      <dgm:t>
        <a:bodyPr vert="horz"/>
        <a:lstStyle/>
        <a:p>
          <a:r>
            <a:rPr lang="en-US" sz="1400" dirty="0"/>
            <a:t>Meet community needs</a:t>
          </a:r>
        </a:p>
      </dgm:t>
    </dgm:pt>
    <dgm:pt modelId="{B0C86740-F544-4765-808B-921385AE66E6}" type="parTrans" cxnId="{6A2C8D76-A4D6-4F5A-B20C-FCCE1572391D}">
      <dgm:prSet/>
      <dgm:spPr/>
      <dgm:t>
        <a:bodyPr/>
        <a:lstStyle/>
        <a:p>
          <a:endParaRPr lang="en-US"/>
        </a:p>
      </dgm:t>
    </dgm:pt>
    <dgm:pt modelId="{D147C0AF-1632-4C40-A392-730104C64182}" type="sibTrans" cxnId="{6A2C8D76-A4D6-4F5A-B20C-FCCE1572391D}">
      <dgm:prSet/>
      <dgm:spPr/>
      <dgm:t>
        <a:bodyPr/>
        <a:lstStyle/>
        <a:p>
          <a:endParaRPr lang="en-US"/>
        </a:p>
      </dgm:t>
    </dgm:pt>
    <dgm:pt modelId="{E8A92C05-1218-48A8-8ED2-C61181ACC7F2}">
      <dgm:prSet phldrT="[Text]" custT="1"/>
      <dgm:spPr>
        <a:solidFill>
          <a:srgbClr val="006B4C"/>
        </a:solidFill>
      </dgm:spPr>
      <dgm:t>
        <a:bodyPr/>
        <a:lstStyle/>
        <a:p>
          <a:r>
            <a:rPr lang="en-US" sz="1400" dirty="0"/>
            <a:t>Increased visibility in community</a:t>
          </a:r>
        </a:p>
      </dgm:t>
    </dgm:pt>
    <dgm:pt modelId="{D42FF4F2-926C-454F-920C-2CBFB5F21E14}" type="parTrans" cxnId="{2278036B-B353-4C4B-93F4-7AE22BC2C005}">
      <dgm:prSet/>
      <dgm:spPr/>
      <dgm:t>
        <a:bodyPr/>
        <a:lstStyle/>
        <a:p>
          <a:endParaRPr lang="en-US"/>
        </a:p>
      </dgm:t>
    </dgm:pt>
    <dgm:pt modelId="{BDCE3950-186A-463B-B528-582F4D6430D5}" type="sibTrans" cxnId="{2278036B-B353-4C4B-93F4-7AE22BC2C005}">
      <dgm:prSet/>
      <dgm:spPr/>
      <dgm:t>
        <a:bodyPr/>
        <a:lstStyle/>
        <a:p>
          <a:endParaRPr lang="en-US"/>
        </a:p>
      </dgm:t>
    </dgm:pt>
    <dgm:pt modelId="{88BC65A0-03F9-4517-85CD-10AAFE81E693}">
      <dgm:prSet phldrT="[Text]" custT="1"/>
      <dgm:spPr>
        <a:solidFill>
          <a:srgbClr val="006B4C"/>
        </a:solidFill>
      </dgm:spPr>
      <dgm:t>
        <a:bodyPr vert="vert"/>
        <a:lstStyle/>
        <a:p>
          <a:r>
            <a:rPr lang="en-US" sz="1400" dirty="0"/>
            <a:t>Community buy-in</a:t>
          </a:r>
        </a:p>
      </dgm:t>
    </dgm:pt>
    <dgm:pt modelId="{ADD84736-AFCA-49CF-BF3B-0C25D2A395D4}" type="parTrans" cxnId="{A5897AC7-107D-4527-8B2A-CD4FAFEAFD4E}">
      <dgm:prSet/>
      <dgm:spPr/>
      <dgm:t>
        <a:bodyPr/>
        <a:lstStyle/>
        <a:p>
          <a:endParaRPr lang="en-US"/>
        </a:p>
      </dgm:t>
    </dgm:pt>
    <dgm:pt modelId="{07309E9B-FA41-484A-8691-CAB539ECF7A9}" type="sibTrans" cxnId="{A5897AC7-107D-4527-8B2A-CD4FAFEAFD4E}">
      <dgm:prSet/>
      <dgm:spPr/>
      <dgm:t>
        <a:bodyPr/>
        <a:lstStyle/>
        <a:p>
          <a:endParaRPr lang="en-US"/>
        </a:p>
      </dgm:t>
    </dgm:pt>
    <dgm:pt modelId="{995F39A9-A54D-4E3C-BB80-839317413238}">
      <dgm:prSet phldrT="[Text]" custT="1"/>
      <dgm:spPr>
        <a:solidFill>
          <a:srgbClr val="006B4C"/>
        </a:solidFill>
      </dgm:spPr>
      <dgm:t>
        <a:bodyPr vert="vert270"/>
        <a:lstStyle/>
        <a:p>
          <a:r>
            <a:rPr lang="en-US" sz="1600" dirty="0"/>
            <a:t>Reduce barriers</a:t>
          </a:r>
        </a:p>
      </dgm:t>
    </dgm:pt>
    <dgm:pt modelId="{95B100E4-52D3-4278-AD7A-B7D8668034FC}" type="parTrans" cxnId="{EA233215-5CD0-468F-9097-84BAD48C089C}">
      <dgm:prSet/>
      <dgm:spPr/>
      <dgm:t>
        <a:bodyPr/>
        <a:lstStyle/>
        <a:p>
          <a:endParaRPr lang="en-US"/>
        </a:p>
      </dgm:t>
    </dgm:pt>
    <dgm:pt modelId="{C5E4BB6E-E0B1-4B02-8F6A-44965D4697C4}" type="sibTrans" cxnId="{EA233215-5CD0-468F-9097-84BAD48C089C}">
      <dgm:prSet/>
      <dgm:spPr/>
      <dgm:t>
        <a:bodyPr/>
        <a:lstStyle/>
        <a:p>
          <a:endParaRPr lang="en-US"/>
        </a:p>
      </dgm:t>
    </dgm:pt>
    <dgm:pt modelId="{9CF069F7-769B-43E1-A31A-065777FAD2B2}">
      <dgm:prSet phldrT="[Text]" custT="1"/>
      <dgm:spPr>
        <a:solidFill>
          <a:srgbClr val="006B4C"/>
        </a:solidFill>
      </dgm:spPr>
      <dgm:t>
        <a:bodyPr/>
        <a:lstStyle/>
        <a:p>
          <a:r>
            <a:rPr lang="en-US" sz="1400" dirty="0"/>
            <a:t>Move toward positive social change</a:t>
          </a:r>
        </a:p>
      </dgm:t>
    </dgm:pt>
    <dgm:pt modelId="{89B3BC54-97AB-47BE-87A6-B6C7863C792A}" type="parTrans" cxnId="{6898A051-8336-4162-AB5E-7D81773A0267}">
      <dgm:prSet/>
      <dgm:spPr/>
      <dgm:t>
        <a:bodyPr/>
        <a:lstStyle/>
        <a:p>
          <a:endParaRPr lang="en-US"/>
        </a:p>
      </dgm:t>
    </dgm:pt>
    <dgm:pt modelId="{014D6C39-EBDF-4742-A9C3-E772C2409529}" type="sibTrans" cxnId="{6898A051-8336-4162-AB5E-7D81773A0267}">
      <dgm:prSet/>
      <dgm:spPr/>
      <dgm:t>
        <a:bodyPr/>
        <a:lstStyle/>
        <a:p>
          <a:endParaRPr lang="en-US"/>
        </a:p>
      </dgm:t>
    </dgm:pt>
    <dgm:pt modelId="{258C2B81-4D1F-4D12-B407-FCBC21650345}">
      <dgm:prSet phldrT="[Text]" custT="1"/>
      <dgm:spPr>
        <a:solidFill>
          <a:srgbClr val="006B4C"/>
        </a:solidFill>
      </dgm:spPr>
      <dgm:t>
        <a:bodyPr vert="horz"/>
        <a:lstStyle/>
        <a:p>
          <a:r>
            <a:rPr lang="en-US" sz="1400" dirty="0"/>
            <a:t>Sustainable Relationships</a:t>
          </a:r>
        </a:p>
      </dgm:t>
    </dgm:pt>
    <dgm:pt modelId="{BFA4FC63-D38E-41B9-BBB8-48B8D4CA9E9E}" type="parTrans" cxnId="{0F009EDD-B102-4C4F-9D25-4D036CFD06D3}">
      <dgm:prSet/>
      <dgm:spPr/>
      <dgm:t>
        <a:bodyPr/>
        <a:lstStyle/>
        <a:p>
          <a:endParaRPr lang="en-US"/>
        </a:p>
      </dgm:t>
    </dgm:pt>
    <dgm:pt modelId="{E50B1381-7A3B-4480-A1E8-ECC39D69F992}" type="sibTrans" cxnId="{0F009EDD-B102-4C4F-9D25-4D036CFD06D3}">
      <dgm:prSet/>
      <dgm:spPr/>
      <dgm:t>
        <a:bodyPr/>
        <a:lstStyle/>
        <a:p>
          <a:endParaRPr lang="en-US"/>
        </a:p>
      </dgm:t>
    </dgm:pt>
    <dgm:pt modelId="{054D22A2-3689-4255-B1DE-23179EDA4641}" type="pres">
      <dgm:prSet presAssocID="{5E149BD3-BF8B-495B-A4E9-DF2A31BCEA92}" presName="diagram" presStyleCnt="0">
        <dgm:presLayoutVars>
          <dgm:dir/>
          <dgm:resizeHandles val="exact"/>
        </dgm:presLayoutVars>
      </dgm:prSet>
      <dgm:spPr/>
    </dgm:pt>
    <dgm:pt modelId="{3448F016-52E8-4E59-B949-D18F5A46239A}" type="pres">
      <dgm:prSet presAssocID="{EC0258CC-F841-451E-9AF1-0D88E849A25E}" presName="arrow" presStyleLbl="node1" presStyleIdx="0" presStyleCnt="7" custAng="0" custScaleX="1199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9261F-8440-4E79-B0C9-2AF956F4F7DF}" type="pres">
      <dgm:prSet presAssocID="{76F3F037-7CFD-4780-81AC-7B9A77702483}" presName="arrow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B0EEA4-1A76-4C4E-A9D3-FD3287B97F6F}" type="pres">
      <dgm:prSet presAssocID="{E8A92C05-1218-48A8-8ED2-C61181ACC7F2}" presName="arrow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081CA8-2CAF-401B-ACD9-5B1E4139F118}" type="pres">
      <dgm:prSet presAssocID="{88BC65A0-03F9-4517-85CD-10AAFE81E693}" presName="arrow" presStyleLbl="node1" presStyleIdx="3" presStyleCnt="7" custScaleX="118853" custRadScaleRad="100670" custRadScaleInc="-1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7BCC5-53BE-4172-89F3-80DDDF780107}" type="pres">
      <dgm:prSet presAssocID="{995F39A9-A54D-4E3C-BB80-839317413238}" presName="arrow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375D0-B645-4964-B603-1368DDBA9C6F}" type="pres">
      <dgm:prSet presAssocID="{9CF069F7-769B-43E1-A31A-065777FAD2B2}" presName="arrow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BE0F8D-826B-4403-AE63-F39945EAA60A}" type="pres">
      <dgm:prSet presAssocID="{258C2B81-4D1F-4D12-B407-FCBC21650345}" presName="arrow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D6A852-D99A-44F0-ACFC-220E8C9D0435}" type="presOf" srcId="{76F3F037-7CFD-4780-81AC-7B9A77702483}" destId="{84F9261F-8440-4E79-B0C9-2AF956F4F7DF}" srcOrd="0" destOrd="0" presId="urn:microsoft.com/office/officeart/2005/8/layout/arrow5"/>
    <dgm:cxn modelId="{0F009EDD-B102-4C4F-9D25-4D036CFD06D3}" srcId="{5E149BD3-BF8B-495B-A4E9-DF2A31BCEA92}" destId="{258C2B81-4D1F-4D12-B407-FCBC21650345}" srcOrd="6" destOrd="0" parTransId="{BFA4FC63-D38E-41B9-BBB8-48B8D4CA9E9E}" sibTransId="{E50B1381-7A3B-4480-A1E8-ECC39D69F992}"/>
    <dgm:cxn modelId="{A5897AC7-107D-4527-8B2A-CD4FAFEAFD4E}" srcId="{5E149BD3-BF8B-495B-A4E9-DF2A31BCEA92}" destId="{88BC65A0-03F9-4517-85CD-10AAFE81E693}" srcOrd="3" destOrd="0" parTransId="{ADD84736-AFCA-49CF-BF3B-0C25D2A395D4}" sibTransId="{07309E9B-FA41-484A-8691-CAB539ECF7A9}"/>
    <dgm:cxn modelId="{3DC7BE21-FC00-416B-B9FF-39354E1A4518}" type="presOf" srcId="{88BC65A0-03F9-4517-85CD-10AAFE81E693}" destId="{6B081CA8-2CAF-401B-ACD9-5B1E4139F118}" srcOrd="0" destOrd="0" presId="urn:microsoft.com/office/officeart/2005/8/layout/arrow5"/>
    <dgm:cxn modelId="{2278036B-B353-4C4B-93F4-7AE22BC2C005}" srcId="{5E149BD3-BF8B-495B-A4E9-DF2A31BCEA92}" destId="{E8A92C05-1218-48A8-8ED2-C61181ACC7F2}" srcOrd="2" destOrd="0" parTransId="{D42FF4F2-926C-454F-920C-2CBFB5F21E14}" sibTransId="{BDCE3950-186A-463B-B528-582F4D6430D5}"/>
    <dgm:cxn modelId="{6898A051-8336-4162-AB5E-7D81773A0267}" srcId="{5E149BD3-BF8B-495B-A4E9-DF2A31BCEA92}" destId="{9CF069F7-769B-43E1-A31A-065777FAD2B2}" srcOrd="5" destOrd="0" parTransId="{89B3BC54-97AB-47BE-87A6-B6C7863C792A}" sibTransId="{014D6C39-EBDF-4742-A9C3-E772C2409529}"/>
    <dgm:cxn modelId="{3992BE0A-63B1-41F4-8287-139371BEFBCE}" type="presOf" srcId="{EC0258CC-F841-451E-9AF1-0D88E849A25E}" destId="{3448F016-52E8-4E59-B949-D18F5A46239A}" srcOrd="0" destOrd="0" presId="urn:microsoft.com/office/officeart/2005/8/layout/arrow5"/>
    <dgm:cxn modelId="{FFF29AEC-1524-4AC4-9483-CAF1B9B9B4FE}" type="presOf" srcId="{9CF069F7-769B-43E1-A31A-065777FAD2B2}" destId="{2EB375D0-B645-4964-B603-1368DDBA9C6F}" srcOrd="0" destOrd="0" presId="urn:microsoft.com/office/officeart/2005/8/layout/arrow5"/>
    <dgm:cxn modelId="{2D57A5E7-2647-4A8E-8C56-F0ACE3BE044D}" type="presOf" srcId="{995F39A9-A54D-4E3C-BB80-839317413238}" destId="{A047BCC5-53BE-4172-89F3-80DDDF780107}" srcOrd="0" destOrd="0" presId="urn:microsoft.com/office/officeart/2005/8/layout/arrow5"/>
    <dgm:cxn modelId="{1A546286-122D-4C6B-98ED-4D1623571A71}" type="presOf" srcId="{258C2B81-4D1F-4D12-B407-FCBC21650345}" destId="{C1BE0F8D-826B-4403-AE63-F39945EAA60A}" srcOrd="0" destOrd="0" presId="urn:microsoft.com/office/officeart/2005/8/layout/arrow5"/>
    <dgm:cxn modelId="{6A2C8D76-A4D6-4F5A-B20C-FCCE1572391D}" srcId="{5E149BD3-BF8B-495B-A4E9-DF2A31BCEA92}" destId="{76F3F037-7CFD-4780-81AC-7B9A77702483}" srcOrd="1" destOrd="0" parTransId="{B0C86740-F544-4765-808B-921385AE66E6}" sibTransId="{D147C0AF-1632-4C40-A392-730104C64182}"/>
    <dgm:cxn modelId="{1A023B5C-93B0-49ED-85AD-C101791B5CD2}" type="presOf" srcId="{E8A92C05-1218-48A8-8ED2-C61181ACC7F2}" destId="{E3B0EEA4-1A76-4C4E-A9D3-FD3287B97F6F}" srcOrd="0" destOrd="0" presId="urn:microsoft.com/office/officeart/2005/8/layout/arrow5"/>
    <dgm:cxn modelId="{FC13119F-7956-474D-8D12-F8036E1D1FEC}" type="presOf" srcId="{5E149BD3-BF8B-495B-A4E9-DF2A31BCEA92}" destId="{054D22A2-3689-4255-B1DE-23179EDA4641}" srcOrd="0" destOrd="0" presId="urn:microsoft.com/office/officeart/2005/8/layout/arrow5"/>
    <dgm:cxn modelId="{EA233215-5CD0-468F-9097-84BAD48C089C}" srcId="{5E149BD3-BF8B-495B-A4E9-DF2A31BCEA92}" destId="{995F39A9-A54D-4E3C-BB80-839317413238}" srcOrd="4" destOrd="0" parTransId="{95B100E4-52D3-4278-AD7A-B7D8668034FC}" sibTransId="{C5E4BB6E-E0B1-4B02-8F6A-44965D4697C4}"/>
    <dgm:cxn modelId="{67D33A88-D05D-4855-A4E9-D4B57B29B02C}" srcId="{5E149BD3-BF8B-495B-A4E9-DF2A31BCEA92}" destId="{EC0258CC-F841-451E-9AF1-0D88E849A25E}" srcOrd="0" destOrd="0" parTransId="{05D5F066-2D0D-4903-A5E5-F66019453C79}" sibTransId="{E9346336-9528-48C7-BA8F-8E73BF3EDD23}"/>
    <dgm:cxn modelId="{D08A1956-57C5-48F2-AA47-3A8DBC492C6D}" type="presParOf" srcId="{054D22A2-3689-4255-B1DE-23179EDA4641}" destId="{3448F016-52E8-4E59-B949-D18F5A46239A}" srcOrd="0" destOrd="0" presId="urn:microsoft.com/office/officeart/2005/8/layout/arrow5"/>
    <dgm:cxn modelId="{09DF414B-4735-4F43-ACFD-FC16C72726A1}" type="presParOf" srcId="{054D22A2-3689-4255-B1DE-23179EDA4641}" destId="{84F9261F-8440-4E79-B0C9-2AF956F4F7DF}" srcOrd="1" destOrd="0" presId="urn:microsoft.com/office/officeart/2005/8/layout/arrow5"/>
    <dgm:cxn modelId="{31271C7B-D7CB-4E41-A66C-3D2C1DB42E34}" type="presParOf" srcId="{054D22A2-3689-4255-B1DE-23179EDA4641}" destId="{E3B0EEA4-1A76-4C4E-A9D3-FD3287B97F6F}" srcOrd="2" destOrd="0" presId="urn:microsoft.com/office/officeart/2005/8/layout/arrow5"/>
    <dgm:cxn modelId="{E12DD223-DCE7-4068-AFCF-E3120DB33F0C}" type="presParOf" srcId="{054D22A2-3689-4255-B1DE-23179EDA4641}" destId="{6B081CA8-2CAF-401B-ACD9-5B1E4139F118}" srcOrd="3" destOrd="0" presId="urn:microsoft.com/office/officeart/2005/8/layout/arrow5"/>
    <dgm:cxn modelId="{70C0A2D0-2619-46E8-9506-BA15C6C83D4C}" type="presParOf" srcId="{054D22A2-3689-4255-B1DE-23179EDA4641}" destId="{A047BCC5-53BE-4172-89F3-80DDDF780107}" srcOrd="4" destOrd="0" presId="urn:microsoft.com/office/officeart/2005/8/layout/arrow5"/>
    <dgm:cxn modelId="{263AA355-00DB-4B19-9A39-6690309EFC45}" type="presParOf" srcId="{054D22A2-3689-4255-B1DE-23179EDA4641}" destId="{2EB375D0-B645-4964-B603-1368DDBA9C6F}" srcOrd="5" destOrd="0" presId="urn:microsoft.com/office/officeart/2005/8/layout/arrow5"/>
    <dgm:cxn modelId="{F4EA8B5C-DBB1-4F83-AB53-4DAB577E41FF}" type="presParOf" srcId="{054D22A2-3689-4255-B1DE-23179EDA4641}" destId="{C1BE0F8D-826B-4403-AE63-F39945EAA60A}" srcOrd="6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8F016-52E8-4E59-B949-D18F5A46239A}">
      <dsp:nvSpPr>
        <dsp:cNvPr id="0" name=""/>
        <dsp:cNvSpPr/>
      </dsp:nvSpPr>
      <dsp:spPr>
        <a:xfrm>
          <a:off x="3435886" y="1438"/>
          <a:ext cx="1740600" cy="1450814"/>
        </a:xfrm>
        <a:prstGeom prst="downArrow">
          <a:avLst>
            <a:gd name="adj1" fmla="val 50000"/>
            <a:gd name="adj2" fmla="val 35000"/>
          </a:avLst>
        </a:prstGeom>
        <a:solidFill>
          <a:srgbClr val="006B4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Skill transfer</a:t>
          </a:r>
        </a:p>
      </dsp:txBody>
      <dsp:txXfrm>
        <a:off x="3871036" y="1438"/>
        <a:ext cx="870300" cy="1196922"/>
      </dsp:txXfrm>
    </dsp:sp>
    <dsp:sp modelId="{84F9261F-8440-4E79-B0C9-2AF956F4F7DF}">
      <dsp:nvSpPr>
        <dsp:cNvPr id="0" name=""/>
        <dsp:cNvSpPr/>
      </dsp:nvSpPr>
      <dsp:spPr>
        <a:xfrm rot="3085714">
          <a:off x="5123525" y="744386"/>
          <a:ext cx="1450814" cy="1450814"/>
        </a:xfrm>
        <a:prstGeom prst="downArrow">
          <a:avLst>
            <a:gd name="adj1" fmla="val 50000"/>
            <a:gd name="adj2" fmla="val 35000"/>
          </a:avLst>
        </a:prstGeom>
        <a:solidFill>
          <a:srgbClr val="006B4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Meet community needs</a:t>
          </a:r>
        </a:p>
      </dsp:txBody>
      <dsp:txXfrm rot="-5400000">
        <a:off x="5349722" y="1027940"/>
        <a:ext cx="1196922" cy="725407"/>
      </dsp:txXfrm>
    </dsp:sp>
    <dsp:sp modelId="{E3B0EEA4-1A76-4C4E-A9D3-FD3287B97F6F}">
      <dsp:nvSpPr>
        <dsp:cNvPr id="0" name=""/>
        <dsp:cNvSpPr/>
      </dsp:nvSpPr>
      <dsp:spPr>
        <a:xfrm rot="6171429">
          <a:off x="5504552" y="2413774"/>
          <a:ext cx="1450814" cy="1450814"/>
        </a:xfrm>
        <a:prstGeom prst="downArrow">
          <a:avLst>
            <a:gd name="adj1" fmla="val 50000"/>
            <a:gd name="adj2" fmla="val 35000"/>
          </a:avLst>
        </a:prstGeom>
        <a:solidFill>
          <a:srgbClr val="006B4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Increased visibility in community</a:t>
          </a:r>
        </a:p>
      </dsp:txBody>
      <dsp:txXfrm rot="-5400000">
        <a:off x="5755262" y="2804726"/>
        <a:ext cx="1196922" cy="725407"/>
      </dsp:txXfrm>
    </dsp:sp>
    <dsp:sp modelId="{6B081CA8-2CAF-401B-ACD9-5B1E4139F118}">
      <dsp:nvSpPr>
        <dsp:cNvPr id="0" name=""/>
        <dsp:cNvSpPr/>
      </dsp:nvSpPr>
      <dsp:spPr>
        <a:xfrm rot="9257143">
          <a:off x="4330219" y="3752521"/>
          <a:ext cx="1724336" cy="1450814"/>
        </a:xfrm>
        <a:prstGeom prst="downArrow">
          <a:avLst>
            <a:gd name="adj1" fmla="val 50000"/>
            <a:gd name="adj2" fmla="val 35000"/>
          </a:avLst>
        </a:prstGeom>
        <a:solidFill>
          <a:srgbClr val="006B4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Community buy-in</a:t>
          </a:r>
        </a:p>
      </dsp:txBody>
      <dsp:txXfrm rot="10800000">
        <a:off x="4816383" y="3993841"/>
        <a:ext cx="862168" cy="1196922"/>
      </dsp:txXfrm>
    </dsp:sp>
    <dsp:sp modelId="{A047BCC5-53BE-4172-89F3-80DDDF780107}">
      <dsp:nvSpPr>
        <dsp:cNvPr id="0" name=""/>
        <dsp:cNvSpPr/>
      </dsp:nvSpPr>
      <dsp:spPr>
        <a:xfrm rot="12342857">
          <a:off x="2724619" y="3752519"/>
          <a:ext cx="1450814" cy="1450814"/>
        </a:xfrm>
        <a:prstGeom prst="downArrow">
          <a:avLst>
            <a:gd name="adj1" fmla="val 50000"/>
            <a:gd name="adj2" fmla="val 35000"/>
          </a:avLst>
        </a:prstGeom>
        <a:solidFill>
          <a:srgbClr val="006B4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Reduce barriers</a:t>
          </a:r>
        </a:p>
      </dsp:txBody>
      <dsp:txXfrm rot="10800000">
        <a:off x="3032242" y="3993839"/>
        <a:ext cx="725407" cy="1196922"/>
      </dsp:txXfrm>
    </dsp:sp>
    <dsp:sp modelId="{2EB375D0-B645-4964-B603-1368DDBA9C6F}">
      <dsp:nvSpPr>
        <dsp:cNvPr id="0" name=""/>
        <dsp:cNvSpPr/>
      </dsp:nvSpPr>
      <dsp:spPr>
        <a:xfrm rot="15428571">
          <a:off x="1657005" y="2413774"/>
          <a:ext cx="1450814" cy="1450814"/>
        </a:xfrm>
        <a:prstGeom prst="downArrow">
          <a:avLst>
            <a:gd name="adj1" fmla="val 50000"/>
            <a:gd name="adj2" fmla="val 35000"/>
          </a:avLst>
        </a:prstGeom>
        <a:solidFill>
          <a:srgbClr val="006B4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Move toward positive social change</a:t>
          </a:r>
        </a:p>
      </dsp:txBody>
      <dsp:txXfrm rot="5400000">
        <a:off x="1660188" y="2804725"/>
        <a:ext cx="1196922" cy="725407"/>
      </dsp:txXfrm>
    </dsp:sp>
    <dsp:sp modelId="{C1BE0F8D-826B-4403-AE63-F39945EAA60A}">
      <dsp:nvSpPr>
        <dsp:cNvPr id="0" name=""/>
        <dsp:cNvSpPr/>
      </dsp:nvSpPr>
      <dsp:spPr>
        <a:xfrm rot="18514286">
          <a:off x="2038032" y="744386"/>
          <a:ext cx="1450814" cy="1450814"/>
        </a:xfrm>
        <a:prstGeom prst="downArrow">
          <a:avLst>
            <a:gd name="adj1" fmla="val 50000"/>
            <a:gd name="adj2" fmla="val 35000"/>
          </a:avLst>
        </a:prstGeom>
        <a:solidFill>
          <a:srgbClr val="006B4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Sustainable Relationships</a:t>
          </a:r>
        </a:p>
      </dsp:txBody>
      <dsp:txXfrm rot="5400000">
        <a:off x="2065728" y="1027939"/>
        <a:ext cx="1196922" cy="725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7A883-0C33-4E7F-AB5B-C40216EB09AD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1DEDC-4749-44AA-9441-B7C210D2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0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1DEDC-4749-44AA-9441-B7C210D200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9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47319-B3A5-8841-AD27-69F1B6094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E4BF7-630A-3046-AD78-FF82CF1C7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0B26C-A66B-FB4D-82BE-C737048ED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2143-430C-E648-A859-3020E97464E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1A9A6-6DC0-B346-A74B-6B9498B96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15B0B-8BF2-3D49-A35B-7D3B9CD32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EA2-5DA3-3948-B192-C25EBB6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1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5495-7D22-A548-AF23-C8C6CF8CD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D4BD63-9D5C-EC45-938A-FDE64308A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CE79D-7869-A04C-8ADB-E287BFAB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2143-430C-E648-A859-3020E97464E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25DF1-F82D-5241-8BB2-F003F00E5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35A03-25F6-CC4E-B657-5C45BCEFB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EA2-5DA3-3948-B192-C25EBB6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5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3EC961-F6DD-3647-AFE3-C2BB45D0C7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ECFCAE-E5B3-444D-ACA2-7E7805153E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534A9-52AD-4943-98D0-70315E493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2143-430C-E648-A859-3020E97464E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4E3DD-9278-CA4C-80AA-EBF3BA4B9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A3BBA-698E-2741-AD92-2CADC1A52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EA2-5DA3-3948-B192-C25EBB6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6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5953E-9EDC-F24A-8CBC-C06628E9B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E42BD-CC2D-4B41-A0BA-5FCA1122B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F55B1-424B-2B4C-81C1-7E50E3D2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2143-430C-E648-A859-3020E97464E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6FD9C-5208-7540-97A5-EBBDD86FD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08902-51D0-D04E-8C8B-183F898E9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EA2-5DA3-3948-B192-C25EBB6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0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5F294-196B-5046-8705-CAF6D3DF0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89CEB-ABDF-4A4F-A38D-D7C854015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DEFA6-000D-6A4E-8614-38743C5E9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2143-430C-E648-A859-3020E97464E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04E7A-B951-3044-A629-54A26A381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B0E98-FA98-6A4F-99E8-FB624F987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EA2-5DA3-3948-B192-C25EBB6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6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F49FE-E45C-1148-925A-2DF8FBDC8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DC9F6-0A82-7A4D-8584-55F8E82C27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91E2D7-053B-E446-BED8-062B2A67A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EA10F-7811-054A-99F3-BDFCB5937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2143-430C-E648-A859-3020E97464E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49452-86F2-D04D-A37E-623EC11D5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B5B0D-C051-6B4E-A3B2-4B61B94D2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EA2-5DA3-3948-B192-C25EBB6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8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C0B32-427F-894C-893E-F91E88CE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39993-487B-674F-BC31-A44120FFB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E1DFC0-7010-E84C-965E-B8BF86073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1733DD-9A96-6845-9ECE-8CFAF5AD4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3B6A3D-4CFE-1A40-91D4-C5F3B4BD5A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696B4C-24A0-C348-BAEE-E521FB89B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2143-430C-E648-A859-3020E97464E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ADA1F3-5B3E-7F49-A0C7-D519E9992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DDF2C7-71C0-884E-ACE3-8B43854FD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EA2-5DA3-3948-B192-C25EBB6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8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EA424-5565-0C4F-9149-41BBA3B3B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4C151F-3882-6247-A869-24F0D3B11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2143-430C-E648-A859-3020E97464E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6AA007-EC15-9E44-97FC-F6973FF64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CE6F1-1F3C-7947-8D16-C1F5F02BD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EA2-5DA3-3948-B192-C25EBB6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6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2231C1-6B64-1649-B13A-1AAE2E287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2143-430C-E648-A859-3020E97464E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4E42A3-F875-A641-913A-8BE25AE15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AF735-0B10-7B4B-8BCF-842B4CFD1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EA2-5DA3-3948-B192-C25EBB6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2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1E341-306A-4344-99C0-DA4868A8C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50223-ADFB-C34F-99CD-132D8D7B0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27BF7D-46C1-9C41-A79E-A87515A4E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A8019-7763-DB48-8E36-DFE18271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2143-430C-E648-A859-3020E97464E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C630B-2B45-FC41-AB59-638D39F15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D08F9-D99E-E141-8A24-33D415B1A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EA2-5DA3-3948-B192-C25EBB6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68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2CEA8-D963-4244-BE59-6D15D0EC3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793C8A-941D-9740-8411-9A081845E3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4252C0-A915-394E-8512-BCDD685BA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CE168-F813-F04D-90C0-48957831E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2143-430C-E648-A859-3020E97464E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2DA07-8331-F546-8E5D-E2221D97E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DA089-20B5-534C-82F6-725A10FC9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EA2-5DA3-3948-B192-C25EBB6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4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4C207C-8AE4-8A47-A86F-00320E95E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3F33B-FEC9-3144-8685-CE96F600C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1CE7B-DC21-0F4D-8F97-67D0FBB9F3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2143-430C-E648-A859-3020E97464E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064A4-9844-3145-A8E6-0CF98C43C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BE5FE-5C7F-7644-BDD2-A302D0432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51EA2-5DA3-3948-B192-C25EBB6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6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CeR@ohio.edu" TargetMode="External"/><Relationship Id="rId4" Type="http://schemas.openxmlformats.org/officeDocument/2006/relationships/hyperlink" Target="http://www.ohio.edu/community-engaged-researc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49F936-EF21-A342-8435-73ACB27FC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04CB4F7-5A41-194C-A76A-BDD7DEC9EA7D}"/>
              </a:ext>
            </a:extLst>
          </p:cNvPr>
          <p:cNvSpPr/>
          <p:nvPr/>
        </p:nvSpPr>
        <p:spPr>
          <a:xfrm>
            <a:off x="0" y="5870138"/>
            <a:ext cx="12192000" cy="987862"/>
          </a:xfrm>
          <a:prstGeom prst="rect">
            <a:avLst/>
          </a:prstGeom>
          <a:solidFill>
            <a:srgbClr val="006B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C8CE86-7B66-654E-94A1-5A6E0F216530}"/>
              </a:ext>
            </a:extLst>
          </p:cNvPr>
          <p:cNvSpPr txBox="1"/>
          <p:nvPr/>
        </p:nvSpPr>
        <p:spPr>
          <a:xfrm>
            <a:off x="469339" y="460267"/>
            <a:ext cx="10770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6B4C"/>
                </a:solidFill>
                <a:latin typeface="Zilla Slab Medium" pitchFamily="2" charset="77"/>
                <a:ea typeface="Zilla Slab Medium" pitchFamily="2" charset="77"/>
              </a:rPr>
              <a:t>Community-Engaged Research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D30CA-562E-0349-9D45-835093F52D07}"/>
              </a:ext>
            </a:extLst>
          </p:cNvPr>
          <p:cNvSpPr txBox="1"/>
          <p:nvPr/>
        </p:nvSpPr>
        <p:spPr>
          <a:xfrm>
            <a:off x="4754880" y="6102459"/>
            <a:ext cx="7083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Zilla Slab SemiBold" pitchFamily="2" charset="77"/>
                <a:cs typeface="Arial" panose="020B0604020202020204" pitchFamily="34" charset="0"/>
              </a:rPr>
              <a:t>ohio.edu/community-engaged-research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F1318B-EC24-8240-A1F8-E3D4E00C6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14" y="6014541"/>
            <a:ext cx="2465653" cy="66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3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B3E61-5BBF-EB48-801C-288F34344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EBCB82-76F8-C64B-8680-28E46A0D2E30}"/>
              </a:ext>
            </a:extLst>
          </p:cNvPr>
          <p:cNvSpPr txBox="1"/>
          <p:nvPr/>
        </p:nvSpPr>
        <p:spPr>
          <a:xfrm>
            <a:off x="368111" y="1655159"/>
            <a:ext cx="11172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B4C"/>
                </a:solidFill>
                <a:latin typeface="Zilla Slab SemiBold" pitchFamily="2" charset="77"/>
                <a:ea typeface="Zilla Slab SemiBold" pitchFamily="2" charset="77"/>
              </a:rPr>
              <a:t>Is this community-engaged research?  Scenario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744CA3-32F9-7A4E-B8EB-B8BB31AA2873}"/>
              </a:ext>
            </a:extLst>
          </p:cNvPr>
          <p:cNvSpPr txBox="1"/>
          <p:nvPr/>
        </p:nvSpPr>
        <p:spPr>
          <a:xfrm>
            <a:off x="463805" y="2460421"/>
            <a:ext cx="1115758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A project that is being developed has been endorsed by the project advisors who are community leaders.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During the implementation phase of the project, the researcher maintains complete control, including data collection and analysis.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The project advisors are only passively involved but have interest in helping and translating the findings. </a:t>
            </a:r>
          </a:p>
          <a:p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Would this be considered community-engaged research?</a:t>
            </a:r>
          </a:p>
          <a:p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No, this is not community-engaged research.  The partnership needs to be equal across the entire process.  The project advisors should contribute to and help with all aspects. 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C9A470-6356-2F4D-B918-2E33512869DC}"/>
              </a:ext>
            </a:extLst>
          </p:cNvPr>
          <p:cNvSpPr txBox="1"/>
          <p:nvPr/>
        </p:nvSpPr>
        <p:spPr>
          <a:xfrm>
            <a:off x="6004628" y="421987"/>
            <a:ext cx="553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Zilla Slab SemiBold" pitchFamily="2" charset="77"/>
                <a:cs typeface="Arial" panose="020B0604020202020204" pitchFamily="34" charset="0"/>
              </a:rPr>
              <a:t>ohio.edu/community-engaged-research</a:t>
            </a:r>
          </a:p>
        </p:txBody>
      </p:sp>
    </p:spTree>
    <p:extLst>
      <p:ext uri="{BB962C8B-B14F-4D97-AF65-F5344CB8AC3E}">
        <p14:creationId xmlns:p14="http://schemas.microsoft.com/office/powerpoint/2010/main" val="371123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B3E61-5BBF-EB48-801C-288F34344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EBCB82-76F8-C64B-8680-28E46A0D2E30}"/>
              </a:ext>
            </a:extLst>
          </p:cNvPr>
          <p:cNvSpPr txBox="1"/>
          <p:nvPr/>
        </p:nvSpPr>
        <p:spPr>
          <a:xfrm>
            <a:off x="368111" y="1655159"/>
            <a:ext cx="11172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B4C"/>
                </a:solidFill>
                <a:latin typeface="Zilla Slab SemiBold" pitchFamily="2" charset="77"/>
                <a:ea typeface="Zilla Slab SemiBold" pitchFamily="2" charset="77"/>
              </a:rPr>
              <a:t>Is this community-engaged research?  Scenario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744CA3-32F9-7A4E-B8EB-B8BB31AA2873}"/>
              </a:ext>
            </a:extLst>
          </p:cNvPr>
          <p:cNvSpPr txBox="1"/>
          <p:nvPr/>
        </p:nvSpPr>
        <p:spPr>
          <a:xfrm>
            <a:off x="463805" y="2460421"/>
            <a:ext cx="11157581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While working together on designing research questions, a community representative provides an alternative research questions that they feel would be better for the community.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The researcher hears the suggestion and works to modify the questions to answer the new research question.</a:t>
            </a:r>
          </a:p>
          <a:p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Would this be considered community-engaged research?</a:t>
            </a:r>
          </a:p>
          <a:p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Yes, this is community-engaged research.  Giving the community member an equal voice can contribute to stronger and questions that have a greater impact.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C9A470-6356-2F4D-B918-2E33512869DC}"/>
              </a:ext>
            </a:extLst>
          </p:cNvPr>
          <p:cNvSpPr txBox="1"/>
          <p:nvPr/>
        </p:nvSpPr>
        <p:spPr>
          <a:xfrm>
            <a:off x="6004628" y="421987"/>
            <a:ext cx="553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Zilla Slab SemiBold" pitchFamily="2" charset="77"/>
                <a:cs typeface="Arial" panose="020B0604020202020204" pitchFamily="34" charset="0"/>
              </a:rPr>
              <a:t>ohio.edu/community-engaged-research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1B3E61-5BBF-EB48-801C-288F34344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916"/>
            <a:ext cx="12192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9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FDF4CD-049C-4748-8445-F949A5D97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EBCB82-76F8-C64B-8680-28E46A0D2E30}"/>
              </a:ext>
            </a:extLst>
          </p:cNvPr>
          <p:cNvSpPr txBox="1"/>
          <p:nvPr/>
        </p:nvSpPr>
        <p:spPr>
          <a:xfrm>
            <a:off x="527600" y="1655159"/>
            <a:ext cx="8765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B4C"/>
                </a:solidFill>
                <a:latin typeface="Zilla Slab SemiBold" pitchFamily="2" charset="77"/>
                <a:ea typeface="Zilla Slab SemiBold" pitchFamily="2" charset="77"/>
              </a:rPr>
              <a:t>Tips for Building the Partnership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C9A470-6356-2F4D-B918-2E33512869DC}"/>
              </a:ext>
            </a:extLst>
          </p:cNvPr>
          <p:cNvSpPr txBox="1"/>
          <p:nvPr/>
        </p:nvSpPr>
        <p:spPr>
          <a:xfrm>
            <a:off x="6004628" y="421987"/>
            <a:ext cx="553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Zilla Slab SemiBold" pitchFamily="2" charset="77"/>
                <a:cs typeface="Arial" panose="020B0604020202020204" pitchFamily="34" charset="0"/>
              </a:rPr>
              <a:t>ohio.edu/community-engaged-research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744CA3-32F9-7A4E-B8EB-B8BB31AA2873}"/>
              </a:ext>
            </a:extLst>
          </p:cNvPr>
          <p:cNvSpPr txBox="1"/>
          <p:nvPr/>
        </p:nvSpPr>
        <p:spPr>
          <a:xfrm>
            <a:off x="525771" y="2498471"/>
            <a:ext cx="106915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Set clear 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Mutual trust, respect and commitment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Identify strengths and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Clear and open communication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Have transparency in decision-making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Use feedback to, among and from all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Have clear structure to define roles, norms, and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Use existing structures to incorporate in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Strive to build a long-standing and sustainable partnership</a:t>
            </a:r>
          </a:p>
        </p:txBody>
      </p:sp>
    </p:spTree>
    <p:extLst>
      <p:ext uri="{BB962C8B-B14F-4D97-AF65-F5344CB8AC3E}">
        <p14:creationId xmlns:p14="http://schemas.microsoft.com/office/powerpoint/2010/main" val="278589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37EC21-7E27-8B47-8263-56F06DD5A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C9A470-6356-2F4D-B918-2E33512869DC}"/>
              </a:ext>
            </a:extLst>
          </p:cNvPr>
          <p:cNvSpPr txBox="1"/>
          <p:nvPr/>
        </p:nvSpPr>
        <p:spPr>
          <a:xfrm>
            <a:off x="6004628" y="421987"/>
            <a:ext cx="553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Zilla Slab SemiBold" pitchFamily="2" charset="77"/>
                <a:cs typeface="Arial" panose="020B0604020202020204" pitchFamily="34" charset="0"/>
              </a:rPr>
              <a:t>ohio.edu/community-engaged-research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74" y="2408274"/>
            <a:ext cx="4875415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4628" y="2408274"/>
            <a:ext cx="51063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6B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more information: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www.ohio.edu/community-engaged-research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email,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CeR@ohio.edu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75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CC3414-D79E-6848-B6F4-C4F7D4510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EBCB82-76F8-C64B-8680-28E46A0D2E30}"/>
              </a:ext>
            </a:extLst>
          </p:cNvPr>
          <p:cNvSpPr txBox="1"/>
          <p:nvPr/>
        </p:nvSpPr>
        <p:spPr>
          <a:xfrm>
            <a:off x="1091125" y="1655159"/>
            <a:ext cx="10449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B4C"/>
                </a:solidFill>
                <a:latin typeface="Zilla Slab SemiBold" pitchFamily="2" charset="77"/>
                <a:ea typeface="Zilla Slab SemiBold" pitchFamily="2" charset="77"/>
              </a:rPr>
              <a:t>Community Engagement &amp; Community-Engaged Research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C9A470-6356-2F4D-B918-2E33512869DC}"/>
              </a:ext>
            </a:extLst>
          </p:cNvPr>
          <p:cNvSpPr txBox="1"/>
          <p:nvPr/>
        </p:nvSpPr>
        <p:spPr>
          <a:xfrm>
            <a:off x="6004628" y="421987"/>
            <a:ext cx="553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Zilla Slab SemiBold" pitchFamily="2" charset="77"/>
                <a:cs typeface="Arial" panose="020B0604020202020204" pitchFamily="34" charset="0"/>
              </a:rPr>
              <a:t>ohio.edu/community-engaged-research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744CA3-32F9-7A4E-B8EB-B8BB31AA2873}"/>
              </a:ext>
            </a:extLst>
          </p:cNvPr>
          <p:cNvSpPr txBox="1"/>
          <p:nvPr/>
        </p:nvSpPr>
        <p:spPr>
          <a:xfrm>
            <a:off x="1091125" y="2404272"/>
            <a:ext cx="982700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Community Engagement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Defined by the Carnegie Foundation for Advancement of Teaching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“The collaboration between institutions of higher education and their larger communities (local, state/regional, national, global) for the mutually beneficial exchange of knowledge and research in a context of partnership and reciprocity.”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Community-Engaged Research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Community-engaged research is a process where research is conducted </a:t>
            </a:r>
            <a:r>
              <a:rPr lang="en-US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the community to ensure mutually beneficial outcomes.  Members of the research team are all equal partners throughout the research process. This is different than community-focused research where research is done </a:t>
            </a:r>
            <a:r>
              <a:rPr lang="en-US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the community.   </a:t>
            </a:r>
          </a:p>
        </p:txBody>
      </p:sp>
    </p:spTree>
    <p:extLst>
      <p:ext uri="{BB962C8B-B14F-4D97-AF65-F5344CB8AC3E}">
        <p14:creationId xmlns:p14="http://schemas.microsoft.com/office/powerpoint/2010/main" val="174060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FDF4CD-049C-4748-8445-F949A5D97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EBCB82-76F8-C64B-8680-28E46A0D2E30}"/>
              </a:ext>
            </a:extLst>
          </p:cNvPr>
          <p:cNvSpPr txBox="1"/>
          <p:nvPr/>
        </p:nvSpPr>
        <p:spPr>
          <a:xfrm>
            <a:off x="527600" y="1655159"/>
            <a:ext cx="8765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B4C"/>
                </a:solidFill>
                <a:latin typeface="Zilla Slab SemiBold" pitchFamily="2" charset="77"/>
                <a:ea typeface="Zilla Slab SemiBold" pitchFamily="2" charset="77"/>
              </a:rPr>
              <a:t>Defining Our Community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C9A470-6356-2F4D-B918-2E33512869DC}"/>
              </a:ext>
            </a:extLst>
          </p:cNvPr>
          <p:cNvSpPr txBox="1"/>
          <p:nvPr/>
        </p:nvSpPr>
        <p:spPr>
          <a:xfrm>
            <a:off x="6004628" y="421987"/>
            <a:ext cx="553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Zilla Slab SemiBold" pitchFamily="2" charset="77"/>
                <a:cs typeface="Arial" panose="020B0604020202020204" pitchFamily="34" charset="0"/>
              </a:rPr>
              <a:t>ohio.edu/community-engaged-research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271" t="12645" r="59783" b="9072"/>
          <a:stretch/>
        </p:blipFill>
        <p:spPr>
          <a:xfrm>
            <a:off x="6428551" y="2363045"/>
            <a:ext cx="5486400" cy="35013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744CA3-32F9-7A4E-B8EB-B8BB31AA2873}"/>
              </a:ext>
            </a:extLst>
          </p:cNvPr>
          <p:cNvSpPr txBox="1"/>
          <p:nvPr/>
        </p:nvSpPr>
        <p:spPr>
          <a:xfrm>
            <a:off x="386101" y="2615430"/>
            <a:ext cx="61839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Community is any small or large social unit that has something in common.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Community may be based on geography, culture, religion, or identity.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Community partners may include, but are not limited to: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individuals and families;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school systems;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community coalitions;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neighborhood associations;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healthcare systems;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non-profits;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businesses and industry; and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government agencies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22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FDF4CD-049C-4748-8445-F949A5D97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EBCB82-76F8-C64B-8680-28E46A0D2E30}"/>
              </a:ext>
            </a:extLst>
          </p:cNvPr>
          <p:cNvSpPr txBox="1"/>
          <p:nvPr/>
        </p:nvSpPr>
        <p:spPr>
          <a:xfrm>
            <a:off x="289628" y="1755134"/>
            <a:ext cx="1243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B4C"/>
                </a:solidFill>
                <a:latin typeface="Zilla Slab SemiBold" pitchFamily="2" charset="77"/>
                <a:ea typeface="Zilla Slab SemiBold" pitchFamily="2" charset="77"/>
              </a:rPr>
              <a:t>Principles of Community Engagement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070" t="54965" r="57851" b="23328"/>
          <a:stretch/>
        </p:blipFill>
        <p:spPr>
          <a:xfrm>
            <a:off x="289628" y="2983832"/>
            <a:ext cx="11430000" cy="18087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C9A470-6356-2F4D-B918-2E33512869DC}"/>
              </a:ext>
            </a:extLst>
          </p:cNvPr>
          <p:cNvSpPr txBox="1"/>
          <p:nvPr/>
        </p:nvSpPr>
        <p:spPr>
          <a:xfrm>
            <a:off x="6004628" y="421987"/>
            <a:ext cx="553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Zilla Slab SemiBold" pitchFamily="2" charset="77"/>
                <a:cs typeface="Arial" panose="020B0604020202020204" pitchFamily="34" charset="0"/>
              </a:rPr>
              <a:t>ohio.edu/community-engaged-research</a:t>
            </a:r>
          </a:p>
        </p:txBody>
      </p:sp>
    </p:spTree>
    <p:extLst>
      <p:ext uri="{BB962C8B-B14F-4D97-AF65-F5344CB8AC3E}">
        <p14:creationId xmlns:p14="http://schemas.microsoft.com/office/powerpoint/2010/main" val="226433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CC3414-D79E-6848-B6F4-C4F7D4510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C9A470-6356-2F4D-B918-2E33512869DC}"/>
              </a:ext>
            </a:extLst>
          </p:cNvPr>
          <p:cNvSpPr txBox="1"/>
          <p:nvPr/>
        </p:nvSpPr>
        <p:spPr>
          <a:xfrm>
            <a:off x="6004628" y="421987"/>
            <a:ext cx="553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Zilla Slab SemiBold" pitchFamily="2" charset="77"/>
                <a:cs typeface="Arial" panose="020B0604020202020204" pitchFamily="34" charset="0"/>
              </a:rPr>
              <a:t>ohio.edu/community-engaged-research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EBCB82-76F8-C64B-8680-28E46A0D2E30}"/>
              </a:ext>
            </a:extLst>
          </p:cNvPr>
          <p:cNvSpPr txBox="1"/>
          <p:nvPr/>
        </p:nvSpPr>
        <p:spPr>
          <a:xfrm>
            <a:off x="2513020" y="1429266"/>
            <a:ext cx="8027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6B4C"/>
                </a:solidFill>
                <a:latin typeface="Zilla Slab SemiBold" pitchFamily="2" charset="77"/>
                <a:ea typeface="Zilla Slab SemiBold" pitchFamily="2" charset="77"/>
              </a:rPr>
              <a:t>Comparing Research Approaches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118679" y="6236254"/>
            <a:ext cx="5070010" cy="33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Research Institute (OCTRI)</a:t>
            </a:r>
            <a:r>
              <a:rPr lang="en-U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http://www.ohsu.edu/xd/research/centers-institutes/octri/collaboration/upload/Frequently_Asked_Questions_about_Community-Engaged_Research.pdf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616" t="21778" r="65113" b="48149"/>
          <a:stretch/>
        </p:blipFill>
        <p:spPr>
          <a:xfrm>
            <a:off x="2428874" y="2295524"/>
            <a:ext cx="7815481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2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CC3414-D79E-6848-B6F4-C4F7D4510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C9A470-6356-2F4D-B918-2E33512869DC}"/>
              </a:ext>
            </a:extLst>
          </p:cNvPr>
          <p:cNvSpPr txBox="1"/>
          <p:nvPr/>
        </p:nvSpPr>
        <p:spPr>
          <a:xfrm>
            <a:off x="6004628" y="421987"/>
            <a:ext cx="553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Zilla Slab SemiBold" pitchFamily="2" charset="77"/>
                <a:cs typeface="Arial" panose="020B0604020202020204" pitchFamily="34" charset="0"/>
              </a:rPr>
              <a:t>ohio.edu/community-engaged-research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EBCB82-76F8-C64B-8680-28E46A0D2E30}"/>
              </a:ext>
            </a:extLst>
          </p:cNvPr>
          <p:cNvSpPr txBox="1"/>
          <p:nvPr/>
        </p:nvSpPr>
        <p:spPr>
          <a:xfrm>
            <a:off x="412372" y="1577669"/>
            <a:ext cx="1099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6B4C"/>
                </a:solidFill>
                <a:latin typeface="Zilla Slab SemiBold" pitchFamily="2" charset="77"/>
                <a:ea typeface="Zilla Slab SemiBold" pitchFamily="2" charset="77"/>
              </a:rPr>
              <a:t>Comparing Research Approaches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118679" y="6236254"/>
            <a:ext cx="5070010" cy="33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Research Institute (OCTRI)</a:t>
            </a:r>
            <a:r>
              <a:rPr lang="en-U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http://www.ohsu.edu/xd/research/centers-institutes/octri/collaboration/upload/Frequently_Asked_Questions_about_Community-Engaged_Research.pdf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619" t="53049" r="65084" b="14899"/>
          <a:stretch/>
        </p:blipFill>
        <p:spPr>
          <a:xfrm>
            <a:off x="2327882" y="2372403"/>
            <a:ext cx="7536235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5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CE5A14-FA82-4249-96C9-487B5DD0A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C9A470-6356-2F4D-B918-2E33512869DC}"/>
              </a:ext>
            </a:extLst>
          </p:cNvPr>
          <p:cNvSpPr txBox="1"/>
          <p:nvPr/>
        </p:nvSpPr>
        <p:spPr>
          <a:xfrm>
            <a:off x="6004628" y="421987"/>
            <a:ext cx="553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Zilla Slab SemiBold" pitchFamily="2" charset="77"/>
                <a:cs typeface="Arial" panose="020B0604020202020204" pitchFamily="34" charset="0"/>
              </a:rPr>
              <a:t>ohio.edu/community-engaged-research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34771285"/>
              </p:ext>
            </p:extLst>
          </p:nvPr>
        </p:nvGraphicFramePr>
        <p:xfrm>
          <a:off x="1520455" y="1429266"/>
          <a:ext cx="8612373" cy="5204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09213" y="3549322"/>
            <a:ext cx="243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6B4C"/>
                </a:solidFill>
              </a:rPr>
              <a:t>Why Community-Engaged Research?</a:t>
            </a:r>
          </a:p>
        </p:txBody>
      </p:sp>
    </p:spTree>
    <p:extLst>
      <p:ext uri="{BB962C8B-B14F-4D97-AF65-F5344CB8AC3E}">
        <p14:creationId xmlns:p14="http://schemas.microsoft.com/office/powerpoint/2010/main" val="384328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B3E61-5BBF-EB48-801C-288F34344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EBCB82-76F8-C64B-8680-28E46A0D2E30}"/>
              </a:ext>
            </a:extLst>
          </p:cNvPr>
          <p:cNvSpPr txBox="1"/>
          <p:nvPr/>
        </p:nvSpPr>
        <p:spPr>
          <a:xfrm>
            <a:off x="368111" y="1655159"/>
            <a:ext cx="11172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B4C"/>
                </a:solidFill>
                <a:latin typeface="Zilla Slab SemiBold" pitchFamily="2" charset="77"/>
                <a:ea typeface="Zilla Slab SemiBold" pitchFamily="2" charset="77"/>
              </a:rPr>
              <a:t>Is this community-engaged research? Scenario 1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744CA3-32F9-7A4E-B8EB-B8BB31AA2873}"/>
              </a:ext>
            </a:extLst>
          </p:cNvPr>
          <p:cNvSpPr txBox="1"/>
          <p:nvPr/>
        </p:nvSpPr>
        <p:spPr>
          <a:xfrm>
            <a:off x="368111" y="2163891"/>
            <a:ext cx="11157581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You have identified a funding stream that requires a community-based advisory board.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There is an established advisory board that could be beneficial as a partner on the grant application.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You talk to one member of the board and they seem interested.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For the grant, you reference this board as a partner but none of the board members are contributing to the project development because the grant deadline is very short.</a:t>
            </a:r>
          </a:p>
          <a:p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Would this be considered community-engaged research?</a:t>
            </a:r>
          </a:p>
          <a:p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No, this is not community-engaged research.  Simply, referencing a community advisory board does not meet the criteria.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C9A470-6356-2F4D-B918-2E33512869DC}"/>
              </a:ext>
            </a:extLst>
          </p:cNvPr>
          <p:cNvSpPr txBox="1"/>
          <p:nvPr/>
        </p:nvSpPr>
        <p:spPr>
          <a:xfrm>
            <a:off x="6004628" y="421987"/>
            <a:ext cx="553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Zilla Slab SemiBold" pitchFamily="2" charset="77"/>
                <a:cs typeface="Arial" panose="020B0604020202020204" pitchFamily="34" charset="0"/>
              </a:rPr>
              <a:t>ohio.edu/community-engaged-research</a:t>
            </a:r>
          </a:p>
        </p:txBody>
      </p:sp>
    </p:spTree>
    <p:extLst>
      <p:ext uri="{BB962C8B-B14F-4D97-AF65-F5344CB8AC3E}">
        <p14:creationId xmlns:p14="http://schemas.microsoft.com/office/powerpoint/2010/main" val="211785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B3E61-5BBF-EB48-801C-288F34344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EBCB82-76F8-C64B-8680-28E46A0D2E30}"/>
              </a:ext>
            </a:extLst>
          </p:cNvPr>
          <p:cNvSpPr txBox="1"/>
          <p:nvPr/>
        </p:nvSpPr>
        <p:spPr>
          <a:xfrm>
            <a:off x="368111" y="1655159"/>
            <a:ext cx="11172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B4C"/>
                </a:solidFill>
                <a:latin typeface="Zilla Slab SemiBold" pitchFamily="2" charset="77"/>
                <a:ea typeface="Zilla Slab SemiBold" pitchFamily="2" charset="77"/>
              </a:rPr>
              <a:t>Is this community-engaged research?  Scenario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744CA3-32F9-7A4E-B8EB-B8BB31AA2873}"/>
              </a:ext>
            </a:extLst>
          </p:cNvPr>
          <p:cNvSpPr txBox="1"/>
          <p:nvPr/>
        </p:nvSpPr>
        <p:spPr>
          <a:xfrm>
            <a:off x="368111" y="2164407"/>
            <a:ext cx="1115758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A community member meets a faculty member at the Farmers’ Market and they discuss issues around town.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They set up standing meetings where they discuss these issues.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Over time, they develop a question that they felt could be answered.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As a result, a couple students work along with the community and faculty member to design a research project that could help improve the issues identified.</a:t>
            </a:r>
          </a:p>
          <a:p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Would this be considered community-engaged research?</a:t>
            </a:r>
          </a:p>
          <a:p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Yes, this is community-engaged research.  Taking cues from and engaging the community partner through the entire process meets the criteria.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C9A470-6356-2F4D-B918-2E33512869DC}"/>
              </a:ext>
            </a:extLst>
          </p:cNvPr>
          <p:cNvSpPr txBox="1"/>
          <p:nvPr/>
        </p:nvSpPr>
        <p:spPr>
          <a:xfrm>
            <a:off x="6004628" y="421987"/>
            <a:ext cx="553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Zilla Slab SemiBold" pitchFamily="2" charset="77"/>
                <a:cs typeface="Arial" panose="020B0604020202020204" pitchFamily="34" charset="0"/>
              </a:rPr>
              <a:t>ohio.edu/community-engaged-research</a:t>
            </a:r>
          </a:p>
        </p:txBody>
      </p:sp>
    </p:spTree>
    <p:extLst>
      <p:ext uri="{BB962C8B-B14F-4D97-AF65-F5344CB8AC3E}">
        <p14:creationId xmlns:p14="http://schemas.microsoft.com/office/powerpoint/2010/main" val="142525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22FF2ACC4CFA48A5083C5F112271BE" ma:contentTypeVersion="12" ma:contentTypeDescription="Create a new document." ma:contentTypeScope="" ma:versionID="e89e45b109be53aab2ab30270c91b2d3">
  <xsd:schema xmlns:xsd="http://www.w3.org/2001/XMLSchema" xmlns:xs="http://www.w3.org/2001/XMLSchema" xmlns:p="http://schemas.microsoft.com/office/2006/metadata/properties" xmlns:ns3="654b760d-5332-46f0-b8ed-6c342c572d81" xmlns:ns4="1ff2a3a3-59fd-4031-9626-4565f73b0287" targetNamespace="http://schemas.microsoft.com/office/2006/metadata/properties" ma:root="true" ma:fieldsID="a54da3e885ac5595fb63ba0b2121bd22" ns3:_="" ns4:_="">
    <xsd:import namespace="654b760d-5332-46f0-b8ed-6c342c572d81"/>
    <xsd:import namespace="1ff2a3a3-59fd-4031-9626-4565f73b02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4b760d-5332-46f0-b8ed-6c342c572d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f2a3a3-59fd-4031-9626-4565f73b028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ff2a3a3-59fd-4031-9626-4565f73b0287">
      <UserInfo>
        <DisplayName>Leatherwood, Carly</DisplayName>
        <AccountId>85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EB08AE-D6F7-469D-9B2A-AC1E07F0B7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4b760d-5332-46f0-b8ed-6c342c572d81"/>
    <ds:schemaRef ds:uri="1ff2a3a3-59fd-4031-9626-4565f73b02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2DB7FE-8B62-46FC-B716-E29A82F2A310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1ff2a3a3-59fd-4031-9626-4565f73b0287"/>
    <ds:schemaRef ds:uri="654b760d-5332-46f0-b8ed-6c342c572d8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E13A4C4-2A2B-4EA0-A5D3-E2CD8DF432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717</Words>
  <Application>Microsoft Office PowerPoint</Application>
  <PresentationFormat>Widescreen</PresentationFormat>
  <Paragraphs>98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Times New Roman</vt:lpstr>
      <vt:lpstr>Zilla Slab Medium</vt:lpstr>
      <vt:lpstr>Zilla Slab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Kennedy, Christopher</dc:creator>
  <cp:lastModifiedBy>Nottingham, Kelly</cp:lastModifiedBy>
  <cp:revision>23</cp:revision>
  <dcterms:created xsi:type="dcterms:W3CDTF">2018-05-31T14:51:32Z</dcterms:created>
  <dcterms:modified xsi:type="dcterms:W3CDTF">2019-08-28T14:56:54Z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0x0101002122FF2ACC4CFA48A5083C5F112271BE</vt:lpwstr>
  </property>
</Properties>
</file>