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61" r:id="rId5"/>
    <p:sldMasterId id="2147483682" r:id="rId6"/>
    <p:sldMasterId id="2147483672" r:id="rId7"/>
  </p:sldMasterIdLst>
  <p:notesMasterIdLst>
    <p:notesMasterId r:id="rId30"/>
  </p:notesMasterIdLst>
  <p:sldIdLst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70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P22 Mackinac Pro Book" panose="02000000000000000000" charset="0"/>
      <p:regular r:id="rId35"/>
      <p:italic r:id="rId36"/>
    </p:embeddedFont>
    <p:embeddedFont>
      <p:font typeface="P22 Mackinac Pro Medium" panose="02000000000000000000" charset="0"/>
      <p:regular r:id="rId37"/>
      <p:italic r:id="rId38"/>
    </p:embeddedFont>
    <p:embeddedFont>
      <p:font typeface="Proxima Nova" panose="020B060402020202020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7EE"/>
    <a:srgbClr val="006649"/>
    <a:srgbClr val="124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0F8384-FFD0-CE44-9AF2-6F6BE51F20CF}" v="3" dt="2021-08-26T13:40:59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56"/>
    <p:restoredTop sz="94830"/>
  </p:normalViewPr>
  <p:slideViewPr>
    <p:cSldViewPr snapToGrid="0" snapToObjects="1">
      <p:cViewPr varScale="1">
        <p:scale>
          <a:sx n="108" d="100"/>
          <a:sy n="108" d="100"/>
        </p:scale>
        <p:origin x="12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9.fntdata"/><Relationship Id="rId21" Type="http://schemas.openxmlformats.org/officeDocument/2006/relationships/slide" Target="slides/slide14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6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BE1DA-B2B2-C645-9207-9EF8F2C3057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D4823-81A0-CC40-87FD-FD596FB5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6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80068F9-40BA-7643-A1DE-51DCC699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8"/>
            <a:ext cx="10067728" cy="5104767"/>
          </a:xfrm>
        </p:spPr>
        <p:txBody>
          <a:bodyPr>
            <a:normAutofit/>
          </a:bodyPr>
          <a:lstStyle>
            <a:lvl1pPr>
              <a:lnSpc>
                <a:spcPts val="7000"/>
              </a:lnSpc>
              <a:defRPr sz="7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78EC6B5-8F05-084E-8974-BA791269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5FD9E1B-2D19-BB4E-8578-0D0F8DA7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6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80068F9-40BA-7643-A1DE-51DCC699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8"/>
            <a:ext cx="10067728" cy="5104767"/>
          </a:xfrm>
        </p:spPr>
        <p:txBody>
          <a:bodyPr>
            <a:normAutofit/>
          </a:bodyPr>
          <a:lstStyle>
            <a:lvl1pPr>
              <a:lnSpc>
                <a:spcPts val="7000"/>
              </a:lnSpc>
              <a:defRPr sz="7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78EC6B5-8F05-084E-8974-BA791269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5FD9E1B-2D19-BB4E-8578-0D0F8DA7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8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B2A6862-9E43-3F45-BC14-57A9FE05A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799" y="4790038"/>
            <a:ext cx="9896669" cy="93772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80068F9-40BA-7643-A1DE-51DCC699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8"/>
            <a:ext cx="10067728" cy="4108999"/>
          </a:xfrm>
        </p:spPr>
        <p:txBody>
          <a:bodyPr>
            <a:normAutofit/>
          </a:bodyPr>
          <a:lstStyle>
            <a:lvl1pPr>
              <a:lnSpc>
                <a:spcPts val="7000"/>
              </a:lnSpc>
              <a:defRPr sz="7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78EC6B5-8F05-084E-8974-BA791269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5FD9E1B-2D19-BB4E-8578-0D0F8DA7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4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556C-D915-EC47-A507-F3F43200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358" y="2118049"/>
            <a:ext cx="10077062" cy="3894562"/>
          </a:xfrm>
        </p:spPr>
        <p:txBody>
          <a:bodyPr/>
          <a:lstStyle>
            <a:lvl1pPr>
              <a:defRPr sz="2200" b="0" i="0">
                <a:latin typeface="+mn-lt"/>
              </a:defRPr>
            </a:lvl1pPr>
            <a:lvl2pPr>
              <a:defRPr sz="2000" b="0" i="0">
                <a:solidFill>
                  <a:srgbClr val="006649"/>
                </a:solidFill>
                <a:latin typeface="+mn-lt"/>
              </a:defRPr>
            </a:lvl2pPr>
            <a:lvl3pPr>
              <a:defRPr b="0" i="0">
                <a:solidFill>
                  <a:srgbClr val="006649"/>
                </a:solidFill>
                <a:latin typeface="+mn-lt"/>
              </a:defRPr>
            </a:lvl3pPr>
            <a:lvl4pPr>
              <a:defRPr b="0" i="0">
                <a:solidFill>
                  <a:srgbClr val="006649"/>
                </a:solidFill>
                <a:latin typeface="+mn-lt"/>
              </a:defRPr>
            </a:lvl4pPr>
            <a:lvl5pPr>
              <a:defRPr b="0" i="0">
                <a:solidFill>
                  <a:srgbClr val="006649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2E4E12D-3B5D-DA40-BA34-6330CDD6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5677A01-B108-DC48-A573-724476E2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2FF1E83-7CE6-A543-ADA0-7D22452B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48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556C-D915-EC47-A507-F3F43200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358" y="2118049"/>
            <a:ext cx="10077062" cy="3868683"/>
          </a:xfrm>
        </p:spPr>
        <p:txBody>
          <a:bodyPr/>
          <a:lstStyle>
            <a:lvl1pPr>
              <a:defRPr sz="2200" b="0" i="0">
                <a:latin typeface="+mn-lt"/>
              </a:defRPr>
            </a:lvl1pPr>
            <a:lvl2pPr>
              <a:defRPr sz="2000" b="0" i="0">
                <a:solidFill>
                  <a:schemeClr val="tx2"/>
                </a:solidFill>
                <a:latin typeface="+mn-lt"/>
              </a:defRPr>
            </a:lvl2pPr>
            <a:lvl3pPr>
              <a:defRPr b="0" i="0">
                <a:solidFill>
                  <a:schemeClr val="tx2"/>
                </a:solidFill>
                <a:latin typeface="+mn-lt"/>
              </a:defRPr>
            </a:lvl3pPr>
            <a:lvl4pPr>
              <a:defRPr b="0" i="0">
                <a:solidFill>
                  <a:schemeClr val="tx2"/>
                </a:solidFill>
                <a:latin typeface="+mn-lt"/>
              </a:defRPr>
            </a:lvl4pPr>
            <a:lvl5pPr>
              <a:defRPr b="0" i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2E4E12D-3B5D-DA40-BA34-6330CDD6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5677A01-B108-DC48-A573-724476E2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2FF1E83-7CE6-A543-ADA0-7D22452B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3052BA-08B3-794C-9992-5F2F2E34A8BC}"/>
              </a:ext>
            </a:extLst>
          </p:cNvPr>
          <p:cNvSpPr txBox="1"/>
          <p:nvPr userDrawn="1"/>
        </p:nvSpPr>
        <p:spPr>
          <a:xfrm>
            <a:off x="1275127" y="185787"/>
            <a:ext cx="1067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solidFill>
                  <a:schemeClr val="tx1"/>
                </a:solidFill>
                <a:latin typeface="+mj-lt"/>
              </a:rPr>
              <a:t>Continued headline for slides that share the same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37320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39C26-B195-A14C-9C06-92539D0A3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028" y="2103929"/>
            <a:ext cx="4974771" cy="3891429"/>
          </a:xfrm>
        </p:spPr>
        <p:txBody>
          <a:bodyPr/>
          <a:lstStyle>
            <a:lvl1pPr>
              <a:defRPr sz="2200"/>
            </a:lvl1pPr>
            <a:lvl2pPr>
              <a:defRPr>
                <a:solidFill>
                  <a:srgbClr val="006649"/>
                </a:solidFill>
              </a:defRPr>
            </a:lvl2pPr>
            <a:lvl3pPr>
              <a:defRPr>
                <a:solidFill>
                  <a:srgbClr val="006649"/>
                </a:solidFill>
              </a:defRPr>
            </a:lvl3pPr>
            <a:lvl4pPr>
              <a:defRPr>
                <a:solidFill>
                  <a:srgbClr val="006649"/>
                </a:solidFill>
              </a:defRPr>
            </a:lvl4pPr>
            <a:lvl5pPr>
              <a:defRPr>
                <a:solidFill>
                  <a:srgbClr val="00664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EB298-6BB5-2042-8E99-5FF29C61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3929"/>
            <a:ext cx="4974771" cy="3891429"/>
          </a:xfrm>
        </p:spPr>
        <p:txBody>
          <a:bodyPr/>
          <a:lstStyle>
            <a:lvl1pPr>
              <a:defRPr sz="2200"/>
            </a:lvl1pPr>
            <a:lvl2pPr>
              <a:defRPr>
                <a:solidFill>
                  <a:srgbClr val="006649"/>
                </a:solidFill>
              </a:defRPr>
            </a:lvl2pPr>
            <a:lvl3pPr>
              <a:defRPr>
                <a:solidFill>
                  <a:srgbClr val="006649"/>
                </a:solidFill>
              </a:defRPr>
            </a:lvl3pPr>
            <a:lvl4pPr>
              <a:defRPr>
                <a:solidFill>
                  <a:srgbClr val="006649"/>
                </a:solidFill>
              </a:defRPr>
            </a:lvl4pPr>
            <a:lvl5pPr>
              <a:defRPr>
                <a:solidFill>
                  <a:srgbClr val="00664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D3C2FD9-A378-A140-9800-64379F9D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C37D004-ABCE-DB42-9BFC-9C6FB070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46534E7-CD58-4F4D-A5FE-125B0009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2467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C7C5E-6F4D-BF45-AE18-604209EE2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1039"/>
            <a:ext cx="6720196" cy="5180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BFF73-EC43-3A4A-851B-7C797987B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5029" y="2057400"/>
            <a:ext cx="3726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6FA34B7-003E-8F4E-9365-0F545260D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7014C1D-B276-E24A-9C05-3109AD18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3F150D-ABB7-864E-8755-60BB9203C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9"/>
            <a:ext cx="3726996" cy="1269060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9261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04AC7-8DA5-6B4D-BB5F-C75BB72EA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35022" y="783766"/>
            <a:ext cx="5665665" cy="5113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C46823A-5ACE-D44C-9DE7-515BCDEE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F419EC-B994-0B45-A542-CFD472AD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736AB55-4F93-C44B-BF9D-1D4B66FA25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81981" y="783766"/>
            <a:ext cx="5665665" cy="5113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854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C46823A-5ACE-D44C-9DE7-515BCDEE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F419EC-B994-0B45-A542-CFD472AD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736AB55-4F93-C44B-BF9D-1D4B66FA25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75129" y="783774"/>
            <a:ext cx="11628255" cy="51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8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FF0EC-EF4C-A042-8378-EECB3708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B65A5-5C48-174F-A6F9-63BEEF448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85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80068F9-40BA-7643-A1DE-51DCC699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8"/>
            <a:ext cx="10067728" cy="5104767"/>
          </a:xfrm>
        </p:spPr>
        <p:txBody>
          <a:bodyPr>
            <a:normAutofit/>
          </a:bodyPr>
          <a:lstStyle>
            <a:lvl1pPr>
              <a:lnSpc>
                <a:spcPts val="7000"/>
              </a:lnSpc>
              <a:defRPr sz="7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78EC6B5-8F05-084E-8974-BA791269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5FD9E1B-2D19-BB4E-8578-0D0F8DA7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4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B2A6862-9E43-3F45-BC14-57A9FE05A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799" y="4790038"/>
            <a:ext cx="9896669" cy="93772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AF7E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80068F9-40BA-7643-A1DE-51DCC699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8"/>
            <a:ext cx="10067728" cy="4108999"/>
          </a:xfrm>
        </p:spPr>
        <p:txBody>
          <a:bodyPr>
            <a:normAutofit/>
          </a:bodyPr>
          <a:lstStyle>
            <a:lvl1pPr>
              <a:lnSpc>
                <a:spcPts val="7000"/>
              </a:lnSpc>
              <a:defRPr sz="7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78EC6B5-8F05-084E-8974-BA791269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5FD9E1B-2D19-BB4E-8578-0D0F8DA7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90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B2A6862-9E43-3F45-BC14-57A9FE05A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799" y="4790038"/>
            <a:ext cx="9896669" cy="93772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AF7E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80068F9-40BA-7643-A1DE-51DCC699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8"/>
            <a:ext cx="10067728" cy="4108999"/>
          </a:xfrm>
        </p:spPr>
        <p:txBody>
          <a:bodyPr>
            <a:normAutofit/>
          </a:bodyPr>
          <a:lstStyle>
            <a:lvl1pPr>
              <a:lnSpc>
                <a:spcPts val="7000"/>
              </a:lnSpc>
              <a:defRPr sz="7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78EC6B5-8F05-084E-8974-BA791269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5FD9E1B-2D19-BB4E-8578-0D0F8DA7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50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556C-D915-EC47-A507-F3F43200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358" y="2118049"/>
            <a:ext cx="10077062" cy="3868683"/>
          </a:xfrm>
        </p:spPr>
        <p:txBody>
          <a:bodyPr/>
          <a:lstStyle>
            <a:lvl1pPr>
              <a:defRPr sz="2200" b="0" i="0">
                <a:latin typeface="+mn-lt"/>
              </a:defRPr>
            </a:lvl1pPr>
            <a:lvl2pPr>
              <a:defRPr sz="2000" b="0" i="0">
                <a:solidFill>
                  <a:srgbClr val="FAF7EE"/>
                </a:solidFill>
                <a:latin typeface="+mn-lt"/>
              </a:defRPr>
            </a:lvl2pPr>
            <a:lvl3pPr>
              <a:defRPr b="0" i="0">
                <a:solidFill>
                  <a:srgbClr val="FAF7EE"/>
                </a:solidFill>
                <a:latin typeface="+mn-lt"/>
              </a:defRPr>
            </a:lvl3pPr>
            <a:lvl4pPr>
              <a:defRPr b="0" i="0">
                <a:solidFill>
                  <a:srgbClr val="FAF7EE"/>
                </a:solidFill>
                <a:latin typeface="+mn-lt"/>
              </a:defRPr>
            </a:lvl4pPr>
            <a:lvl5pPr>
              <a:defRPr b="0" i="0">
                <a:solidFill>
                  <a:srgbClr val="FAF7EE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2E4E12D-3B5D-DA40-BA34-6330CDD6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5677A01-B108-DC48-A573-724476E2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2FF1E83-7CE6-A543-ADA0-7D22452B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49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556C-D915-EC47-A507-F3F43200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358" y="2118049"/>
            <a:ext cx="10077062" cy="3868683"/>
          </a:xfrm>
        </p:spPr>
        <p:txBody>
          <a:bodyPr/>
          <a:lstStyle>
            <a:lvl1pPr>
              <a:defRPr sz="2200" b="0" i="0">
                <a:latin typeface="+mn-lt"/>
              </a:defRPr>
            </a:lvl1pPr>
            <a:lvl2pPr>
              <a:defRPr sz="2000" b="0" i="0">
                <a:solidFill>
                  <a:srgbClr val="FAF7EE"/>
                </a:solidFill>
                <a:latin typeface="+mn-lt"/>
              </a:defRPr>
            </a:lvl2pPr>
            <a:lvl3pPr>
              <a:defRPr b="0" i="0">
                <a:solidFill>
                  <a:srgbClr val="FAF7EE"/>
                </a:solidFill>
                <a:latin typeface="+mn-lt"/>
              </a:defRPr>
            </a:lvl3pPr>
            <a:lvl4pPr>
              <a:defRPr b="0" i="0">
                <a:solidFill>
                  <a:srgbClr val="FAF7EE"/>
                </a:solidFill>
                <a:latin typeface="+mn-lt"/>
              </a:defRPr>
            </a:lvl4pPr>
            <a:lvl5pPr>
              <a:defRPr b="0" i="0">
                <a:solidFill>
                  <a:srgbClr val="FAF7EE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2E4E12D-3B5D-DA40-BA34-6330CDD6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5677A01-B108-DC48-A573-724476E2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2FF1E83-7CE6-A543-ADA0-7D22452B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3052BA-08B3-794C-9992-5F2F2E34A8BC}"/>
              </a:ext>
            </a:extLst>
          </p:cNvPr>
          <p:cNvSpPr txBox="1"/>
          <p:nvPr userDrawn="1"/>
        </p:nvSpPr>
        <p:spPr>
          <a:xfrm>
            <a:off x="1275127" y="185787"/>
            <a:ext cx="1067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solidFill>
                  <a:schemeClr val="bg2"/>
                </a:solidFill>
                <a:latin typeface="+mj-lt"/>
              </a:rPr>
              <a:t>Continued headline for slides that share the same section title</a:t>
            </a:r>
          </a:p>
        </p:txBody>
      </p:sp>
    </p:spTree>
    <p:extLst>
      <p:ext uri="{BB962C8B-B14F-4D97-AF65-F5344CB8AC3E}">
        <p14:creationId xmlns:p14="http://schemas.microsoft.com/office/powerpoint/2010/main" val="658358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39C26-B195-A14C-9C06-92539D0A3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028" y="2103929"/>
            <a:ext cx="4974771" cy="3874177"/>
          </a:xfrm>
        </p:spPr>
        <p:txBody>
          <a:bodyPr/>
          <a:lstStyle>
            <a:lvl1pPr>
              <a:defRPr sz="2200"/>
            </a:lvl1pPr>
            <a:lvl2pPr>
              <a:defRPr>
                <a:solidFill>
                  <a:srgbClr val="FAF7EE"/>
                </a:solidFill>
              </a:defRPr>
            </a:lvl2pPr>
            <a:lvl3pPr>
              <a:defRPr>
                <a:solidFill>
                  <a:srgbClr val="FAF7EE"/>
                </a:solidFill>
              </a:defRPr>
            </a:lvl3pPr>
            <a:lvl4pPr>
              <a:defRPr>
                <a:solidFill>
                  <a:srgbClr val="FAF7EE"/>
                </a:solidFill>
              </a:defRPr>
            </a:lvl4pPr>
            <a:lvl5pPr>
              <a:defRPr>
                <a:solidFill>
                  <a:srgbClr val="FAF7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EB298-6BB5-2042-8E99-5FF29C61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3929"/>
            <a:ext cx="4974771" cy="3874177"/>
          </a:xfrm>
        </p:spPr>
        <p:txBody>
          <a:bodyPr/>
          <a:lstStyle>
            <a:lvl1pPr>
              <a:defRPr sz="2200"/>
            </a:lvl1pPr>
            <a:lvl2pPr>
              <a:defRPr>
                <a:solidFill>
                  <a:srgbClr val="FAF7EE"/>
                </a:solidFill>
              </a:defRPr>
            </a:lvl2pPr>
            <a:lvl3pPr>
              <a:defRPr>
                <a:solidFill>
                  <a:srgbClr val="FAF7EE"/>
                </a:solidFill>
              </a:defRPr>
            </a:lvl3pPr>
            <a:lvl4pPr>
              <a:defRPr>
                <a:solidFill>
                  <a:srgbClr val="FAF7EE"/>
                </a:solidFill>
              </a:defRPr>
            </a:lvl4pPr>
            <a:lvl5pPr>
              <a:defRPr>
                <a:solidFill>
                  <a:srgbClr val="FAF7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D3C2FD9-A378-A140-9800-64379F9D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C37D004-ABCE-DB42-9BFC-9C6FB070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46534E7-CD58-4F4D-A5FE-125B0009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1415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C7C5E-6F4D-BF45-AE18-604209EE2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1039"/>
            <a:ext cx="6720196" cy="5180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BFF73-EC43-3A4A-851B-7C797987B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5029" y="2057400"/>
            <a:ext cx="3726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6FA34B7-003E-8F4E-9365-0F545260D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7014C1D-B276-E24A-9C05-3109AD18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3F150D-ABB7-864E-8755-60BB9203C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9"/>
            <a:ext cx="3726996" cy="1269060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086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04AC7-8DA5-6B4D-BB5F-C75BB72EA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35022" y="783766"/>
            <a:ext cx="5665665" cy="5113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C46823A-5ACE-D44C-9DE7-515BCDEE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F419EC-B994-0B45-A542-CFD472AD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736AB55-4F93-C44B-BF9D-1D4B66FA25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81981" y="783766"/>
            <a:ext cx="5665665" cy="5113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23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C46823A-5ACE-D44C-9DE7-515BCDEE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F419EC-B994-0B45-A542-CFD472AD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736AB55-4F93-C44B-BF9D-1D4B66FA25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75129" y="783774"/>
            <a:ext cx="11628255" cy="51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92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FF0EC-EF4C-A042-8378-EECB3708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B65A5-5C48-174F-A6F9-63BEEF448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322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80068F9-40BA-7643-A1DE-51DCC699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8"/>
            <a:ext cx="10067728" cy="5104767"/>
          </a:xfrm>
        </p:spPr>
        <p:txBody>
          <a:bodyPr>
            <a:normAutofit/>
          </a:bodyPr>
          <a:lstStyle>
            <a:lvl1pPr>
              <a:lnSpc>
                <a:spcPts val="7000"/>
              </a:lnSpc>
              <a:defRPr sz="7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78EC6B5-8F05-084E-8974-BA791269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5FD9E1B-2D19-BB4E-8578-0D0F8DA7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31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B2A6862-9E43-3F45-BC14-57A9FE05A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799" y="4790038"/>
            <a:ext cx="9896669" cy="93772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80068F9-40BA-7643-A1DE-51DCC699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8"/>
            <a:ext cx="10067728" cy="4108999"/>
          </a:xfrm>
        </p:spPr>
        <p:txBody>
          <a:bodyPr>
            <a:normAutofit/>
          </a:bodyPr>
          <a:lstStyle>
            <a:lvl1pPr>
              <a:lnSpc>
                <a:spcPts val="7000"/>
              </a:lnSpc>
              <a:defRPr sz="7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78EC6B5-8F05-084E-8974-BA791269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5FD9E1B-2D19-BB4E-8578-0D0F8DA7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7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556C-D915-EC47-A507-F3F43200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358" y="2118049"/>
            <a:ext cx="10077062" cy="3868683"/>
          </a:xfrm>
        </p:spPr>
        <p:txBody>
          <a:bodyPr/>
          <a:lstStyle>
            <a:lvl1pPr>
              <a:defRPr sz="2200" b="0" i="0">
                <a:latin typeface="+mn-lt"/>
              </a:defRPr>
            </a:lvl1pPr>
            <a:lvl2pPr>
              <a:defRPr sz="2000" b="0" i="0">
                <a:solidFill>
                  <a:srgbClr val="FAF7EE"/>
                </a:solidFill>
                <a:latin typeface="+mn-lt"/>
              </a:defRPr>
            </a:lvl2pPr>
            <a:lvl3pPr>
              <a:defRPr b="0" i="0">
                <a:solidFill>
                  <a:srgbClr val="FAF7EE"/>
                </a:solidFill>
                <a:latin typeface="+mn-lt"/>
              </a:defRPr>
            </a:lvl3pPr>
            <a:lvl4pPr>
              <a:defRPr b="0" i="0">
                <a:solidFill>
                  <a:srgbClr val="FAF7EE"/>
                </a:solidFill>
                <a:latin typeface="+mn-lt"/>
              </a:defRPr>
            </a:lvl4pPr>
            <a:lvl5pPr>
              <a:defRPr b="0" i="0">
                <a:solidFill>
                  <a:srgbClr val="FAF7EE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2E4E12D-3B5D-DA40-BA34-6330CDD6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5677A01-B108-DC48-A573-724476E2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2FF1E83-7CE6-A543-ADA0-7D22452B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74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556C-D915-EC47-A507-F3F43200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358" y="2118049"/>
            <a:ext cx="10077062" cy="3894562"/>
          </a:xfrm>
        </p:spPr>
        <p:txBody>
          <a:bodyPr/>
          <a:lstStyle>
            <a:lvl1pPr>
              <a:defRPr sz="2200" b="0" i="0">
                <a:latin typeface="+mn-lt"/>
              </a:defRPr>
            </a:lvl1pPr>
            <a:lvl2pPr>
              <a:defRPr sz="2000" b="0" i="0">
                <a:solidFill>
                  <a:srgbClr val="006649"/>
                </a:solidFill>
                <a:latin typeface="+mn-lt"/>
              </a:defRPr>
            </a:lvl2pPr>
            <a:lvl3pPr>
              <a:defRPr b="0" i="0">
                <a:solidFill>
                  <a:srgbClr val="006649"/>
                </a:solidFill>
                <a:latin typeface="+mn-lt"/>
              </a:defRPr>
            </a:lvl3pPr>
            <a:lvl4pPr>
              <a:defRPr b="0" i="0">
                <a:solidFill>
                  <a:srgbClr val="006649"/>
                </a:solidFill>
                <a:latin typeface="+mn-lt"/>
              </a:defRPr>
            </a:lvl4pPr>
            <a:lvl5pPr>
              <a:defRPr b="0" i="0">
                <a:solidFill>
                  <a:srgbClr val="006649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2E4E12D-3B5D-DA40-BA34-6330CDD6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5677A01-B108-DC48-A573-724476E2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2FF1E83-7CE6-A543-ADA0-7D22452B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84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556C-D915-EC47-A507-F3F43200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358" y="2118049"/>
            <a:ext cx="10077062" cy="3868683"/>
          </a:xfrm>
        </p:spPr>
        <p:txBody>
          <a:bodyPr/>
          <a:lstStyle>
            <a:lvl1pPr>
              <a:defRPr sz="2200" b="0" i="0">
                <a:latin typeface="+mn-lt"/>
              </a:defRPr>
            </a:lvl1pPr>
            <a:lvl2pPr>
              <a:defRPr sz="2000" b="0" i="0">
                <a:solidFill>
                  <a:schemeClr val="tx2"/>
                </a:solidFill>
                <a:latin typeface="+mn-lt"/>
              </a:defRPr>
            </a:lvl2pPr>
            <a:lvl3pPr>
              <a:defRPr b="0" i="0">
                <a:solidFill>
                  <a:schemeClr val="tx2"/>
                </a:solidFill>
                <a:latin typeface="+mn-lt"/>
              </a:defRPr>
            </a:lvl3pPr>
            <a:lvl4pPr>
              <a:defRPr b="0" i="0">
                <a:solidFill>
                  <a:schemeClr val="tx2"/>
                </a:solidFill>
                <a:latin typeface="+mn-lt"/>
              </a:defRPr>
            </a:lvl4pPr>
            <a:lvl5pPr>
              <a:defRPr b="0" i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2E4E12D-3B5D-DA40-BA34-6330CDD6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5677A01-B108-DC48-A573-724476E2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2FF1E83-7CE6-A543-ADA0-7D22452B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3052BA-08B3-794C-9992-5F2F2E34A8BC}"/>
              </a:ext>
            </a:extLst>
          </p:cNvPr>
          <p:cNvSpPr txBox="1"/>
          <p:nvPr userDrawn="1"/>
        </p:nvSpPr>
        <p:spPr>
          <a:xfrm>
            <a:off x="1275127" y="185787"/>
            <a:ext cx="1067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solidFill>
                  <a:schemeClr val="tx1"/>
                </a:solidFill>
                <a:latin typeface="+mj-lt"/>
              </a:rPr>
              <a:t>Continued headline for slides that share the same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24237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39C26-B195-A14C-9C06-92539D0A3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028" y="2103929"/>
            <a:ext cx="4974771" cy="3891429"/>
          </a:xfrm>
        </p:spPr>
        <p:txBody>
          <a:bodyPr/>
          <a:lstStyle>
            <a:lvl1pPr>
              <a:defRPr sz="2200"/>
            </a:lvl1pPr>
            <a:lvl2pPr>
              <a:defRPr>
                <a:solidFill>
                  <a:srgbClr val="006649"/>
                </a:solidFill>
              </a:defRPr>
            </a:lvl2pPr>
            <a:lvl3pPr>
              <a:defRPr>
                <a:solidFill>
                  <a:srgbClr val="006649"/>
                </a:solidFill>
              </a:defRPr>
            </a:lvl3pPr>
            <a:lvl4pPr>
              <a:defRPr>
                <a:solidFill>
                  <a:srgbClr val="006649"/>
                </a:solidFill>
              </a:defRPr>
            </a:lvl4pPr>
            <a:lvl5pPr>
              <a:defRPr>
                <a:solidFill>
                  <a:srgbClr val="00664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EB298-6BB5-2042-8E99-5FF29C61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3929"/>
            <a:ext cx="4974771" cy="3891429"/>
          </a:xfrm>
        </p:spPr>
        <p:txBody>
          <a:bodyPr/>
          <a:lstStyle>
            <a:lvl1pPr>
              <a:defRPr sz="2200"/>
            </a:lvl1pPr>
            <a:lvl2pPr>
              <a:defRPr>
                <a:solidFill>
                  <a:srgbClr val="006649"/>
                </a:solidFill>
              </a:defRPr>
            </a:lvl2pPr>
            <a:lvl3pPr>
              <a:defRPr>
                <a:solidFill>
                  <a:srgbClr val="006649"/>
                </a:solidFill>
              </a:defRPr>
            </a:lvl3pPr>
            <a:lvl4pPr>
              <a:defRPr>
                <a:solidFill>
                  <a:srgbClr val="006649"/>
                </a:solidFill>
              </a:defRPr>
            </a:lvl4pPr>
            <a:lvl5pPr>
              <a:defRPr>
                <a:solidFill>
                  <a:srgbClr val="00664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D3C2FD9-A378-A140-9800-64379F9D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C37D004-ABCE-DB42-9BFC-9C6FB070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46534E7-CD58-4F4D-A5FE-125B0009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7692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C7C5E-6F4D-BF45-AE18-604209EE2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1039"/>
            <a:ext cx="6720196" cy="5180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BFF73-EC43-3A4A-851B-7C797987B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5029" y="2057400"/>
            <a:ext cx="3726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6FA34B7-003E-8F4E-9365-0F545260D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7014C1D-B276-E24A-9C05-3109AD18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3F150D-ABB7-864E-8755-60BB9203C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9"/>
            <a:ext cx="3726996" cy="1269060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8157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04AC7-8DA5-6B4D-BB5F-C75BB72EA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35022" y="783766"/>
            <a:ext cx="5665665" cy="5113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C46823A-5ACE-D44C-9DE7-515BCDEE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F419EC-B994-0B45-A542-CFD472AD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736AB55-4F93-C44B-BF9D-1D4B66FA25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81981" y="783766"/>
            <a:ext cx="5665665" cy="5113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82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C46823A-5ACE-D44C-9DE7-515BCDEE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F419EC-B994-0B45-A542-CFD472AD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736AB55-4F93-C44B-BF9D-1D4B66FA25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75129" y="783774"/>
            <a:ext cx="11628255" cy="51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4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FF0EC-EF4C-A042-8378-EECB3708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B65A5-5C48-174F-A6F9-63BEEF448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32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556C-D915-EC47-A507-F3F43200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358" y="2118049"/>
            <a:ext cx="10077062" cy="3868683"/>
          </a:xfrm>
        </p:spPr>
        <p:txBody>
          <a:bodyPr/>
          <a:lstStyle>
            <a:lvl1pPr>
              <a:defRPr sz="2200" b="0" i="0">
                <a:latin typeface="+mn-lt"/>
              </a:defRPr>
            </a:lvl1pPr>
            <a:lvl2pPr>
              <a:defRPr sz="2000" b="0" i="0">
                <a:solidFill>
                  <a:srgbClr val="FAF7EE"/>
                </a:solidFill>
                <a:latin typeface="+mn-lt"/>
              </a:defRPr>
            </a:lvl2pPr>
            <a:lvl3pPr>
              <a:defRPr b="0" i="0">
                <a:solidFill>
                  <a:srgbClr val="FAF7EE"/>
                </a:solidFill>
                <a:latin typeface="+mn-lt"/>
              </a:defRPr>
            </a:lvl3pPr>
            <a:lvl4pPr>
              <a:defRPr b="0" i="0">
                <a:solidFill>
                  <a:srgbClr val="FAF7EE"/>
                </a:solidFill>
                <a:latin typeface="+mn-lt"/>
              </a:defRPr>
            </a:lvl4pPr>
            <a:lvl5pPr>
              <a:defRPr b="0" i="0">
                <a:solidFill>
                  <a:srgbClr val="FAF7EE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2E4E12D-3B5D-DA40-BA34-6330CDD6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5677A01-B108-DC48-A573-724476E2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2FF1E83-7CE6-A543-ADA0-7D22452B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3052BA-08B3-794C-9992-5F2F2E34A8BC}"/>
              </a:ext>
            </a:extLst>
          </p:cNvPr>
          <p:cNvSpPr txBox="1"/>
          <p:nvPr userDrawn="1"/>
        </p:nvSpPr>
        <p:spPr>
          <a:xfrm>
            <a:off x="1275127" y="185787"/>
            <a:ext cx="1067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solidFill>
                  <a:schemeClr val="bg2"/>
                </a:solidFill>
                <a:latin typeface="+mj-lt"/>
              </a:rPr>
              <a:t>Continued headline for slides that share the same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1961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39C26-B195-A14C-9C06-92539D0A3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028" y="2103929"/>
            <a:ext cx="4974771" cy="3874177"/>
          </a:xfrm>
        </p:spPr>
        <p:txBody>
          <a:bodyPr/>
          <a:lstStyle>
            <a:lvl1pPr>
              <a:defRPr sz="2200"/>
            </a:lvl1pPr>
            <a:lvl2pPr>
              <a:defRPr>
                <a:solidFill>
                  <a:srgbClr val="FAF7EE"/>
                </a:solidFill>
              </a:defRPr>
            </a:lvl2pPr>
            <a:lvl3pPr>
              <a:defRPr>
                <a:solidFill>
                  <a:srgbClr val="FAF7EE"/>
                </a:solidFill>
              </a:defRPr>
            </a:lvl3pPr>
            <a:lvl4pPr>
              <a:defRPr>
                <a:solidFill>
                  <a:srgbClr val="FAF7EE"/>
                </a:solidFill>
              </a:defRPr>
            </a:lvl4pPr>
            <a:lvl5pPr>
              <a:defRPr>
                <a:solidFill>
                  <a:srgbClr val="FAF7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EB298-6BB5-2042-8E99-5FF29C61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3929"/>
            <a:ext cx="4974771" cy="3874177"/>
          </a:xfrm>
        </p:spPr>
        <p:txBody>
          <a:bodyPr/>
          <a:lstStyle>
            <a:lvl1pPr>
              <a:defRPr sz="2200"/>
            </a:lvl1pPr>
            <a:lvl2pPr>
              <a:defRPr>
                <a:solidFill>
                  <a:srgbClr val="FAF7EE"/>
                </a:solidFill>
              </a:defRPr>
            </a:lvl2pPr>
            <a:lvl3pPr>
              <a:defRPr>
                <a:solidFill>
                  <a:srgbClr val="FAF7EE"/>
                </a:solidFill>
              </a:defRPr>
            </a:lvl3pPr>
            <a:lvl4pPr>
              <a:defRPr>
                <a:solidFill>
                  <a:srgbClr val="FAF7EE"/>
                </a:solidFill>
              </a:defRPr>
            </a:lvl4pPr>
            <a:lvl5pPr>
              <a:defRPr>
                <a:solidFill>
                  <a:srgbClr val="FAF7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D3C2FD9-A378-A140-9800-64379F9D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C37D004-ABCE-DB42-9BFC-9C6FB070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46534E7-CD58-4F4D-A5FE-125B0009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316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C7C5E-6F4D-BF45-AE18-604209EE2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1039"/>
            <a:ext cx="6720196" cy="5180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BFF73-EC43-3A4A-851B-7C797987B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5029" y="2057400"/>
            <a:ext cx="3726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6FA34B7-003E-8F4E-9365-0F545260D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7014C1D-B276-E24A-9C05-3109AD18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3F150D-ABB7-864E-8755-60BB9203C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9"/>
            <a:ext cx="3726996" cy="1269060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285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04AC7-8DA5-6B4D-BB5F-C75BB72EA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35022" y="783766"/>
            <a:ext cx="5665665" cy="5113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C46823A-5ACE-D44C-9DE7-515BCDEE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F419EC-B994-0B45-A542-CFD472AD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736AB55-4F93-C44B-BF9D-1D4B66FA25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81981" y="783766"/>
            <a:ext cx="5665665" cy="5113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4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C46823A-5ACE-D44C-9DE7-515BCDEE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F419EC-B994-0B45-A542-CFD472AD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736AB55-4F93-C44B-BF9D-1D4B66FA25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75129" y="783774"/>
            <a:ext cx="11628255" cy="51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1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FF0EC-EF4C-A042-8378-EECB3708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B65A5-5C48-174F-A6F9-63BEEF448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25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D518D3-0EB2-B54D-A090-F2CE58EF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9"/>
            <a:ext cx="10067728" cy="12690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7C963-C9D4-0D49-A999-206A24669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5028" y="2118049"/>
            <a:ext cx="10067729" cy="381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0C15E0-FC37-6044-8B98-5F49A1E55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0267" y="6356350"/>
            <a:ext cx="289249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 spc="100" baseline="0">
                <a:solidFill>
                  <a:srgbClr val="FAF7EE"/>
                </a:solidFill>
                <a:latin typeface="P22 Mackinac Pro Medium" panose="02000000000000000000" pitchFamily="2" charset="77"/>
                <a:ea typeface="P22 Mackinac Pro Medium" panose="02000000000000000000" pitchFamily="2" charset="77"/>
              </a:defRPr>
            </a:lvl1pPr>
          </a:lstStyle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D27BDD3-0222-E346-83FF-DD84E9303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951" y="6356350"/>
            <a:ext cx="798544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 b="0" i="0" spc="100" baseline="0">
                <a:solidFill>
                  <a:schemeClr val="bg1"/>
                </a:solidFill>
                <a:latin typeface="P22 Mackinac Pro Medium" panose="02000000000000000000" pitchFamily="2" charset="77"/>
                <a:ea typeface="P22 Mackinac Pro Medium" panose="02000000000000000000" pitchFamily="2" charset="77"/>
              </a:defRPr>
            </a:lvl1pPr>
          </a:lstStyle>
          <a:p>
            <a:r>
              <a:rPr lang="en-US"/>
              <a:t>Office of Student Financial Aid and Scholarships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05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70" r:id="rId4"/>
    <p:sldLayoutId id="2147483652" r:id="rId5"/>
    <p:sldLayoutId id="2147483656" r:id="rId6"/>
    <p:sldLayoutId id="2147483658" r:id="rId7"/>
    <p:sldLayoutId id="2147483659" r:id="rId8"/>
    <p:sldLayoutId id="2147483655" r:id="rId9"/>
  </p:sldLayoutIdLst>
  <p:hf sldNum="0" hd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0" i="0" kern="1200">
          <a:solidFill>
            <a:srgbClr val="FAF7EE"/>
          </a:solidFill>
          <a:latin typeface="+mj-lt"/>
          <a:ea typeface="P22 Mackinac Pro Book" panose="02000000000000000000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D518D3-0EB2-B54D-A090-F2CE58EF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9"/>
            <a:ext cx="10067728" cy="12690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7C963-C9D4-0D49-A999-206A24669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5028" y="2118049"/>
            <a:ext cx="10067729" cy="387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0C15E0-FC37-6044-8B98-5F49A1E55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0267" y="6356350"/>
            <a:ext cx="289249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 spc="100" baseline="0">
                <a:solidFill>
                  <a:srgbClr val="124735"/>
                </a:solidFill>
                <a:latin typeface="P22 Mackinac Pro Medium" panose="02000000000000000000" pitchFamily="2" charset="77"/>
                <a:ea typeface="P22 Mackinac Pro Medium" panose="02000000000000000000" pitchFamily="2" charset="77"/>
              </a:defRPr>
            </a:lvl1pPr>
          </a:lstStyle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D27BDD3-0222-E346-83FF-DD84E9303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951" y="6356350"/>
            <a:ext cx="798544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 b="0" i="0" spc="100" baseline="0">
                <a:solidFill>
                  <a:srgbClr val="124735"/>
                </a:solidFill>
                <a:latin typeface="P22 Mackinac Pro Medium" panose="02000000000000000000" pitchFamily="2" charset="77"/>
                <a:ea typeface="P22 Mackinac Pro Medium" panose="02000000000000000000" pitchFamily="2" charset="77"/>
              </a:defRPr>
            </a:lvl1pPr>
          </a:lstStyle>
          <a:p>
            <a:r>
              <a:rPr lang="en-US"/>
              <a:t>Office of Student Financial Aid and Scholarships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14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71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0" i="0" kern="1200">
          <a:solidFill>
            <a:srgbClr val="006649"/>
          </a:solidFill>
          <a:latin typeface="+mj-lt"/>
          <a:ea typeface="P22 Mackinac Pro Book" panose="02000000000000000000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6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6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D518D3-0EB2-B54D-A090-F2CE58EF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9"/>
            <a:ext cx="10067728" cy="12690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7C963-C9D4-0D49-A999-206A24669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5028" y="2118049"/>
            <a:ext cx="10067729" cy="381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0C15E0-FC37-6044-8B98-5F49A1E55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0267" y="6356350"/>
            <a:ext cx="380378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 spc="100" baseline="0">
                <a:solidFill>
                  <a:srgbClr val="FAF7EE"/>
                </a:solidFill>
                <a:latin typeface="P22 Mackinac Pro Medium" panose="02000000000000000000" pitchFamily="2" charset="77"/>
                <a:ea typeface="P22 Mackinac Pro Medium" panose="02000000000000000000" pitchFamily="2" charset="77"/>
              </a:defRPr>
            </a:lvl1pPr>
          </a:lstStyle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D27BDD3-0222-E346-83FF-DD84E9303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951" y="6356350"/>
            <a:ext cx="798544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 b="0" i="0" spc="100" baseline="0">
                <a:solidFill>
                  <a:schemeClr val="bg1"/>
                </a:solidFill>
                <a:latin typeface="P22 Mackinac Pro Medium" panose="02000000000000000000" pitchFamily="2" charset="77"/>
                <a:ea typeface="P22 Mackinac Pro Medium" panose="02000000000000000000" pitchFamily="2" charset="77"/>
              </a:defRPr>
            </a:lvl1pPr>
          </a:lstStyle>
          <a:p>
            <a:r>
              <a:rPr lang="en-US"/>
              <a:t>Office of Student Financial Aid and Scholarships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2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sldNum="0" hd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0" i="0" kern="1200">
          <a:solidFill>
            <a:srgbClr val="FAF7EE"/>
          </a:solidFill>
          <a:latin typeface="+mj-lt"/>
          <a:ea typeface="P22 Mackinac Pro Book" panose="02000000000000000000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D518D3-0EB2-B54D-A090-F2CE58EF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9"/>
            <a:ext cx="10067728" cy="12690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7C963-C9D4-0D49-A999-206A24669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5028" y="2118049"/>
            <a:ext cx="10067729" cy="387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0C15E0-FC37-6044-8B98-5F49A1E55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60950" y="6356350"/>
            <a:ext cx="3163099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 spc="100" baseline="0">
                <a:solidFill>
                  <a:schemeClr val="bg2"/>
                </a:solidFill>
                <a:latin typeface="P22 Mackinac Pro Medium" panose="02000000000000000000" pitchFamily="2" charset="77"/>
                <a:ea typeface="P22 Mackinac Pro Medium" panose="02000000000000000000" pitchFamily="2" charset="77"/>
              </a:defRPr>
            </a:lvl1pPr>
          </a:lstStyle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D27BDD3-0222-E346-83FF-DD84E9303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951" y="6356350"/>
            <a:ext cx="798544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 b="0" i="0" spc="100" baseline="0">
                <a:solidFill>
                  <a:schemeClr val="bg2"/>
                </a:solidFill>
                <a:latin typeface="P22 Mackinac Pro Medium" panose="02000000000000000000" pitchFamily="2" charset="77"/>
                <a:ea typeface="P22 Mackinac Pro Medium" panose="02000000000000000000" pitchFamily="2" charset="77"/>
              </a:defRPr>
            </a:lvl1pPr>
          </a:lstStyle>
          <a:p>
            <a:r>
              <a:rPr lang="en-US"/>
              <a:t>Office of Student Financial Aid and Scholarships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4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sldNum="0" hd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0" i="0" kern="1200">
          <a:solidFill>
            <a:srgbClr val="006649"/>
          </a:solidFill>
          <a:latin typeface="+mj-lt"/>
          <a:ea typeface="P22 Mackinac Pro Book" panose="02000000000000000000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6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6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hio.edu/guarantee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hiohighered.org/sgs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ohiouniversityjobs.com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/studentaid.gov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hio.edu/financial-aid/types/loans/federal-loans" TargetMode="External"/><Relationship Id="rId2" Type="http://schemas.openxmlformats.org/officeDocument/2006/relationships/hyperlink" Target="http://www.ohio.edu/financial-aid/types/loans/private-loans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hio.edu/financial-aid/checklist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cial.aid@ohio.edu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ohio.edu/financial-aid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fsa-id/create-account" TargetMode="External"/><Relationship Id="rId2" Type="http://schemas.openxmlformats.org/officeDocument/2006/relationships/hyperlink" Target="https://studentaid.gov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ohio.edu/diversity/omsar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hio.edu/admissions/tuition/ohio-excellence-awards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6E7D83E5-38E2-BC46-9165-635F485C9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681" y="3311193"/>
            <a:ext cx="9896669" cy="2197784"/>
          </a:xfrm>
        </p:spPr>
        <p:txBody>
          <a:bodyPr/>
          <a:lstStyle/>
          <a:p>
            <a:r>
              <a:rPr lang="en-US" dirty="0"/>
              <a:t>Discovery Day 2022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Taylor Searls</a:t>
            </a:r>
          </a:p>
          <a:p>
            <a:r>
              <a:rPr lang="en-US" sz="2000" i="1" dirty="0"/>
              <a:t>Assistant Director of Scholarships</a:t>
            </a:r>
          </a:p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A49B078-616A-4948-A0E2-47AA03ED1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81" y="597017"/>
            <a:ext cx="10067728" cy="2407783"/>
          </a:xfrm>
        </p:spPr>
        <p:txBody>
          <a:bodyPr>
            <a:normAutofit/>
          </a:bodyPr>
          <a:lstStyle/>
          <a:p>
            <a:r>
              <a:rPr lang="en-US" sz="6000" dirty="0"/>
              <a:t>TOP FIVE FINANCIAL AID QUESTIONS ANSWERED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A06260-4270-EC45-B116-F264AD25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September 23, 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EDDBA-CA73-D944-950A-61D62AE8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Office of Student Financial Aid and Scholarships</a:t>
            </a:r>
          </a:p>
        </p:txBody>
      </p:sp>
    </p:spTree>
    <p:extLst>
      <p:ext uri="{BB962C8B-B14F-4D97-AF65-F5344CB8AC3E}">
        <p14:creationId xmlns:p14="http://schemas.microsoft.com/office/powerpoint/2010/main" val="1790264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48450-7D18-4D46-B269-1147A5BC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BE70A-F848-4644-B767-5320817F6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A6F017C-B57B-7145-AED4-48018B14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30" y="581671"/>
            <a:ext cx="10067728" cy="1269060"/>
          </a:xfrm>
        </p:spPr>
        <p:txBody>
          <a:bodyPr/>
          <a:lstStyle/>
          <a:p>
            <a:r>
              <a:rPr lang="en-US" dirty="0"/>
              <a:t>3. WHAT’S IT GOING TO COST?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749A1D-3F3D-F472-9F95-57DF5BC5CEA1}"/>
              </a:ext>
            </a:extLst>
          </p:cNvPr>
          <p:cNvSpPr txBox="1"/>
          <p:nvPr/>
        </p:nvSpPr>
        <p:spPr>
          <a:xfrm>
            <a:off x="1045030" y="2137272"/>
            <a:ext cx="1050064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AF7EE"/>
                </a:solidFill>
                <a:latin typeface="Proxima Nova" panose="020B0604020202020204" charset="0"/>
                <a:cs typeface="Arial" panose="020B0604020202020204" pitchFamily="34" charset="0"/>
              </a:rPr>
              <a:t>The OHIO Guarantee+ ™ </a:t>
            </a:r>
            <a:r>
              <a:rPr lang="en-US" sz="2400" b="1" dirty="0">
                <a:solidFill>
                  <a:schemeClr val="tx1"/>
                </a:solidFill>
                <a:latin typeface="Proxima Nova" panose="020B0604020202020204" charset="0"/>
                <a:cs typeface="Arial" panose="020B0604020202020204" pitchFamily="34" charset="0"/>
              </a:rPr>
              <a:t>+™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AF7EE"/>
                </a:solidFill>
                <a:latin typeface="Proxima Nova" panose="020B0604020202020204" charset="0"/>
                <a:cs typeface="Arial" panose="020B0604020202020204" pitchFamily="34" charset="0"/>
              </a:rPr>
              <a:t>First program of its kind in the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AF7EE"/>
                </a:solidFill>
                <a:latin typeface="Proxima Nova" panose="020B0604020202020204" charset="0"/>
                <a:cs typeface="Arial" panose="020B0604020202020204" pitchFamily="34" charset="0"/>
              </a:rPr>
              <a:t>For Ohio residents and non-residents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AF7EE"/>
                </a:solidFill>
                <a:latin typeface="Proxima Nova" panose="020B0604020202020204" charset="0"/>
                <a:cs typeface="Arial" panose="020B0604020202020204" pitchFamily="34" charset="0"/>
              </a:rPr>
              <a:t>Enables students to pay a single fixed-rate across four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AF7EE"/>
                </a:solidFill>
                <a:latin typeface="Proxima Nova" panose="020B0604020202020204" charset="0"/>
                <a:cs typeface="Arial" panose="020B0604020202020204" pitchFamily="34" charset="0"/>
              </a:rPr>
              <a:t>Truly comprehensive-includes orientation fees, technology fees, network fees, general fees, graduation application fees, most course fees and most non-resident surcharge fees.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AF7EE"/>
                </a:solidFill>
                <a:latin typeface="Proxima Nova" panose="020B0604020202020204" charset="0"/>
                <a:cs typeface="Arial" panose="020B0604020202020204" pitchFamily="34" charset="0"/>
              </a:rPr>
              <a:t>Scholarships and financial aid packages hold their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AF7EE"/>
              </a:solidFill>
              <a:latin typeface="Proxima Nova" panose="020B060402020202020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FAF7EE"/>
                </a:solidFill>
                <a:latin typeface="Proxima Nova" panose="020B0604020202020204" charset="0"/>
                <a:cs typeface="Arial" panose="020B0604020202020204" pitchFamily="34" charset="0"/>
                <a:hlinkClick r:id="rId2"/>
              </a:rPr>
              <a:t>www.ohio.edu/guarantee</a:t>
            </a:r>
            <a:r>
              <a:rPr lang="en-US" sz="2400" b="1" dirty="0">
                <a:solidFill>
                  <a:srgbClr val="FAF7EE"/>
                </a:solidFill>
                <a:latin typeface="Proxima Nova" panose="020B060402020202020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FAF7EE"/>
              </a:solidFill>
              <a:latin typeface="Proxima Nova" panose="020B060402020202020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FAF7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59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48450-7D18-4D46-B269-1147A5BC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BE70A-F848-4644-B767-5320817F6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A6F017C-B57B-7145-AED4-48018B14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912" y="153249"/>
            <a:ext cx="10067728" cy="1269060"/>
          </a:xfrm>
        </p:spPr>
        <p:txBody>
          <a:bodyPr/>
          <a:lstStyle/>
          <a:p>
            <a:r>
              <a:rPr lang="en-US" dirty="0"/>
              <a:t>3. WHAT’S IT GOING TO COST?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749A1D-3F3D-F472-9F95-57DF5BC5CEA1}"/>
              </a:ext>
            </a:extLst>
          </p:cNvPr>
          <p:cNvSpPr txBox="1"/>
          <p:nvPr/>
        </p:nvSpPr>
        <p:spPr>
          <a:xfrm>
            <a:off x="967912" y="1583175"/>
            <a:ext cx="10500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AF7EE"/>
                </a:solidFill>
                <a:latin typeface="Proxima Nova" panose="020B0604020202020204" charset="0"/>
                <a:cs typeface="Arial" panose="020B0604020202020204" pitchFamily="34" charset="0"/>
              </a:rPr>
              <a:t>The OHIO Guarantee+ ™ </a:t>
            </a:r>
            <a:r>
              <a:rPr lang="en-US" sz="2400" b="1" dirty="0">
                <a:solidFill>
                  <a:schemeClr val="tx1"/>
                </a:solidFill>
                <a:latin typeface="Proxima Nova" panose="020B0604020202020204" charset="0"/>
                <a:cs typeface="Arial" panose="020B0604020202020204" pitchFamily="34" charset="0"/>
              </a:rPr>
              <a:t>+™</a:t>
            </a:r>
          </a:p>
          <a:p>
            <a:endParaRPr lang="en-US" sz="2400" b="1" dirty="0">
              <a:solidFill>
                <a:srgbClr val="FAF7EE"/>
              </a:solidFill>
              <a:latin typeface="Proxima Nova" panose="020B060402020202020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FAF7EE"/>
                </a:solidFill>
                <a:latin typeface="Proxima Nova" panose="020B060402020202020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FAF7EE"/>
              </a:solidFill>
              <a:latin typeface="Proxima Nova" panose="020B060402020202020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FAF7E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42352-918E-4DDF-ABD8-A0280DF4E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87" y="2321839"/>
            <a:ext cx="7865919" cy="363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9091BFD7-3CC0-36D6-80F4-8F1A34F3A47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612" y="1240338"/>
            <a:ext cx="1619476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23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48450-7D18-4D46-B269-1147A5BC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BE70A-F848-4644-B767-5320817F6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A6F017C-B57B-7145-AED4-48018B14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30" y="581671"/>
            <a:ext cx="10067728" cy="1269060"/>
          </a:xfrm>
        </p:spPr>
        <p:txBody>
          <a:bodyPr/>
          <a:lstStyle/>
          <a:p>
            <a:r>
              <a:rPr lang="en-US" dirty="0"/>
              <a:t>3. WHAT’S IT GOING TO COST?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749A1D-3F3D-F472-9F95-57DF5BC5CEA1}"/>
              </a:ext>
            </a:extLst>
          </p:cNvPr>
          <p:cNvSpPr txBox="1"/>
          <p:nvPr/>
        </p:nvSpPr>
        <p:spPr>
          <a:xfrm>
            <a:off x="1045031" y="2137272"/>
            <a:ext cx="93218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AF7EE"/>
                </a:solidFill>
                <a:latin typeface="Proxima Nova" panose="020B0604020202020204" charset="0"/>
                <a:cs typeface="Arial" panose="020B0604020202020204" pitchFamily="34" charset="0"/>
              </a:rPr>
              <a:t>Ohio University Cost of Attendance 2022-2023</a:t>
            </a:r>
          </a:p>
          <a:p>
            <a:endParaRPr lang="en-US" sz="2400" dirty="0">
              <a:solidFill>
                <a:srgbClr val="FAF7EE"/>
              </a:solidFill>
              <a:latin typeface="Proxima Nova" panose="020B060402020202020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FAF7E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211D85-937E-F7CF-A890-5D87C19C4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493" y="2821496"/>
            <a:ext cx="6139859" cy="3089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4125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48450-7D18-4D46-B269-1147A5BC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BE70A-F848-4644-B767-5320817F6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A6F017C-B57B-7145-AED4-48018B14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081" y="744226"/>
            <a:ext cx="10067728" cy="1269060"/>
          </a:xfrm>
        </p:spPr>
        <p:txBody>
          <a:bodyPr/>
          <a:lstStyle/>
          <a:p>
            <a:r>
              <a:rPr lang="en-US" dirty="0"/>
              <a:t>4. WHAT OTHER AID CAN I GET?</a:t>
            </a:r>
          </a:p>
        </p:txBody>
      </p:sp>
      <p:pic>
        <p:nvPicPr>
          <p:cNvPr id="2" name="Picture 1" descr="The Life and Times of a Butterfly Wife: How chit-chat ...">
            <a:extLst>
              <a:ext uri="{FF2B5EF4-FFF2-40B4-BE49-F238E27FC236}">
                <a16:creationId xmlns:a16="http://schemas.microsoft.com/office/drawing/2014/main" id="{C158C038-9F0C-82A0-5652-BE866C187A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178" y="2403262"/>
            <a:ext cx="3941263" cy="3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36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48450-7D18-4D46-B269-1147A5BC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BE70A-F848-4644-B767-5320817F6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A6F017C-B57B-7145-AED4-48018B14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761" y="303551"/>
            <a:ext cx="10067728" cy="1269060"/>
          </a:xfrm>
        </p:spPr>
        <p:txBody>
          <a:bodyPr/>
          <a:lstStyle/>
          <a:p>
            <a:r>
              <a:rPr lang="en-US" dirty="0"/>
              <a:t>4. WHAT OTHER AID CAN I GET?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89D7F-E13A-099C-9C94-8134440811A2}"/>
              </a:ext>
            </a:extLst>
          </p:cNvPr>
          <p:cNvSpPr txBox="1"/>
          <p:nvPr/>
        </p:nvSpPr>
        <p:spPr>
          <a:xfrm>
            <a:off x="1337558" y="1920161"/>
            <a:ext cx="994371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cap="none" dirty="0">
                <a:solidFill>
                  <a:srgbClr val="FAF7EE"/>
                </a:solidFill>
                <a:latin typeface="Proxima Nova  "/>
              </a:rPr>
              <a:t>Federal</a:t>
            </a:r>
            <a:r>
              <a:rPr lang="en-US" sz="2200" cap="none" dirty="0">
                <a:latin typeface="Proxima Nova  "/>
              </a:rPr>
              <a:t> </a:t>
            </a:r>
            <a:r>
              <a:rPr lang="en-US" sz="2200" cap="none" dirty="0">
                <a:solidFill>
                  <a:srgbClr val="FAF7EE"/>
                </a:solidFill>
                <a:latin typeface="Proxima Nova  "/>
              </a:rPr>
              <a:t>grants: </a:t>
            </a:r>
          </a:p>
          <a:p>
            <a:pPr marL="852192" lvl="1" indent="-342900">
              <a:buFont typeface="Arial" panose="020B0604020202020204" pitchFamily="34" charset="0"/>
              <a:buChar char="•"/>
            </a:pPr>
            <a:r>
              <a:rPr lang="en-US" sz="2200" cap="none" dirty="0">
                <a:solidFill>
                  <a:srgbClr val="FAF7EE"/>
                </a:solidFill>
                <a:latin typeface="Proxima Nova  "/>
              </a:rPr>
              <a:t>Pell Grant</a:t>
            </a:r>
          </a:p>
          <a:p>
            <a:pPr marL="852192" lvl="1" indent="-342900">
              <a:buFont typeface="Arial" panose="020B0604020202020204" pitchFamily="34" charset="0"/>
              <a:buChar char="•"/>
            </a:pPr>
            <a:r>
              <a:rPr lang="en-US" sz="2200" cap="none" dirty="0">
                <a:solidFill>
                  <a:srgbClr val="FAF7EE"/>
                </a:solidFill>
                <a:latin typeface="Proxima Nova  "/>
              </a:rPr>
              <a:t>Supplemental Educational Opportunity Grant (SEOG) </a:t>
            </a:r>
          </a:p>
          <a:p>
            <a:pPr marL="852192" lvl="1" indent="-342900">
              <a:buFont typeface="Arial" panose="020B0604020202020204" pitchFamily="34" charset="0"/>
              <a:buChar char="•"/>
            </a:pPr>
            <a:r>
              <a:rPr lang="en-US" sz="2200" cap="none" dirty="0">
                <a:solidFill>
                  <a:srgbClr val="FAF7EE"/>
                </a:solidFill>
                <a:latin typeface="Proxima Nova  "/>
              </a:rPr>
              <a:t>Teacher Education Assistance for College and Higher Education (TEACH)</a:t>
            </a:r>
          </a:p>
          <a:p>
            <a:pPr lvl="1"/>
            <a:endParaRPr lang="en-US" sz="2200" cap="none" dirty="0">
              <a:solidFill>
                <a:srgbClr val="FAF7EE"/>
              </a:solidFill>
              <a:latin typeface="Proxima Nova  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cap="none" dirty="0">
                <a:solidFill>
                  <a:srgbClr val="FAF7EE"/>
                </a:solidFill>
                <a:latin typeface="Proxima Nova  "/>
              </a:rPr>
              <a:t>State of Ohio grants: </a:t>
            </a:r>
          </a:p>
          <a:p>
            <a:pPr marL="852192" lvl="1" indent="-342900">
              <a:buFont typeface="Arial" panose="020B0604020202020204" pitchFamily="34" charset="0"/>
              <a:buChar char="•"/>
            </a:pPr>
            <a:r>
              <a:rPr lang="en-US" sz="2200" cap="none" dirty="0">
                <a:solidFill>
                  <a:srgbClr val="FAF7EE"/>
                </a:solidFill>
                <a:latin typeface="Proxima Nova  "/>
              </a:rPr>
              <a:t>Ohio College Opportunity Grant (OCOG) </a:t>
            </a:r>
          </a:p>
          <a:p>
            <a:pPr marL="852192" lvl="1" indent="-342900">
              <a:buFont typeface="Arial" panose="020B0604020202020204" pitchFamily="34" charset="0"/>
              <a:buChar char="•"/>
            </a:pPr>
            <a:r>
              <a:rPr lang="en-US" sz="2200" cap="none" dirty="0">
                <a:solidFill>
                  <a:srgbClr val="FAF7EE"/>
                </a:solidFill>
                <a:latin typeface="Proxima Nova  "/>
              </a:rPr>
              <a:t>Other more specific aid programs </a:t>
            </a:r>
          </a:p>
          <a:p>
            <a:pPr marL="1361486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AF7EE"/>
                </a:solidFill>
                <a:latin typeface="Proxima Nova  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www.ohiohighered.org/sgs</a:t>
            </a:r>
            <a:endParaRPr lang="en-US" sz="2200" dirty="0">
              <a:solidFill>
                <a:srgbClr val="FAF7EE"/>
              </a:solidFill>
              <a:latin typeface="Proxima Nova  "/>
            </a:endParaRPr>
          </a:p>
          <a:p>
            <a:pPr lvl="2"/>
            <a:endParaRPr lang="en-US" sz="2200" cap="none" dirty="0">
              <a:solidFill>
                <a:srgbClr val="FAF7EE"/>
              </a:solidFill>
              <a:latin typeface="Proxima Nova  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cap="none" dirty="0">
                <a:solidFill>
                  <a:srgbClr val="FAF7EE"/>
                </a:solidFill>
                <a:latin typeface="Proxima Nova  "/>
              </a:rPr>
              <a:t>Ohio University grants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9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48450-7D18-4D46-B269-1147A5BC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BE70A-F848-4644-B767-5320817F6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A6F017C-B57B-7145-AED4-48018B14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761" y="303551"/>
            <a:ext cx="10067728" cy="1269060"/>
          </a:xfrm>
        </p:spPr>
        <p:txBody>
          <a:bodyPr/>
          <a:lstStyle/>
          <a:p>
            <a:r>
              <a:rPr lang="en-US" dirty="0"/>
              <a:t>4. WHAT OTHER AID CAN I GET?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89D7F-E13A-099C-9C94-8134440811A2}"/>
              </a:ext>
            </a:extLst>
          </p:cNvPr>
          <p:cNvSpPr txBox="1"/>
          <p:nvPr/>
        </p:nvSpPr>
        <p:spPr>
          <a:xfrm>
            <a:off x="1337558" y="1920161"/>
            <a:ext cx="99437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rgbClr val="FAF7EE"/>
                </a:solidFill>
                <a:latin typeface="Proxima Nova  "/>
              </a:rPr>
              <a:t>Federal Work-Study </a:t>
            </a:r>
          </a:p>
          <a:p>
            <a:pPr marL="852192" lvl="1" indent="-342900"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rgbClr val="FAF7EE"/>
                </a:solidFill>
                <a:latin typeface="Proxima Nova  "/>
              </a:rPr>
              <a:t>Financial need as determined by FAFSA	</a:t>
            </a:r>
          </a:p>
          <a:p>
            <a:pPr marL="852192" lvl="1" indent="-342900"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rgbClr val="FAF7EE"/>
                </a:solidFill>
                <a:latin typeface="Proxima Nova  "/>
              </a:rPr>
              <a:t>Paid based on hours worked</a:t>
            </a:r>
          </a:p>
          <a:p>
            <a:pPr marL="852192" lvl="1" indent="-342900"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rgbClr val="FAF7EE"/>
                </a:solidFill>
                <a:latin typeface="Proxima Nova  "/>
              </a:rPr>
              <a:t>Money isn’t applied to university bill, but sent in bi-weekly paychecks.</a:t>
            </a:r>
          </a:p>
          <a:p>
            <a:pPr marL="852192" lvl="1" indent="-342900">
              <a:buFont typeface="Arial" panose="020B0604020202020204" pitchFamily="34" charset="0"/>
              <a:buChar char="•"/>
            </a:pPr>
            <a:endParaRPr lang="en-US" sz="2400" cap="none" dirty="0">
              <a:solidFill>
                <a:srgbClr val="FAF7EE"/>
              </a:solidFill>
              <a:latin typeface="Proxima Nova  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rgbClr val="FAF7EE"/>
                </a:solidFill>
                <a:latin typeface="Proxima Nova  "/>
              </a:rPr>
              <a:t>Student Hourly Employment - </a:t>
            </a:r>
            <a:r>
              <a:rPr lang="en-US" sz="2400" cap="none" dirty="0">
                <a:solidFill>
                  <a:srgbClr val="FAF7EE"/>
                </a:solidFill>
                <a:latin typeface="Proxima Nova  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https://www.ohiouniversityjobs.com</a:t>
            </a:r>
            <a:r>
              <a:rPr lang="en-US" sz="2400" cap="none" dirty="0">
                <a:solidFill>
                  <a:srgbClr val="99CE5F"/>
                </a:solidFill>
                <a:latin typeface="Proxima Nova  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2400" cap="none" dirty="0">
              <a:latin typeface="Proxima Nova  "/>
            </a:endParaRPr>
          </a:p>
          <a:p>
            <a:endParaRPr lang="en-US" sz="2400" cap="none" dirty="0">
              <a:latin typeface="Proxima Nova  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rgbClr val="FAF7EE"/>
                </a:solidFill>
                <a:latin typeface="Proxima Nova  "/>
              </a:rPr>
              <a:t>Program to Aid Career Exploration </a:t>
            </a:r>
            <a:r>
              <a:rPr lang="en-US" sz="2400" cap="none" dirty="0">
                <a:latin typeface="Proxima Nova  "/>
              </a:rPr>
              <a:t>(PACE)</a:t>
            </a:r>
          </a:p>
        </p:txBody>
      </p:sp>
      <p:pic>
        <p:nvPicPr>
          <p:cNvPr id="2" name="Picture 1" descr="Clipart - Wanted ad">
            <a:extLst>
              <a:ext uri="{FF2B5EF4-FFF2-40B4-BE49-F238E27FC236}">
                <a16:creationId xmlns:a16="http://schemas.microsoft.com/office/drawing/2014/main" id="{21203B8D-5745-43DE-EABA-A0C45C27A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777" y="1190231"/>
            <a:ext cx="1889330" cy="1784629"/>
          </a:xfrm>
          <a:prstGeom prst="rect">
            <a:avLst/>
          </a:prstGeom>
          <a:scene3d>
            <a:camera prst="obliqueTopRight">
              <a:rot lat="0" lon="12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30418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48450-7D18-4D46-B269-1147A5BC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BE70A-F848-4644-B767-5320817F6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A6F017C-B57B-7145-AED4-48018B14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761" y="303551"/>
            <a:ext cx="10067728" cy="1269060"/>
          </a:xfrm>
        </p:spPr>
        <p:txBody>
          <a:bodyPr/>
          <a:lstStyle/>
          <a:p>
            <a:r>
              <a:rPr lang="en-US" dirty="0"/>
              <a:t>4. WHAT OTHER AID CAN I GET?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89D7F-E13A-099C-9C94-8134440811A2}"/>
              </a:ext>
            </a:extLst>
          </p:cNvPr>
          <p:cNvSpPr txBox="1"/>
          <p:nvPr/>
        </p:nvSpPr>
        <p:spPr>
          <a:xfrm>
            <a:off x="1337558" y="1920161"/>
            <a:ext cx="99437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rgbClr val="FAF7EE"/>
                </a:solidFill>
                <a:latin typeface="Proxima Nova  "/>
              </a:rPr>
              <a:t>Student loans are available to all eligible students filing a FAFSA.</a:t>
            </a:r>
          </a:p>
          <a:p>
            <a:r>
              <a:rPr lang="en-US" sz="2400" cap="none" dirty="0">
                <a:solidFill>
                  <a:srgbClr val="FAF7EE"/>
                </a:solidFill>
                <a:latin typeface="Proxima Nova  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rgbClr val="FAF7EE"/>
                </a:solidFill>
                <a:latin typeface="Proxima Nova  "/>
              </a:rPr>
              <a:t>Federal Student Loans are a form of financial aid.</a:t>
            </a:r>
          </a:p>
          <a:p>
            <a:endParaRPr lang="en-US" sz="2400" cap="none" dirty="0">
              <a:solidFill>
                <a:srgbClr val="FAF7EE"/>
              </a:solidFill>
              <a:latin typeface="Proxima Nova  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rgbClr val="FAF7EE"/>
                </a:solidFill>
                <a:latin typeface="Proxima Nova  "/>
              </a:rPr>
              <a:t>Students are awarded on their year in school.</a:t>
            </a:r>
          </a:p>
          <a:p>
            <a:pPr marL="852192" lvl="1" indent="-342900">
              <a:buFont typeface="Arial" panose="020B0604020202020204" pitchFamily="34" charset="0"/>
              <a:buChar char="•"/>
            </a:pPr>
            <a:r>
              <a:rPr lang="en-US" sz="2400" i="1" cap="none" dirty="0">
                <a:solidFill>
                  <a:srgbClr val="FAF7EE"/>
                </a:solidFill>
                <a:latin typeface="Proxima Nova  "/>
              </a:rPr>
              <a:t>Freshmen – Total of $5,500 </a:t>
            </a:r>
            <a:r>
              <a:rPr lang="en-US" sz="2400" cap="none" dirty="0">
                <a:solidFill>
                  <a:srgbClr val="FAF7EE"/>
                </a:solidFill>
                <a:latin typeface="Proxima Nova  "/>
              </a:rPr>
              <a:t>the maximum available </a:t>
            </a:r>
          </a:p>
          <a:p>
            <a:pPr marL="852192" lvl="1" indent="-342900">
              <a:buFont typeface="Arial" panose="020B0604020202020204" pitchFamily="34" charset="0"/>
              <a:buChar char="•"/>
            </a:pPr>
            <a:r>
              <a:rPr lang="en-US" sz="2400" i="1" cap="none" dirty="0">
                <a:solidFill>
                  <a:srgbClr val="FAF7EE"/>
                </a:solidFill>
                <a:latin typeface="Proxima Nova  "/>
              </a:rPr>
              <a:t>Sophomore – Total of $6,500</a:t>
            </a:r>
          </a:p>
          <a:p>
            <a:pPr marL="852192" lvl="1" indent="-342900">
              <a:buFont typeface="Arial" panose="020B0604020202020204" pitchFamily="34" charset="0"/>
              <a:buChar char="•"/>
            </a:pPr>
            <a:r>
              <a:rPr lang="en-US" sz="2400" i="1" cap="none" dirty="0">
                <a:solidFill>
                  <a:srgbClr val="FAF7EE"/>
                </a:solidFill>
                <a:latin typeface="Proxima Nova  "/>
              </a:rPr>
              <a:t>Junior – Total of $7,500</a:t>
            </a:r>
          </a:p>
          <a:p>
            <a:pPr marL="852192" lvl="1" indent="-342900">
              <a:buFont typeface="Arial" panose="020B0604020202020204" pitchFamily="34" charset="0"/>
              <a:buChar char="•"/>
            </a:pPr>
            <a:r>
              <a:rPr lang="en-US" sz="2400" i="1" cap="none" dirty="0">
                <a:solidFill>
                  <a:srgbClr val="FAF7EE"/>
                </a:solidFill>
                <a:latin typeface="Proxima Nova  "/>
              </a:rPr>
              <a:t>Senior – Total of $7,500</a:t>
            </a:r>
          </a:p>
          <a:p>
            <a:endParaRPr lang="en-US" sz="2400" cap="none" dirty="0">
              <a:solidFill>
                <a:srgbClr val="FAF7EE"/>
              </a:solidFill>
              <a:latin typeface="Proxima Nova  "/>
            </a:endParaRPr>
          </a:p>
        </p:txBody>
      </p:sp>
    </p:spTree>
    <p:extLst>
      <p:ext uri="{BB962C8B-B14F-4D97-AF65-F5344CB8AC3E}">
        <p14:creationId xmlns:p14="http://schemas.microsoft.com/office/powerpoint/2010/main" val="218993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48450-7D18-4D46-B269-1147A5BC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BE70A-F848-4644-B767-5320817F6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A6F017C-B57B-7145-AED4-48018B14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761" y="303551"/>
            <a:ext cx="10067728" cy="1269060"/>
          </a:xfrm>
        </p:spPr>
        <p:txBody>
          <a:bodyPr/>
          <a:lstStyle/>
          <a:p>
            <a:r>
              <a:rPr lang="en-US" dirty="0"/>
              <a:t>4. WHAT OTHER AID CAN I GET?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DDCE65-D6BE-58E8-5020-5B4F99A9EEF7}"/>
              </a:ext>
            </a:extLst>
          </p:cNvPr>
          <p:cNvSpPr txBox="1"/>
          <p:nvPr/>
        </p:nvSpPr>
        <p:spPr>
          <a:xfrm>
            <a:off x="1388125" y="2203373"/>
            <a:ext cx="99041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rgbClr val="FAF7EE"/>
                </a:solidFill>
                <a:latin typeface="Proxima Nova  "/>
              </a:rPr>
              <a:t>Student loans MUST be repaid.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cap="none" dirty="0">
              <a:solidFill>
                <a:srgbClr val="FAF7EE"/>
              </a:solidFill>
              <a:latin typeface="Proxima Nova  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rgbClr val="FAF7EE"/>
                </a:solidFill>
                <a:latin typeface="Proxima Nova  "/>
              </a:rPr>
              <a:t>Repayment begins six months after you graduate or drop below half-time status.</a:t>
            </a:r>
          </a:p>
          <a:p>
            <a:endParaRPr lang="en-US" sz="2400" cap="none" dirty="0">
              <a:solidFill>
                <a:srgbClr val="FAF7EE"/>
              </a:solidFill>
              <a:latin typeface="Proxima Nova  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rgbClr val="FAF7EE"/>
                </a:solidFill>
                <a:latin typeface="Proxima Nova  "/>
              </a:rPr>
              <a:t>Loan types:</a:t>
            </a:r>
          </a:p>
          <a:p>
            <a:pPr marL="852192" lvl="1" indent="-342900"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rgbClr val="FAF7EE"/>
                </a:solidFill>
                <a:latin typeface="Proxima Nova  "/>
              </a:rPr>
              <a:t>Subsidized loans (do not accrue interest while in school) </a:t>
            </a:r>
          </a:p>
          <a:p>
            <a:pPr marL="852192" lvl="1" indent="-342900"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rgbClr val="FAF7EE"/>
                </a:solidFill>
                <a:latin typeface="Proxima Nova  "/>
              </a:rPr>
              <a:t>Unsubsidized loan (accrue interest while in school)</a:t>
            </a:r>
          </a:p>
          <a:p>
            <a:pPr lvl="1"/>
            <a:endParaRPr lang="en-US" sz="2400" cap="none" dirty="0">
              <a:solidFill>
                <a:srgbClr val="FAF7EE"/>
              </a:solidFill>
              <a:latin typeface="Proxima Nova 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AF7EE"/>
                </a:solidFill>
                <a:hlinkClick r:id="rId2" action="ppaction://hlinkfile"/>
              </a:rPr>
              <a:t>Studentaid.gov </a:t>
            </a:r>
            <a:endParaRPr lang="en-US" sz="2400" dirty="0">
              <a:solidFill>
                <a:srgbClr val="FAF7EE"/>
              </a:solidFill>
            </a:endParaRPr>
          </a:p>
        </p:txBody>
      </p:sp>
      <p:pic>
        <p:nvPicPr>
          <p:cNvPr id="6" name="Picture 5" descr="What Repayment Plans are Available for your Student &lt;strong&gt;Loans&lt;/strong&gt; ...">
            <a:extLst>
              <a:ext uri="{FF2B5EF4-FFF2-40B4-BE49-F238E27FC236}">
                <a16:creationId xmlns:a16="http://schemas.microsoft.com/office/drawing/2014/main" id="{41A6BB03-36B6-7C3A-7CCE-8FC1D49170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545">
            <a:off x="9710092" y="1065658"/>
            <a:ext cx="1858354" cy="1406154"/>
          </a:xfrm>
          <a:prstGeom prst="rect">
            <a:avLst/>
          </a:prstGeom>
          <a:solidFill>
            <a:srgbClr val="FAF7EE"/>
          </a:solidFill>
        </p:spPr>
      </p:pic>
    </p:spTree>
    <p:extLst>
      <p:ext uri="{BB962C8B-B14F-4D97-AF65-F5344CB8AC3E}">
        <p14:creationId xmlns:p14="http://schemas.microsoft.com/office/powerpoint/2010/main" val="2168659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48450-7D18-4D46-B269-1147A5BC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BE70A-F848-4644-B767-5320817F6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A6F017C-B57B-7145-AED4-48018B14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761" y="303551"/>
            <a:ext cx="10067728" cy="1269060"/>
          </a:xfrm>
        </p:spPr>
        <p:txBody>
          <a:bodyPr/>
          <a:lstStyle/>
          <a:p>
            <a:r>
              <a:rPr lang="en-US" dirty="0"/>
              <a:t>4. WHAT OTHER AID CAN I GET?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DDCE65-D6BE-58E8-5020-5B4F99A9EEF7}"/>
              </a:ext>
            </a:extLst>
          </p:cNvPr>
          <p:cNvSpPr txBox="1"/>
          <p:nvPr/>
        </p:nvSpPr>
        <p:spPr>
          <a:xfrm>
            <a:off x="1388125" y="2203373"/>
            <a:ext cx="99041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rgbClr val="FAF7EE"/>
                </a:solidFill>
                <a:latin typeface="Proxima Nova  "/>
              </a:rPr>
              <a:t>Private loans</a:t>
            </a:r>
          </a:p>
          <a:p>
            <a:pPr marL="852192" lvl="1" indent="-342900"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rgbClr val="FAF7EE"/>
                </a:solidFill>
                <a:latin typeface="Proxima Nova  "/>
              </a:rPr>
              <a:t>Require a credit-worthy co-signer</a:t>
            </a:r>
          </a:p>
          <a:p>
            <a:pPr marL="852192" lvl="1" indent="-342900"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rgbClr val="FAF7EE"/>
                </a:solidFill>
                <a:latin typeface="Proxima Nova  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www.ohio.edu/financial-aid/types/loans/private-loans</a:t>
            </a:r>
            <a:r>
              <a:rPr lang="en-US" sz="2400" cap="none" dirty="0">
                <a:solidFill>
                  <a:srgbClr val="FAF7EE"/>
                </a:solidFill>
                <a:latin typeface="Proxima Nova  "/>
              </a:rPr>
              <a:t> </a:t>
            </a:r>
          </a:p>
          <a:p>
            <a:pPr lvl="1"/>
            <a:endParaRPr lang="en-US" sz="2400" cap="none" dirty="0">
              <a:solidFill>
                <a:srgbClr val="FAF7EE"/>
              </a:solidFill>
              <a:latin typeface="Proxima Nova  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rgbClr val="FAF7EE"/>
                </a:solidFill>
                <a:latin typeface="Proxima Nova  "/>
              </a:rPr>
              <a:t>Parents can apply for Federal Loans </a:t>
            </a:r>
          </a:p>
          <a:p>
            <a:pPr marL="852192" lvl="1" indent="-342900"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rgbClr val="FAF7EE"/>
                </a:solidFill>
                <a:latin typeface="Proxima Nova  "/>
              </a:rPr>
              <a:t>Parent would need to be credit-worthy or have a credit-worthy co-signer</a:t>
            </a:r>
          </a:p>
          <a:p>
            <a:pPr marL="852192" lvl="1" indent="-342900"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rgbClr val="FAF7EE"/>
                </a:solidFill>
                <a:latin typeface="Proxima Nova  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www.ohio.edu/financial-aid/types/loans/federal-loans</a:t>
            </a:r>
            <a:r>
              <a:rPr lang="en-US" sz="2400" cap="none" dirty="0">
                <a:solidFill>
                  <a:srgbClr val="FAF7EE"/>
                </a:solidFill>
                <a:latin typeface="Proxima Nova  "/>
              </a:rPr>
              <a:t> </a:t>
            </a:r>
          </a:p>
          <a:p>
            <a:endParaRPr lang="en-US" sz="2400" dirty="0">
              <a:solidFill>
                <a:srgbClr val="FAF7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68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FEE599B-54E8-B4A6-F8B0-1C7213E77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984" y="2118049"/>
            <a:ext cx="6239810" cy="3868683"/>
          </a:xfrm>
          <a:prstGeom prst="rect">
            <a:avLst/>
          </a:prstGeom>
          <a:noFill/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1A6F017C-B57B-7145-AED4-48018B14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9"/>
            <a:ext cx="10067728" cy="1269060"/>
          </a:xfrm>
        </p:spPr>
        <p:txBody>
          <a:bodyPr anchor="b">
            <a:normAutofit/>
          </a:bodyPr>
          <a:lstStyle/>
          <a:p>
            <a:r>
              <a:rPr lang="en-US" dirty="0"/>
              <a:t>5. WHAT HAPPENS NEXT?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48450-7D18-4D46-B269-1147A5BC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0267" y="6356350"/>
            <a:ext cx="289249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September 23,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BE70A-F848-4644-B767-5320817F6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951" y="6356350"/>
            <a:ext cx="798544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Office of Student Financial Aid and Scholarships</a:t>
            </a:r>
          </a:p>
        </p:txBody>
      </p:sp>
    </p:spTree>
    <p:extLst>
      <p:ext uri="{BB962C8B-B14F-4D97-AF65-F5344CB8AC3E}">
        <p14:creationId xmlns:p14="http://schemas.microsoft.com/office/powerpoint/2010/main" val="324322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48450-7D18-4D46-B269-1147A5BC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BE70A-F848-4644-B767-5320817F6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pic>
        <p:nvPicPr>
          <p:cNvPr id="7" name="Picture Placeholder 3" descr="A picture containing tree, plant, outdoor&#10;&#10;Description automatically generated">
            <a:extLst>
              <a:ext uri="{FF2B5EF4-FFF2-40B4-BE49-F238E27FC236}">
                <a16:creationId xmlns:a16="http://schemas.microsoft.com/office/drawing/2014/main" id="{5CE3ED7E-A59A-D59F-23DF-4C3464C321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" b="7"/>
          <a:stretch>
            <a:fillRect/>
          </a:stretch>
        </p:blipFill>
        <p:spPr>
          <a:xfrm>
            <a:off x="9208838" y="136525"/>
            <a:ext cx="2892491" cy="57661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A02BFD-030E-D833-7C06-2D80BDB8A7BA}"/>
              </a:ext>
            </a:extLst>
          </p:cNvPr>
          <p:cNvSpPr txBox="1"/>
          <p:nvPr/>
        </p:nvSpPr>
        <p:spPr>
          <a:xfrm>
            <a:off x="1157288" y="1361412"/>
            <a:ext cx="75866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FAF7EE"/>
                </a:solidFill>
              </a:rPr>
              <a:t>HOW DO I APPLY FOR FINANCIAL AID?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>
              <a:solidFill>
                <a:srgbClr val="FAF7EE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FAF7EE"/>
                </a:solidFill>
              </a:rPr>
              <a:t>WHERE DO I GET SCHOLARSHIPS?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>
              <a:solidFill>
                <a:srgbClr val="FAF7EE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FAF7EE"/>
                </a:solidFill>
              </a:rPr>
              <a:t>WHAT’S IT GOING TO COST?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>
              <a:solidFill>
                <a:srgbClr val="FAF7EE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FAF7EE"/>
                </a:solidFill>
              </a:rPr>
              <a:t>WHAT OTHER AID CAN I GET?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>
              <a:solidFill>
                <a:srgbClr val="FAF7EE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FAF7EE"/>
                </a:solidFill>
              </a:rPr>
              <a:t>WHAT HAPPENS NEXT?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FAF7EE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FAF7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81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A6F017C-B57B-7145-AED4-48018B14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317482"/>
            <a:ext cx="10067728" cy="1269060"/>
          </a:xfrm>
        </p:spPr>
        <p:txBody>
          <a:bodyPr anchor="b">
            <a:normAutofit/>
          </a:bodyPr>
          <a:lstStyle/>
          <a:p>
            <a:r>
              <a:rPr lang="en-US" dirty="0"/>
              <a:t>5. WHAT HAPPENS NEXT?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48450-7D18-4D46-B269-1147A5BC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0267" y="6356350"/>
            <a:ext cx="289249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September 23,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BE70A-F848-4644-B767-5320817F6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951" y="6356350"/>
            <a:ext cx="798544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Office of Student Financial Aid and Scholarships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10075-48FC-E1B7-6BA0-4489400FDEB9}"/>
              </a:ext>
            </a:extLst>
          </p:cNvPr>
          <p:cNvSpPr txBox="1"/>
          <p:nvPr/>
        </p:nvSpPr>
        <p:spPr>
          <a:xfrm>
            <a:off x="1167788" y="1853242"/>
            <a:ext cx="10067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20000"/>
              <a:buFont typeface="+mj-lt"/>
              <a:buAutoNum type="arabicPeriod"/>
            </a:pPr>
            <a:r>
              <a:rPr lang="en-US" sz="1800" cap="none" dirty="0">
                <a:solidFill>
                  <a:srgbClr val="FAF7EE"/>
                </a:solidFill>
                <a:latin typeface="Proxima Nova" panose="020B0604020202020204" charset="0"/>
              </a:rPr>
              <a:t>Submit your completed application for admission by November 15,2022.</a:t>
            </a:r>
          </a:p>
          <a:p>
            <a:pPr marL="457200" indent="-457200">
              <a:buSzPct val="120000"/>
              <a:buFont typeface="+mj-lt"/>
              <a:buAutoNum type="arabicPeriod"/>
            </a:pPr>
            <a:endParaRPr lang="en-US" sz="1800" dirty="0">
              <a:solidFill>
                <a:srgbClr val="FAF7EE"/>
              </a:solidFill>
              <a:latin typeface="Proxima Nova" panose="020B0604020202020204" charset="0"/>
            </a:endParaRPr>
          </a:p>
          <a:p>
            <a:pPr marL="457200" indent="-457200">
              <a:buSzPct val="120000"/>
              <a:buFont typeface="+mj-lt"/>
              <a:buAutoNum type="arabicPeriod"/>
            </a:pPr>
            <a:r>
              <a:rPr lang="en-US" sz="1800" cap="none" dirty="0">
                <a:solidFill>
                  <a:srgbClr val="FAF7EE"/>
                </a:solidFill>
                <a:latin typeface="Proxima Nova" panose="020B0604020202020204" charset="0"/>
              </a:rPr>
              <a:t>Submit</a:t>
            </a:r>
            <a:r>
              <a:rPr lang="en-US" sz="1800" dirty="0">
                <a:solidFill>
                  <a:srgbClr val="FAF7EE"/>
                </a:solidFill>
                <a:latin typeface="Proxima Nova" panose="020B0604020202020204" charset="0"/>
              </a:rPr>
              <a:t> your FAFSA by January 15, 2023.</a:t>
            </a:r>
          </a:p>
          <a:p>
            <a:pPr marL="457200" indent="-457200">
              <a:buSzPct val="120000"/>
              <a:buFont typeface="+mj-lt"/>
              <a:buAutoNum type="arabicPeriod"/>
            </a:pPr>
            <a:endParaRPr lang="en-US" sz="1800" cap="none" dirty="0">
              <a:solidFill>
                <a:srgbClr val="FAF7EE"/>
              </a:solidFill>
              <a:latin typeface="Proxima Nova" panose="020B0604020202020204" charset="0"/>
            </a:endParaRPr>
          </a:p>
          <a:p>
            <a:pPr marL="457200" indent="-457200">
              <a:buSzPct val="120000"/>
              <a:buFont typeface="+mj-lt"/>
              <a:buAutoNum type="arabicPeriod"/>
            </a:pPr>
            <a:r>
              <a:rPr lang="en-US" sz="1800" cap="none" dirty="0">
                <a:solidFill>
                  <a:srgbClr val="FAF7EE"/>
                </a:solidFill>
                <a:latin typeface="Proxima Nova" panose="020B0604020202020204" charset="0"/>
              </a:rPr>
              <a:t>Check your OHIO Student Center and complete any listed to-do items.</a:t>
            </a:r>
          </a:p>
          <a:p>
            <a:pPr marL="457200" indent="-457200">
              <a:buSzPct val="120000"/>
              <a:buFont typeface="+mj-lt"/>
              <a:buAutoNum type="arabicPeriod"/>
            </a:pPr>
            <a:endParaRPr lang="en-US" sz="1800" cap="none" dirty="0">
              <a:solidFill>
                <a:srgbClr val="FAF7EE"/>
              </a:solidFill>
              <a:latin typeface="Proxima Nova" panose="020B0604020202020204" charset="0"/>
            </a:endParaRPr>
          </a:p>
          <a:p>
            <a:pPr marL="457200" indent="-457200">
              <a:buSzPct val="120000"/>
              <a:buFont typeface="+mj-lt"/>
              <a:buAutoNum type="arabicPeriod"/>
            </a:pPr>
            <a:r>
              <a:rPr lang="en-US" sz="1800" dirty="0">
                <a:solidFill>
                  <a:srgbClr val="FAF7EE"/>
                </a:solidFill>
                <a:latin typeface="Proxima Nova" panose="020B0604020202020204" charset="0"/>
              </a:rPr>
              <a:t>Watch for merit-based scholarship offers mailed in December.</a:t>
            </a:r>
            <a:endParaRPr lang="en-US" sz="1800" cap="none" dirty="0">
              <a:solidFill>
                <a:srgbClr val="FAF7EE"/>
              </a:solidFill>
              <a:latin typeface="Proxima Nova" panose="020B0604020202020204" charset="0"/>
            </a:endParaRPr>
          </a:p>
          <a:p>
            <a:pPr marL="457200" indent="-457200">
              <a:buSzPct val="120000"/>
              <a:buFont typeface="+mj-lt"/>
              <a:buAutoNum type="arabicPeriod"/>
            </a:pPr>
            <a:endParaRPr lang="en-US" sz="1800" cap="none" dirty="0">
              <a:solidFill>
                <a:srgbClr val="FAF7EE"/>
              </a:solidFill>
              <a:latin typeface="Proxima Nova" panose="020B0604020202020204" charset="0"/>
            </a:endParaRPr>
          </a:p>
          <a:p>
            <a:pPr marL="457200" indent="-457200">
              <a:buSzPct val="120000"/>
              <a:buFont typeface="+mj-lt"/>
              <a:buAutoNum type="arabicPeriod"/>
            </a:pPr>
            <a:r>
              <a:rPr lang="en-US" sz="1800" cap="none" dirty="0">
                <a:solidFill>
                  <a:srgbClr val="FAF7EE"/>
                </a:solidFill>
                <a:latin typeface="Proxima Nova" panose="020B0604020202020204" charset="0"/>
              </a:rPr>
              <a:t>Send updated credentials through January 15, 2023.</a:t>
            </a:r>
          </a:p>
          <a:p>
            <a:pPr marL="457200" indent="-457200">
              <a:buSzPct val="120000"/>
              <a:buFont typeface="+mj-lt"/>
              <a:buAutoNum type="arabicPeriod"/>
            </a:pPr>
            <a:endParaRPr lang="en-US" sz="1800" dirty="0">
              <a:solidFill>
                <a:srgbClr val="FAF7EE"/>
              </a:solidFill>
              <a:latin typeface="Proxima Nova" panose="020B0604020202020204" charset="0"/>
            </a:endParaRPr>
          </a:p>
          <a:p>
            <a:pPr marL="457200" indent="-457200">
              <a:buSzPct val="120000"/>
              <a:buFont typeface="+mj-lt"/>
              <a:buAutoNum type="arabicPeriod"/>
            </a:pPr>
            <a:r>
              <a:rPr lang="en-US" sz="1800" cap="none" dirty="0">
                <a:solidFill>
                  <a:srgbClr val="FAF7EE"/>
                </a:solidFill>
                <a:latin typeface="Proxima Nova" panose="020B0604020202020204" charset="0"/>
              </a:rPr>
              <a:t>Expect your comprehensive Financial Aid Offer in your mailbox by late-February</a:t>
            </a:r>
            <a:r>
              <a:rPr lang="en-US" sz="1800" dirty="0">
                <a:solidFill>
                  <a:srgbClr val="FAF7EE"/>
                </a:solidFill>
                <a:latin typeface="Proxima Nova" panose="020B0604020202020204" charset="0"/>
              </a:rPr>
              <a:t>.</a:t>
            </a:r>
            <a:endParaRPr lang="en-US" sz="1800" cap="none" dirty="0">
              <a:solidFill>
                <a:srgbClr val="FAF7EE"/>
              </a:solidFill>
              <a:latin typeface="Proxima Nova" panose="020B0604020202020204" charset="0"/>
            </a:endParaRPr>
          </a:p>
          <a:p>
            <a:pPr marL="457200" indent="-457200">
              <a:buSzPct val="120000"/>
              <a:buFont typeface="+mj-lt"/>
              <a:buAutoNum type="arabicPeriod"/>
            </a:pPr>
            <a:endParaRPr lang="en-US" sz="1800" cap="none" dirty="0">
              <a:solidFill>
                <a:srgbClr val="FAF7EE"/>
              </a:solidFill>
              <a:latin typeface="Proxima Nova" panose="020B0604020202020204" charset="0"/>
            </a:endParaRPr>
          </a:p>
          <a:p>
            <a:pPr marL="457200" indent="-457200">
              <a:buSzPct val="120000"/>
              <a:buFont typeface="+mj-lt"/>
              <a:buAutoNum type="arabicPeriod"/>
            </a:pPr>
            <a:r>
              <a:rPr lang="en-US" sz="1800" cap="none" dirty="0">
                <a:solidFill>
                  <a:srgbClr val="FAF7EE"/>
                </a:solidFill>
                <a:latin typeface="Proxima Nova" panose="020B0604020202020204" charset="0"/>
              </a:rPr>
              <a:t>Complete steps to secure your financial aid</a:t>
            </a:r>
          </a:p>
          <a:p>
            <a:pPr>
              <a:buSzPct val="120000"/>
            </a:pPr>
            <a:endParaRPr lang="en-US" sz="1800" cap="none" dirty="0">
              <a:solidFill>
                <a:srgbClr val="FAF7EE"/>
              </a:solidFill>
              <a:latin typeface="Proxima Nova" panose="020B0604020202020204" charset="0"/>
            </a:endParaRPr>
          </a:p>
          <a:p>
            <a:pPr marL="0" indent="0" algn="ctr">
              <a:buSzPct val="120000"/>
            </a:pPr>
            <a:r>
              <a:rPr lang="en-US" sz="1800" cap="none" dirty="0">
                <a:solidFill>
                  <a:srgbClr val="FAF7EE"/>
                </a:solidFill>
                <a:latin typeface="Proxima Nova" panose="020B060402020202020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www.ohio.edu/financial-aid/checklist</a:t>
            </a:r>
            <a:endParaRPr lang="en-US" sz="1800" dirty="0">
              <a:solidFill>
                <a:srgbClr val="FAF7EE"/>
              </a:solidFill>
              <a:latin typeface="Proxima Nova" panose="020B060402020202020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730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8" descr="A sign on a pole&#10;&#10;Description automatically generated with low confidence">
            <a:extLst>
              <a:ext uri="{FF2B5EF4-FFF2-40B4-BE49-F238E27FC236}">
                <a16:creationId xmlns:a16="http://schemas.microsoft.com/office/drawing/2014/main" id="{28D02620-A9AC-5E88-5F0C-71DFD80FD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86" r="8483" b="-2"/>
          <a:stretch/>
        </p:blipFill>
        <p:spPr>
          <a:xfrm>
            <a:off x="5183188" y="681039"/>
            <a:ext cx="6720196" cy="5180012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910075-48FC-E1B7-6BA0-4489400FDEB9}"/>
              </a:ext>
            </a:extLst>
          </p:cNvPr>
          <p:cNvSpPr txBox="1"/>
          <p:nvPr/>
        </p:nvSpPr>
        <p:spPr>
          <a:xfrm>
            <a:off x="1045029" y="2057400"/>
            <a:ext cx="3726996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b="0" i="0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financial.aid@ohio.edu</a:t>
            </a:r>
            <a:endParaRPr lang="en-US" sz="2200" b="0" i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200" b="0" i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b="0" i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740.593.4141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200" b="0" i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b="0" i="0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www.ohio.edu/financial-aid</a:t>
            </a:r>
            <a:endParaRPr lang="en-US" sz="2200" b="0" i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200" b="0" i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b="0" i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Twitter: @OHIOStuFinAid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 b="0" i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48450-7D18-4D46-B269-1147A5BC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0267" y="6356350"/>
            <a:ext cx="289249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 spc="100" baseline="0">
                <a:latin typeface="P22 Mackinac Pro Medium" panose="02000000000000000000" pitchFamily="2" charset="77"/>
                <a:ea typeface="P22 Mackinac Pro Medium" panose="02000000000000000000" pitchFamily="2" charset="77"/>
                <a:cs typeface="+mn-cs"/>
              </a:rPr>
              <a:t>September 23,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BE70A-F848-4644-B767-5320817F6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951" y="6356350"/>
            <a:ext cx="798544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 spc="100" baseline="0">
                <a:latin typeface="P22 Mackinac Pro Medium" panose="02000000000000000000" pitchFamily="2" charset="77"/>
                <a:ea typeface="P22 Mackinac Pro Medium" panose="02000000000000000000" pitchFamily="2" charset="77"/>
                <a:cs typeface="+mn-cs"/>
              </a:rPr>
              <a:t>Office of Student Financial Aid and Scholarships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A6F017C-B57B-7145-AED4-48018B14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9"/>
            <a:ext cx="3726996" cy="12690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i="0" kern="1200" dirty="0">
                <a:latin typeface="+mj-lt"/>
                <a:ea typeface="P22 Mackinac Pro Book" panose="02000000000000000000" pitchFamily="2" charset="77"/>
                <a:cs typeface="+mj-cs"/>
              </a:rPr>
              <a:t>NEED HELP?</a:t>
            </a:r>
            <a:br>
              <a:rPr lang="en-US" b="0" i="0" kern="1200" dirty="0">
                <a:latin typeface="+mj-lt"/>
                <a:ea typeface="P22 Mackinac Pro Book" panose="02000000000000000000" pitchFamily="2" charset="77"/>
                <a:cs typeface="+mj-cs"/>
              </a:rPr>
            </a:br>
            <a:endParaRPr lang="en-US" b="0" i="0" kern="1200" dirty="0">
              <a:latin typeface="+mj-lt"/>
              <a:ea typeface="P22 Mackinac Pro Book" panose="02000000000000000000" pitchFamily="2" charset="7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4818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A49B078-616A-4948-A0E2-47AA03ED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A06260-4270-EC45-B116-F264AD25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September 23,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EDDBA-CA73-D944-950A-61D62AE8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Office of Student Financial Aid and Scholarships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18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48450-7D18-4D46-B269-1147A5BC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BE70A-F848-4644-B767-5320817F6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A6F017C-B57B-7145-AED4-48018B14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136" y="290784"/>
            <a:ext cx="10067728" cy="1269060"/>
          </a:xfrm>
        </p:spPr>
        <p:txBody>
          <a:bodyPr/>
          <a:lstStyle/>
          <a:p>
            <a:r>
              <a:rPr lang="en-US" dirty="0"/>
              <a:t>1. HOW DO I APPLY FOR FINANCIAL AID?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F3600C-1DFD-A130-40A8-B260DB13400C}"/>
              </a:ext>
            </a:extLst>
          </p:cNvPr>
          <p:cNvSpPr txBox="1"/>
          <p:nvPr/>
        </p:nvSpPr>
        <p:spPr>
          <a:xfrm>
            <a:off x="1062136" y="1642128"/>
            <a:ext cx="1006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AF7EE"/>
                </a:solidFill>
              </a:rPr>
              <a:t>FAFSA = FREE APPLICATION FOR FEDERAL STUDENT AID</a:t>
            </a:r>
          </a:p>
        </p:txBody>
      </p:sp>
      <p:pic>
        <p:nvPicPr>
          <p:cNvPr id="7" name="Picture 6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284831E8-B6B6-75D7-DC42-8D743941D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94" y="2303362"/>
            <a:ext cx="9663211" cy="383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4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48450-7D18-4D46-B269-1147A5BC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BE70A-F848-4644-B767-5320817F6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A6F017C-B57B-7145-AED4-48018B14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136" y="145788"/>
            <a:ext cx="10067728" cy="1269060"/>
          </a:xfrm>
        </p:spPr>
        <p:txBody>
          <a:bodyPr/>
          <a:lstStyle/>
          <a:p>
            <a:r>
              <a:rPr lang="en-US" dirty="0"/>
              <a:t>1. HOW DO I APPLY FOR FINANCIAL AID?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F3600C-1DFD-A130-40A8-B260DB13400C}"/>
              </a:ext>
            </a:extLst>
          </p:cNvPr>
          <p:cNvSpPr txBox="1"/>
          <p:nvPr/>
        </p:nvSpPr>
        <p:spPr>
          <a:xfrm>
            <a:off x="1045030" y="2035668"/>
            <a:ext cx="10067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AF7EE"/>
                </a:solidFill>
              </a:rPr>
              <a:t>The FAFSA is FREE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AF7E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AF7EE"/>
                </a:solidFill>
              </a:rPr>
              <a:t>Available beginning October 1 at </a:t>
            </a:r>
            <a:r>
              <a:rPr lang="en-US" sz="2400" dirty="0">
                <a:solidFill>
                  <a:srgbClr val="FAF7EE"/>
                </a:solidFill>
                <a:hlinkClick r:id="rId2"/>
              </a:rPr>
              <a:t>https://studentaid.gov</a:t>
            </a:r>
            <a:endParaRPr lang="en-US" sz="2400" dirty="0">
              <a:solidFill>
                <a:srgbClr val="FAF7E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AF7E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AF7EE"/>
                </a:solidFill>
              </a:rPr>
              <a:t>File early to ensure OHIO receives your results by January 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AF7E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AF7EE"/>
                </a:solidFill>
              </a:rPr>
              <a:t>Parent demographic and financial information is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AF7E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AF7EE"/>
                </a:solidFill>
              </a:rPr>
              <a:t>FSA User ID is required:  </a:t>
            </a:r>
            <a:r>
              <a:rPr lang="en-US" sz="2400" dirty="0">
                <a:solidFill>
                  <a:srgbClr val="FAF7EE"/>
                </a:solidFill>
                <a:hlinkClick r:id="rId3"/>
              </a:rPr>
              <a:t>https://studentaid.gov/fsa-id/create-account</a:t>
            </a:r>
            <a:r>
              <a:rPr lang="en-US" sz="2400" dirty="0">
                <a:solidFill>
                  <a:srgbClr val="FAF7EE"/>
                </a:solidFill>
              </a:rPr>
              <a:t> </a:t>
            </a:r>
          </a:p>
        </p:txBody>
      </p:sp>
      <p:pic>
        <p:nvPicPr>
          <p:cNvPr id="2" name="Picture 1" descr="A white board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22090D21-D95C-8AE7-389A-F70FBF7A9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9543" y="1769539"/>
            <a:ext cx="2215801" cy="1871758"/>
          </a:xfrm>
          <a:prstGeom prst="rect">
            <a:avLst/>
          </a:prstGeom>
          <a:scene3d>
            <a:camera prst="orthographicFront">
              <a:rot lat="0" lon="0" rev="203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58187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48450-7D18-4D46-B269-1147A5BC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BE70A-F848-4644-B767-5320817F6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A6F017C-B57B-7145-AED4-48018B14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136" y="290784"/>
            <a:ext cx="10067728" cy="1269060"/>
          </a:xfrm>
        </p:spPr>
        <p:txBody>
          <a:bodyPr/>
          <a:lstStyle/>
          <a:p>
            <a:r>
              <a:rPr lang="en-US" dirty="0"/>
              <a:t>1. HOW DO I APPLY FOR FINANCIAL AID?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F3600C-1DFD-A130-40A8-B260DB13400C}"/>
              </a:ext>
            </a:extLst>
          </p:cNvPr>
          <p:cNvSpPr txBox="1"/>
          <p:nvPr/>
        </p:nvSpPr>
        <p:spPr>
          <a:xfrm>
            <a:off x="1062136" y="2244012"/>
            <a:ext cx="10067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AF7EE"/>
                </a:solidFill>
              </a:rPr>
              <a:t>Use the IRS Data Retrieval Tool to import 2021 tax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AF7E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AF7EE"/>
                </a:solidFill>
              </a:rPr>
              <a:t>All students are encouraged to complete the FAFSA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AF7E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AF7EE"/>
                </a:solidFill>
              </a:rPr>
              <a:t>Tax transcripts and W-2 forms may be requested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AF7E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AF7EE"/>
                </a:solidFill>
              </a:rPr>
              <a:t>Have things changed since 2021 for your family?</a:t>
            </a:r>
          </a:p>
          <a:p>
            <a:endParaRPr lang="en-US" sz="2400" dirty="0">
              <a:solidFill>
                <a:srgbClr val="FAF7EE"/>
              </a:solidFill>
            </a:endParaRPr>
          </a:p>
        </p:txBody>
      </p:sp>
      <p:pic>
        <p:nvPicPr>
          <p:cNvPr id="2" name="Picture 1" descr="How Are You Filing Your Federal Income &lt;strong&gt;Taxes&lt;/strong&gt;? - ProPublica">
            <a:extLst>
              <a:ext uri="{FF2B5EF4-FFF2-40B4-BE49-F238E27FC236}">
                <a16:creationId xmlns:a16="http://schemas.microsoft.com/office/drawing/2014/main" id="{2583F70C-2845-B946-DD4D-2A54C3104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055" y="2625194"/>
            <a:ext cx="2535174" cy="16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32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mas Bradanovic: Aspectos económicos de la gratuidad ...">
            <a:extLst>
              <a:ext uri="{FF2B5EF4-FFF2-40B4-BE49-F238E27FC236}">
                <a16:creationId xmlns:a16="http://schemas.microsoft.com/office/drawing/2014/main" id="{C9A04DC2-956C-8CCE-0B21-5BEADCB39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27" y="2118049"/>
            <a:ext cx="6757524" cy="3868683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A02BFD-030E-D833-7C06-2D80BDB8A7BA}"/>
              </a:ext>
            </a:extLst>
          </p:cNvPr>
          <p:cNvSpPr txBox="1"/>
          <p:nvPr/>
        </p:nvSpPr>
        <p:spPr>
          <a:xfrm>
            <a:off x="1473654" y="479371"/>
            <a:ext cx="10067728" cy="12690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ts val="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0" i="0" kern="1200" dirty="0">
                <a:solidFill>
                  <a:srgbClr val="FAF7EE"/>
                </a:solidFill>
                <a:latin typeface="+mj-lt"/>
                <a:ea typeface="P22 Mackinac Pro Book" panose="02000000000000000000" pitchFamily="2" charset="77"/>
                <a:cs typeface="+mj-cs"/>
              </a:rPr>
              <a:t>2. WHERE DO I GET SCHOLARSHIPS?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48450-7D18-4D46-B269-1147A5BC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0267" y="6356350"/>
            <a:ext cx="289249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 spc="100" baseline="0">
                <a:latin typeface="P22 Mackinac Pro Medium" panose="02000000000000000000" pitchFamily="2" charset="77"/>
                <a:ea typeface="P22 Mackinac Pro Medium" panose="02000000000000000000" pitchFamily="2" charset="77"/>
                <a:cs typeface="+mn-cs"/>
              </a:rPr>
              <a:t>September 23,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BE70A-F848-4644-B767-5320817F6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951" y="6356350"/>
            <a:ext cx="798544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 spc="100" baseline="0">
                <a:latin typeface="P22 Mackinac Pro Medium" panose="02000000000000000000" pitchFamily="2" charset="77"/>
                <a:ea typeface="P22 Mackinac Pro Medium" panose="02000000000000000000" pitchFamily="2" charset="77"/>
                <a:cs typeface="+mn-cs"/>
              </a:rPr>
              <a:t>Office of Student Financial Aid and Scholarships</a:t>
            </a:r>
          </a:p>
        </p:txBody>
      </p:sp>
    </p:spTree>
    <p:extLst>
      <p:ext uri="{BB962C8B-B14F-4D97-AF65-F5344CB8AC3E}">
        <p14:creationId xmlns:p14="http://schemas.microsoft.com/office/powerpoint/2010/main" val="192178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48450-7D18-4D46-B269-1147A5BC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BE70A-F848-4644-B767-5320817F6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A6F017C-B57B-7145-AED4-48018B14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136" y="290784"/>
            <a:ext cx="10067728" cy="1269060"/>
          </a:xfrm>
        </p:spPr>
        <p:txBody>
          <a:bodyPr/>
          <a:lstStyle/>
          <a:p>
            <a:r>
              <a:rPr lang="en-US" dirty="0"/>
              <a:t>2. WHERE DO I GET SCHOLARSHIPS?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F3600C-1DFD-A130-40A8-B260DB13400C}"/>
              </a:ext>
            </a:extLst>
          </p:cNvPr>
          <p:cNvSpPr txBox="1"/>
          <p:nvPr/>
        </p:nvSpPr>
        <p:spPr>
          <a:xfrm>
            <a:off x="1062136" y="2244012"/>
            <a:ext cx="10067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AF7EE"/>
                </a:solidFill>
              </a:rPr>
              <a:t>Submit a complete application for admission </a:t>
            </a:r>
            <a:r>
              <a:rPr lang="en-US" sz="2400">
                <a:solidFill>
                  <a:srgbClr val="FAF7EE"/>
                </a:solidFill>
              </a:rPr>
              <a:t>by November 15</a:t>
            </a:r>
            <a:endParaRPr lang="en-US" sz="2400" dirty="0">
              <a:solidFill>
                <a:srgbClr val="FAF7E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AF7E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AF7EE"/>
                </a:solidFill>
              </a:rPr>
              <a:t>Awards consider merit and blend of merit and need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AF7E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AF7EE"/>
                </a:solidFill>
              </a:rPr>
              <a:t>Diversity scholarships: </a:t>
            </a:r>
            <a:r>
              <a:rPr lang="en-US" sz="2400" dirty="0">
                <a:solidFill>
                  <a:srgbClr val="FAF7EE"/>
                </a:solidFill>
                <a:hlinkClick r:id="rId2"/>
              </a:rPr>
              <a:t>https://www.ohio.edu/diversity/omsar</a:t>
            </a:r>
            <a:r>
              <a:rPr lang="en-US" sz="2400" dirty="0">
                <a:solidFill>
                  <a:srgbClr val="FAF7EE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AF7E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AF7EE"/>
                </a:solidFill>
              </a:rPr>
              <a:t>Private funded university scholarships</a:t>
            </a:r>
          </a:p>
          <a:p>
            <a:endParaRPr lang="en-US" sz="2400" dirty="0">
              <a:solidFill>
                <a:srgbClr val="FAF7EE"/>
              </a:solidFill>
            </a:endParaRPr>
          </a:p>
        </p:txBody>
      </p:sp>
      <p:pic>
        <p:nvPicPr>
          <p:cNvPr id="3" name="Picture 2" descr="SStevensBCTAL - EAT 12-13">
            <a:extLst>
              <a:ext uri="{FF2B5EF4-FFF2-40B4-BE49-F238E27FC236}">
                <a16:creationId xmlns:a16="http://schemas.microsoft.com/office/drawing/2014/main" id="{DC7AC01F-831C-5189-9027-21C71C9E4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0113">
            <a:off x="9334256" y="4015263"/>
            <a:ext cx="2575167" cy="176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25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48450-7D18-4D46-B269-1147A5BC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BE70A-F848-4644-B767-5320817F6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A6F017C-B57B-7145-AED4-48018B14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30" y="136525"/>
            <a:ext cx="10067728" cy="1269060"/>
          </a:xfrm>
        </p:spPr>
        <p:txBody>
          <a:bodyPr/>
          <a:lstStyle/>
          <a:p>
            <a:r>
              <a:rPr lang="en-US" dirty="0"/>
              <a:t>2. WHERE DO I GET SCHOLARSHIPS?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820C35-6D2A-AF03-4FB6-F71C52AAB841}"/>
              </a:ext>
            </a:extLst>
          </p:cNvPr>
          <p:cNvSpPr txBox="1"/>
          <p:nvPr/>
        </p:nvSpPr>
        <p:spPr>
          <a:xfrm>
            <a:off x="1169043" y="1678146"/>
            <a:ext cx="996082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AF7EE"/>
                </a:solidFill>
              </a:rPr>
              <a:t>OHIO EXCELLENCE AWARDS</a:t>
            </a:r>
          </a:p>
          <a:p>
            <a:r>
              <a:rPr lang="en-US" sz="2000" dirty="0">
                <a:solidFill>
                  <a:srgbClr val="FAF7EE"/>
                </a:solidFill>
                <a:hlinkClick r:id="rId2"/>
              </a:rPr>
              <a:t>https://www.ohio.edu/admissions/tuition/ohio-excellence-awards</a:t>
            </a:r>
            <a:endParaRPr lang="en-US" sz="2000" dirty="0">
              <a:solidFill>
                <a:srgbClr val="FAF7EE"/>
              </a:solidFill>
            </a:endParaRPr>
          </a:p>
          <a:p>
            <a:endParaRPr lang="en-US" sz="2000" dirty="0">
              <a:solidFill>
                <a:srgbClr val="FAF7E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AF7EE"/>
                </a:solidFill>
              </a:rPr>
              <a:t>First-year students new to Athens campus</a:t>
            </a:r>
          </a:p>
          <a:p>
            <a:endParaRPr lang="en-US" sz="2000" dirty="0">
              <a:solidFill>
                <a:srgbClr val="FAF7E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AF7EE"/>
                </a:solidFill>
              </a:rPr>
              <a:t>Academic merit determined by high school GPA</a:t>
            </a:r>
          </a:p>
          <a:p>
            <a:endParaRPr lang="en-US" sz="2000" dirty="0">
              <a:solidFill>
                <a:srgbClr val="FAF7E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AF7EE"/>
                </a:solidFill>
              </a:rPr>
              <a:t>Optional ACT/SAT score submission only used if beneficial </a:t>
            </a:r>
          </a:p>
          <a:p>
            <a:endParaRPr lang="en-US" sz="2000" dirty="0">
              <a:solidFill>
                <a:srgbClr val="FAF7E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AF7EE"/>
                </a:solidFill>
              </a:rPr>
              <a:t>Financial need determined by the FAFSA</a:t>
            </a:r>
          </a:p>
          <a:p>
            <a:endParaRPr lang="en-US" sz="2000" dirty="0">
              <a:solidFill>
                <a:srgbClr val="FAF7E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AF7EE"/>
                </a:solidFill>
              </a:rPr>
              <a:t>Renewable for up to four years total</a:t>
            </a:r>
          </a:p>
          <a:p>
            <a:endParaRPr lang="en-US" sz="2000" dirty="0">
              <a:solidFill>
                <a:srgbClr val="FAF7E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AF7EE"/>
                </a:solidFill>
              </a:rPr>
              <a:t>Submit complete application for admission by November 15</a:t>
            </a:r>
          </a:p>
          <a:p>
            <a:endParaRPr lang="en-US" dirty="0">
              <a:solidFill>
                <a:srgbClr val="FAF7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77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48450-7D18-4D46-B269-1147A5BC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BE70A-F848-4644-B767-5320817F6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Student Financial Aid and Scholarships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A6F017C-B57B-7145-AED4-48018B14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081" y="744226"/>
            <a:ext cx="10067728" cy="1269060"/>
          </a:xfrm>
        </p:spPr>
        <p:txBody>
          <a:bodyPr/>
          <a:lstStyle/>
          <a:p>
            <a:r>
              <a:rPr lang="en-US" dirty="0"/>
              <a:t>3. WHAT’S IT GOING TO COST?</a:t>
            </a:r>
          </a:p>
        </p:txBody>
      </p:sp>
      <p:pic>
        <p:nvPicPr>
          <p:cNvPr id="3" name="Picture 2" descr="Retour sur le 2e Budget Bachand - Le Journal des Alternatives">
            <a:extLst>
              <a:ext uri="{FF2B5EF4-FFF2-40B4-BE49-F238E27FC236}">
                <a16:creationId xmlns:a16="http://schemas.microsoft.com/office/drawing/2014/main" id="{B2B8C42B-F392-3312-1135-D9BDB45DA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999" y="2441399"/>
            <a:ext cx="40100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10123"/>
      </p:ext>
    </p:extLst>
  </p:cSld>
  <p:clrMapOvr>
    <a:masterClrMapping/>
  </p:clrMapOvr>
</p:sld>
</file>

<file path=ppt/theme/theme1.xml><?xml version="1.0" encoding="utf-8"?>
<a:theme xmlns:a="http://schemas.openxmlformats.org/drawingml/2006/main" name="Forever OHIO - Dark">
  <a:themeElements>
    <a:clrScheme name="Forever OHIO Dark">
      <a:dk1>
        <a:srgbClr val="114734"/>
      </a:dk1>
      <a:lt1>
        <a:srgbClr val="F8F6F0"/>
      </a:lt1>
      <a:dk2>
        <a:srgbClr val="006648"/>
      </a:dk2>
      <a:lt2>
        <a:srgbClr val="FFFCF4"/>
      </a:lt2>
      <a:accent1>
        <a:srgbClr val="00694D"/>
      </a:accent1>
      <a:accent2>
        <a:srgbClr val="FA4616"/>
      </a:accent2>
      <a:accent3>
        <a:srgbClr val="766E63"/>
      </a:accent3>
      <a:accent4>
        <a:srgbClr val="A98A00"/>
      </a:accent4>
      <a:accent5>
        <a:srgbClr val="B4E3D7"/>
      </a:accent5>
      <a:accent6>
        <a:srgbClr val="E6ECC2"/>
      </a:accent6>
      <a:hlink>
        <a:srgbClr val="99CE5F"/>
      </a:hlink>
      <a:folHlink>
        <a:srgbClr val="8AB958"/>
      </a:folHlink>
    </a:clrScheme>
    <a:fontScheme name="ForeverOHIO">
      <a:majorFont>
        <a:latin typeface="P22 Mackinac Pro Book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hio_University_Powerpoint_Template" id="{96A2D130-C817-3A48-B073-5F38A56F9775}" vid="{E8E2D9A7-67EA-CE4B-BF5B-C4EC48EA6BC7}"/>
    </a:ext>
  </a:extLst>
</a:theme>
</file>

<file path=ppt/theme/theme2.xml><?xml version="1.0" encoding="utf-8"?>
<a:theme xmlns:a="http://schemas.openxmlformats.org/drawingml/2006/main" name="Forever OHIO - Light">
  <a:themeElements>
    <a:clrScheme name="Forever OHIO Dark">
      <a:dk1>
        <a:srgbClr val="114734"/>
      </a:dk1>
      <a:lt1>
        <a:srgbClr val="F8F6F0"/>
      </a:lt1>
      <a:dk2>
        <a:srgbClr val="006648"/>
      </a:dk2>
      <a:lt2>
        <a:srgbClr val="FFFCF4"/>
      </a:lt2>
      <a:accent1>
        <a:srgbClr val="00694D"/>
      </a:accent1>
      <a:accent2>
        <a:srgbClr val="FA4616"/>
      </a:accent2>
      <a:accent3>
        <a:srgbClr val="766E63"/>
      </a:accent3>
      <a:accent4>
        <a:srgbClr val="A98A00"/>
      </a:accent4>
      <a:accent5>
        <a:srgbClr val="B4E3D7"/>
      </a:accent5>
      <a:accent6>
        <a:srgbClr val="E6ECC2"/>
      </a:accent6>
      <a:hlink>
        <a:srgbClr val="99CE5F"/>
      </a:hlink>
      <a:folHlink>
        <a:srgbClr val="8AB958"/>
      </a:folHlink>
    </a:clrScheme>
    <a:fontScheme name="ForeverOHIO">
      <a:majorFont>
        <a:latin typeface="P22 Mackinac Pro Book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hio_University_Powerpoint_Template" id="{96A2D130-C817-3A48-B073-5F38A56F9775}" vid="{DADA01F0-A89A-CD4F-A6F8-B5B34E2DC3D8}"/>
    </a:ext>
  </a:extLst>
</a:theme>
</file>

<file path=ppt/theme/theme3.xml><?xml version="1.0" encoding="utf-8"?>
<a:theme xmlns:a="http://schemas.openxmlformats.org/drawingml/2006/main" name="Cutler Dark">
  <a:themeElements>
    <a:clrScheme name="Forever OHIO Dark">
      <a:dk1>
        <a:srgbClr val="114734"/>
      </a:dk1>
      <a:lt1>
        <a:srgbClr val="F8F6F0"/>
      </a:lt1>
      <a:dk2>
        <a:srgbClr val="006648"/>
      </a:dk2>
      <a:lt2>
        <a:srgbClr val="FFFCF4"/>
      </a:lt2>
      <a:accent1>
        <a:srgbClr val="00694D"/>
      </a:accent1>
      <a:accent2>
        <a:srgbClr val="FA4616"/>
      </a:accent2>
      <a:accent3>
        <a:srgbClr val="766E63"/>
      </a:accent3>
      <a:accent4>
        <a:srgbClr val="A98A00"/>
      </a:accent4>
      <a:accent5>
        <a:srgbClr val="B4E3D7"/>
      </a:accent5>
      <a:accent6>
        <a:srgbClr val="E6ECC2"/>
      </a:accent6>
      <a:hlink>
        <a:srgbClr val="99CE5F"/>
      </a:hlink>
      <a:folHlink>
        <a:srgbClr val="8AB958"/>
      </a:folHlink>
    </a:clrScheme>
    <a:fontScheme name="ForeverOHIO">
      <a:majorFont>
        <a:latin typeface="P22 Mackinac Pro Book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hio_University_Powerpoint_Template" id="{96A2D130-C817-3A48-B073-5F38A56F9775}" vid="{E8E2D9A7-67EA-CE4B-BF5B-C4EC48EA6BC7}"/>
    </a:ext>
  </a:extLst>
</a:theme>
</file>

<file path=ppt/theme/theme4.xml><?xml version="1.0" encoding="utf-8"?>
<a:theme xmlns:a="http://schemas.openxmlformats.org/drawingml/2006/main" name="Cutler Light">
  <a:themeElements>
    <a:clrScheme name="Forever OHIO Dark">
      <a:dk1>
        <a:srgbClr val="114734"/>
      </a:dk1>
      <a:lt1>
        <a:srgbClr val="F8F6F0"/>
      </a:lt1>
      <a:dk2>
        <a:srgbClr val="006648"/>
      </a:dk2>
      <a:lt2>
        <a:srgbClr val="FFFCF4"/>
      </a:lt2>
      <a:accent1>
        <a:srgbClr val="00694D"/>
      </a:accent1>
      <a:accent2>
        <a:srgbClr val="FA4616"/>
      </a:accent2>
      <a:accent3>
        <a:srgbClr val="766E63"/>
      </a:accent3>
      <a:accent4>
        <a:srgbClr val="A98A00"/>
      </a:accent4>
      <a:accent5>
        <a:srgbClr val="B4E3D7"/>
      </a:accent5>
      <a:accent6>
        <a:srgbClr val="E6ECC2"/>
      </a:accent6>
      <a:hlink>
        <a:srgbClr val="99CE5F"/>
      </a:hlink>
      <a:folHlink>
        <a:srgbClr val="8AB958"/>
      </a:folHlink>
    </a:clrScheme>
    <a:fontScheme name="ForeverOHIO">
      <a:majorFont>
        <a:latin typeface="P22 Mackinac Pro Book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hio_University_Powerpoint_Template" id="{96A2D130-C817-3A48-B073-5F38A56F9775}" vid="{08172613-8834-5B4A-8532-6F9723108CE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528302D91E1042A2787C8087A23928" ma:contentTypeVersion="2" ma:contentTypeDescription="Create a new document." ma:contentTypeScope="" ma:versionID="1bc3453157f5248ef394415bdd34e7ba">
  <xsd:schema xmlns:xsd="http://www.w3.org/2001/XMLSchema" xmlns:xs="http://www.w3.org/2001/XMLSchema" xmlns:p="http://schemas.microsoft.com/office/2006/metadata/properties" xmlns:ns2="d22edd1e-0214-4897-b854-9234fbe73a61" targetNamespace="http://schemas.microsoft.com/office/2006/metadata/properties" ma:root="true" ma:fieldsID="4c15346c65038b6e0eef184534d2a456" ns2:_="">
    <xsd:import namespace="d22edd1e-0214-4897-b854-9234fbe73a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2edd1e-0214-4897-b854-9234fbe73a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E099C3-F8B3-4B49-87CB-DF1D1A7E7ECB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d22edd1e-0214-4897-b854-9234fbe73a61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7DA566-1CB3-4DDD-B396-34981ACF5B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2edd1e-0214-4897-b854-9234fbe73a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D5BEC5-7293-436C-858B-75E6BF3228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10296</TotalTime>
  <Words>1066</Words>
  <Application>Microsoft Office PowerPoint</Application>
  <PresentationFormat>Widescreen</PresentationFormat>
  <Paragraphs>195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Proxima Nova</vt:lpstr>
      <vt:lpstr>P22 Mackinac Pro Book</vt:lpstr>
      <vt:lpstr>Proxima Nova  </vt:lpstr>
      <vt:lpstr>P22 Mackinac Pro Medium</vt:lpstr>
      <vt:lpstr>Forever OHIO - Dark</vt:lpstr>
      <vt:lpstr>Forever OHIO - Light</vt:lpstr>
      <vt:lpstr>Cutler Dark</vt:lpstr>
      <vt:lpstr>Cutler Light</vt:lpstr>
      <vt:lpstr>TOP FIVE FINANCIAL AID QUESTIONS ANSWERED </vt:lpstr>
      <vt:lpstr>PowerPoint Presentation</vt:lpstr>
      <vt:lpstr>1. HOW DO I APPLY FOR FINANCIAL AID?</vt:lpstr>
      <vt:lpstr>1. HOW DO I APPLY FOR FINANCIAL AID?</vt:lpstr>
      <vt:lpstr>1. HOW DO I APPLY FOR FINANCIAL AID?</vt:lpstr>
      <vt:lpstr>PowerPoint Presentation</vt:lpstr>
      <vt:lpstr>2. WHERE DO I GET SCHOLARSHIPS?</vt:lpstr>
      <vt:lpstr>2. WHERE DO I GET SCHOLARSHIPS?</vt:lpstr>
      <vt:lpstr>3. WHAT’S IT GOING TO COST?</vt:lpstr>
      <vt:lpstr>3. WHAT’S IT GOING TO COST?</vt:lpstr>
      <vt:lpstr>3. WHAT’S IT GOING TO COST?</vt:lpstr>
      <vt:lpstr>3. WHAT’S IT GOING TO COST?</vt:lpstr>
      <vt:lpstr>4. WHAT OTHER AID CAN I GET?</vt:lpstr>
      <vt:lpstr>4. WHAT OTHER AID CAN I GET?</vt:lpstr>
      <vt:lpstr>4. WHAT OTHER AID CAN I GET?</vt:lpstr>
      <vt:lpstr>4. WHAT OTHER AID CAN I GET?</vt:lpstr>
      <vt:lpstr>4. WHAT OTHER AID CAN I GET?</vt:lpstr>
      <vt:lpstr>4. WHAT OTHER AID CAN I GET?</vt:lpstr>
      <vt:lpstr>5. WHAT HAPPENS NEXT?</vt:lpstr>
      <vt:lpstr>5. WHAT HAPPENS NEXT?</vt:lpstr>
      <vt:lpstr>NEED HELP?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Harden, Aaron</dc:creator>
  <cp:lastModifiedBy>Van Meter, Melissa</cp:lastModifiedBy>
  <cp:revision>71</cp:revision>
  <dcterms:created xsi:type="dcterms:W3CDTF">2021-05-05T16:47:15Z</dcterms:created>
  <dcterms:modified xsi:type="dcterms:W3CDTF">2022-09-21T20:45:06Z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0x01010077528302D91E1042A2787C8087A23928</vt:lpwstr>
  </property>
</Properties>
</file>