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2"/>
  </p:notesMasterIdLst>
  <p:handoutMasterIdLst>
    <p:handoutMasterId r:id="rId13"/>
  </p:handoutMasterIdLst>
  <p:sldIdLst>
    <p:sldId id="294" r:id="rId2"/>
    <p:sldId id="296" r:id="rId3"/>
    <p:sldId id="297" r:id="rId4"/>
    <p:sldId id="298" r:id="rId5"/>
    <p:sldId id="299" r:id="rId6"/>
    <p:sldId id="300" r:id="rId7"/>
    <p:sldId id="301" r:id="rId8"/>
    <p:sldId id="302" r:id="rId9"/>
    <p:sldId id="303" r:id="rId10"/>
    <p:sldId id="30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B04BB-B0D4-415E-81D5-F4D45DB3729E}" v="1" dt="2020-09-23T19:25:28.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29" autoAdjust="0"/>
    <p:restoredTop sz="94716"/>
  </p:normalViewPr>
  <p:slideViewPr>
    <p:cSldViewPr snapToGrid="0" snapToObjects="1">
      <p:cViewPr varScale="1">
        <p:scale>
          <a:sx n="99" d="100"/>
          <a:sy n="99" d="100"/>
        </p:scale>
        <p:origin x="184"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89D32A-723B-084B-92EA-4F249BF17ACB}" type="datetimeFigureOut">
              <a:rPr lang="en-US" smtClean="0"/>
              <a:t>9/24/2020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DD704-5C5F-EA44-9C45-DA64D801A06D}" type="slidenum">
              <a:rPr lang="en-US" smtClean="0"/>
              <a:t>‹#›</a:t>
            </a:fld>
            <a:endParaRPr lang="en-US"/>
          </a:p>
        </p:txBody>
      </p:sp>
    </p:spTree>
    <p:extLst>
      <p:ext uri="{BB962C8B-B14F-4D97-AF65-F5344CB8AC3E}">
        <p14:creationId xmlns:p14="http://schemas.microsoft.com/office/powerpoint/2010/main" val="994034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7E0133-9F21-CF45-A604-0E341BDE2FF6}" type="datetimeFigureOut">
              <a:rPr lang="en-US" smtClean="0"/>
              <a:t>9/24/2020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79957-525D-3A47-9BB5-B079338E9A8E}" type="slidenum">
              <a:rPr lang="en-US" smtClean="0"/>
              <a:t>‹#›</a:t>
            </a:fld>
            <a:endParaRPr lang="en-US"/>
          </a:p>
        </p:txBody>
      </p:sp>
    </p:spTree>
    <p:extLst>
      <p:ext uri="{BB962C8B-B14F-4D97-AF65-F5344CB8AC3E}">
        <p14:creationId xmlns:p14="http://schemas.microsoft.com/office/powerpoint/2010/main" val="5706154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79957-525D-3A47-9BB5-B079338E9A8E}" type="slidenum">
              <a:rPr lang="en-US" smtClean="0"/>
              <a:t>1</a:t>
            </a:fld>
            <a:endParaRPr lang="en-US"/>
          </a:p>
        </p:txBody>
      </p:sp>
    </p:spTree>
    <p:extLst>
      <p:ext uri="{BB962C8B-B14F-4D97-AF65-F5344CB8AC3E}">
        <p14:creationId xmlns:p14="http://schemas.microsoft.com/office/powerpoint/2010/main" val="114398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start, I just want to emphasize that teaching is primarily about working with human beings. It's difficult and it can be messy. And we all, at some level, are afraid that we might not get it right. So I just want to let you know that it's ok to feel like that. Our students are also afraid - of failure, of doing the wrong major, of not making friends. So bear in mind that we are all in this together. And that there is a lot that we do know that can help you.</a:t>
            </a:r>
          </a:p>
        </p:txBody>
      </p:sp>
      <p:sp>
        <p:nvSpPr>
          <p:cNvPr id="4" name="Slide Number Placeholder 3"/>
          <p:cNvSpPr>
            <a:spLocks noGrp="1"/>
          </p:cNvSpPr>
          <p:nvPr>
            <p:ph type="sldNum" sz="quarter" idx="5"/>
          </p:nvPr>
        </p:nvSpPr>
        <p:spPr/>
        <p:txBody>
          <a:bodyPr/>
          <a:lstStyle/>
          <a:p>
            <a:fld id="{13D79957-525D-3A47-9BB5-B079338E9A8E}" type="slidenum">
              <a:rPr lang="en-US" smtClean="0"/>
              <a:t>2</a:t>
            </a:fld>
            <a:endParaRPr lang="en-US"/>
          </a:p>
        </p:txBody>
      </p:sp>
    </p:spTree>
    <p:extLst>
      <p:ext uri="{BB962C8B-B14F-4D97-AF65-F5344CB8AC3E}">
        <p14:creationId xmlns:p14="http://schemas.microsoft.com/office/powerpoint/2010/main" val="3010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come as a blank slate. But varies from student to student. No matter the topic,  we want to enhance student learning by connecting</a:t>
            </a:r>
            <a:r>
              <a:rPr lang="en-US" baseline="0" dirty="0"/>
              <a:t> material to the students’ prior knowledge and experience. But we (and students) sometimes overestimate what that is. Prior knowledge matters. It could be correct but need to be activated, could be lacking, could be inaccurate. Lots of ways to address this CAT book, self-test, knowledge confidence surveys, etc.</a:t>
            </a:r>
            <a:endParaRPr lang="en-US" dirty="0"/>
          </a:p>
        </p:txBody>
      </p:sp>
      <p:sp>
        <p:nvSpPr>
          <p:cNvPr id="4" name="Slide Number Placeholder 3"/>
          <p:cNvSpPr>
            <a:spLocks noGrp="1"/>
          </p:cNvSpPr>
          <p:nvPr>
            <p:ph type="sldNum" sz="quarter" idx="10"/>
          </p:nvPr>
        </p:nvSpPr>
        <p:spPr/>
        <p:txBody>
          <a:bodyPr/>
          <a:lstStyle/>
          <a:p>
            <a:fld id="{DD14F580-9183-6647-B313-EF7ECF6EFBA3}" type="slidenum">
              <a:rPr lang="en-US" smtClean="0"/>
              <a:t>3</a:t>
            </a:fld>
            <a:endParaRPr lang="en-US"/>
          </a:p>
        </p:txBody>
      </p:sp>
    </p:spTree>
    <p:extLst>
      <p:ext uri="{BB962C8B-B14F-4D97-AF65-F5344CB8AC3E}">
        <p14:creationId xmlns:p14="http://schemas.microsoft.com/office/powerpoint/2010/main" val="406290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experts in</a:t>
            </a:r>
            <a:r>
              <a:rPr lang="en-US" baseline="0" dirty="0"/>
              <a:t> a field we create and continually update rich, complex networks that connect important facts to concepts and procedures. </a:t>
            </a:r>
            <a:r>
              <a:rPr lang="en-US" dirty="0"/>
              <a:t>Experts have a higher density of connections and we rely on deep underlying principles</a:t>
            </a:r>
          </a:p>
          <a:p>
            <a:r>
              <a:rPr lang="en-US" dirty="0"/>
              <a:t>Novices tend to learn information as disconnected chunks!. Overwhelmed by what feels like </a:t>
            </a:r>
            <a:r>
              <a:rPr lang="en-US" dirty="0" err="1"/>
              <a:t>minutae</a:t>
            </a:r>
            <a:r>
              <a:rPr lang="en-US" dirty="0"/>
              <a:t>. Need to help students see and make connections. </a:t>
            </a:r>
          </a:p>
          <a:p>
            <a:endParaRPr lang="en-US" dirty="0"/>
          </a:p>
        </p:txBody>
      </p:sp>
      <p:sp>
        <p:nvSpPr>
          <p:cNvPr id="4" name="Slide Number Placeholder 3"/>
          <p:cNvSpPr>
            <a:spLocks noGrp="1"/>
          </p:cNvSpPr>
          <p:nvPr>
            <p:ph type="sldNum" sz="quarter" idx="10"/>
          </p:nvPr>
        </p:nvSpPr>
        <p:spPr/>
        <p:txBody>
          <a:bodyPr/>
          <a:lstStyle/>
          <a:p>
            <a:fld id="{DD14F580-9183-6647-B313-EF7ECF6EFBA3}" type="slidenum">
              <a:rPr lang="en-US" smtClean="0"/>
              <a:t>4</a:t>
            </a:fld>
            <a:endParaRPr lang="en-US"/>
          </a:p>
        </p:txBody>
      </p:sp>
    </p:spTree>
    <p:extLst>
      <p:ext uri="{BB962C8B-B14F-4D97-AF65-F5344CB8AC3E}">
        <p14:creationId xmlns:p14="http://schemas.microsoft.com/office/powerpoint/2010/main" val="238683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motivation that comes from within - intrinsic motivation - is much more powerful for learning than any type of external motivation could ever be. And so it's not all on us to motivate our students. But there are things we can do. We can explicitly articulate the value of the material the students are studying, whether in terms of future careers or transferrable life skills. And we can transmit the message that we expect the students to succeed if they follow our guidelines. Talking in terms of weed-out classes, </a:t>
            </a:r>
            <a:r>
              <a:rPr lang="en-US" dirty="0" err="1"/>
              <a:t>etc</a:t>
            </a:r>
            <a:r>
              <a:rPr lang="en-US" dirty="0"/>
              <a:t>, is not helpful and serves only to increase anxiety.</a:t>
            </a:r>
          </a:p>
        </p:txBody>
      </p:sp>
      <p:sp>
        <p:nvSpPr>
          <p:cNvPr id="4" name="Slide Number Placeholder 3"/>
          <p:cNvSpPr>
            <a:spLocks noGrp="1"/>
          </p:cNvSpPr>
          <p:nvPr>
            <p:ph type="sldNum" sz="quarter" idx="5"/>
          </p:nvPr>
        </p:nvSpPr>
        <p:spPr/>
        <p:txBody>
          <a:bodyPr/>
          <a:lstStyle/>
          <a:p>
            <a:fld id="{13D79957-525D-3A47-9BB5-B079338E9A8E}" type="slidenum">
              <a:rPr lang="en-US" smtClean="0"/>
              <a:t>5</a:t>
            </a:fld>
            <a:endParaRPr lang="en-US"/>
          </a:p>
        </p:txBody>
      </p:sp>
    </p:spTree>
    <p:extLst>
      <p:ext uri="{BB962C8B-B14F-4D97-AF65-F5344CB8AC3E}">
        <p14:creationId xmlns:p14="http://schemas.microsoft.com/office/powerpoint/2010/main" val="211050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must give our students ample opportunity to for formative assessments, allowing them to practice new skills, get them wrong, and learn from mistakes. In this way the information and skill set will be retained.</a:t>
            </a:r>
          </a:p>
        </p:txBody>
      </p:sp>
      <p:sp>
        <p:nvSpPr>
          <p:cNvPr id="4" name="Slide Number Placeholder 3"/>
          <p:cNvSpPr>
            <a:spLocks noGrp="1"/>
          </p:cNvSpPr>
          <p:nvPr>
            <p:ph type="sldNum" sz="quarter" idx="5"/>
          </p:nvPr>
        </p:nvSpPr>
        <p:spPr/>
        <p:txBody>
          <a:bodyPr/>
          <a:lstStyle/>
          <a:p>
            <a:fld id="{13D79957-525D-3A47-9BB5-B079338E9A8E}" type="slidenum">
              <a:rPr lang="en-US" smtClean="0"/>
              <a:t>6</a:t>
            </a:fld>
            <a:endParaRPr lang="en-US"/>
          </a:p>
        </p:txBody>
      </p:sp>
    </p:spTree>
    <p:extLst>
      <p:ext uri="{BB962C8B-B14F-4D97-AF65-F5344CB8AC3E}">
        <p14:creationId xmlns:p14="http://schemas.microsoft.com/office/powerpoint/2010/main" val="6610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of course, that </a:t>
            </a:r>
            <a:r>
              <a:rPr lang="en-US" dirty="0" err="1"/>
              <a:t>m,eans</a:t>
            </a:r>
            <a:r>
              <a:rPr lang="en-US" dirty="0"/>
              <a:t> we must provide timely feedback. If the class is large, we can report back on general areas that need work, </a:t>
            </a:r>
            <a:r>
              <a:rPr lang="en-US" dirty="0" err="1"/>
              <a:t>etc</a:t>
            </a:r>
            <a:r>
              <a:rPr lang="en-US" dirty="0"/>
              <a:t>, but we should try where we can to also give </a:t>
            </a:r>
            <a:r>
              <a:rPr lang="en-US" dirty="0" err="1"/>
              <a:t>trageted</a:t>
            </a:r>
            <a:r>
              <a:rPr lang="en-US" dirty="0"/>
              <a:t> </a:t>
            </a:r>
            <a:r>
              <a:rPr lang="en-US" dirty="0" err="1"/>
              <a:t>feeback</a:t>
            </a:r>
            <a:endParaRPr lang="en-US" dirty="0"/>
          </a:p>
        </p:txBody>
      </p:sp>
      <p:sp>
        <p:nvSpPr>
          <p:cNvPr id="4" name="Slide Number Placeholder 3"/>
          <p:cNvSpPr>
            <a:spLocks noGrp="1"/>
          </p:cNvSpPr>
          <p:nvPr>
            <p:ph type="sldNum" sz="quarter" idx="5"/>
          </p:nvPr>
        </p:nvSpPr>
        <p:spPr/>
        <p:txBody>
          <a:bodyPr/>
          <a:lstStyle/>
          <a:p>
            <a:fld id="{13D79957-525D-3A47-9BB5-B079338E9A8E}" type="slidenum">
              <a:rPr lang="en-US" smtClean="0"/>
              <a:t>7</a:t>
            </a:fld>
            <a:endParaRPr lang="en-US"/>
          </a:p>
        </p:txBody>
      </p:sp>
    </p:spTree>
    <p:extLst>
      <p:ext uri="{BB962C8B-B14F-4D97-AF65-F5344CB8AC3E}">
        <p14:creationId xmlns:p14="http://schemas.microsoft.com/office/powerpoint/2010/main" val="2833266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 and might well know from our own experiences as students – that a great deal goes on in the lives of students that can impact their learning. And that many of the issues have nothing to do with academics. Student age, backgrounds, life events, and climate in the classroom can all impact students’ abilities to cope with classroom work. It’s important to be aware of what’s going on in the lives of students so that if performance drops off, you can reach out.</a:t>
            </a:r>
          </a:p>
        </p:txBody>
      </p:sp>
      <p:sp>
        <p:nvSpPr>
          <p:cNvPr id="4" name="Slide Number Placeholder 3"/>
          <p:cNvSpPr>
            <a:spLocks noGrp="1"/>
          </p:cNvSpPr>
          <p:nvPr>
            <p:ph type="sldNum" sz="quarter" idx="5"/>
          </p:nvPr>
        </p:nvSpPr>
        <p:spPr/>
        <p:txBody>
          <a:bodyPr/>
          <a:lstStyle/>
          <a:p>
            <a:fld id="{13D79957-525D-3A47-9BB5-B079338E9A8E}" type="slidenum">
              <a:rPr lang="en-US" smtClean="0"/>
              <a:t>8</a:t>
            </a:fld>
            <a:endParaRPr lang="en-US"/>
          </a:p>
        </p:txBody>
      </p:sp>
    </p:spTree>
    <p:extLst>
      <p:ext uri="{BB962C8B-B14F-4D97-AF65-F5344CB8AC3E}">
        <p14:creationId xmlns:p14="http://schemas.microsoft.com/office/powerpoint/2010/main" val="830658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student reflective portfolios. Have them consider what is working well, not so well. Make them consider what should change and how they should do that After exams, big assignments, include periods </a:t>
            </a:r>
          </a:p>
        </p:txBody>
      </p:sp>
      <p:sp>
        <p:nvSpPr>
          <p:cNvPr id="4" name="Slide Number Placeholder 3"/>
          <p:cNvSpPr>
            <a:spLocks noGrp="1"/>
          </p:cNvSpPr>
          <p:nvPr>
            <p:ph type="sldNum" sz="quarter" idx="5"/>
          </p:nvPr>
        </p:nvSpPr>
        <p:spPr/>
        <p:txBody>
          <a:bodyPr/>
          <a:lstStyle/>
          <a:p>
            <a:fld id="{13D79957-525D-3A47-9BB5-B079338E9A8E}" type="slidenum">
              <a:rPr lang="en-US" smtClean="0"/>
              <a:t>9</a:t>
            </a:fld>
            <a:endParaRPr lang="en-US"/>
          </a:p>
        </p:txBody>
      </p:sp>
    </p:spTree>
    <p:extLst>
      <p:ext uri="{BB962C8B-B14F-4D97-AF65-F5344CB8AC3E}">
        <p14:creationId xmlns:p14="http://schemas.microsoft.com/office/powerpoint/2010/main" val="1630494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45377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21104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418470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08682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59095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1F9CA3-105E-4857-9057-6DB6197DA786}"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342892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1F9CA3-105E-4857-9057-6DB6197DA786}" type="datetimeFigureOut">
              <a:rPr lang="en-US" smtClean="0"/>
              <a:t>9/24/2020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492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1F9CA3-105E-4857-9057-6DB6197DA786}"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08826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9/24/2020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92418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18242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325690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9CA3-105E-4857-9057-6DB6197DA786}" type="datetimeFigureOut">
              <a:rPr lang="en-US" smtClean="0"/>
              <a:t>9/24/2020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1470477354"/>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1.m4a"/><Relationship Id="rId7" Type="http://schemas.openxmlformats.org/officeDocument/2006/relationships/audio" Target="../media/media3.m4a"/><Relationship Id="rId2" Type="http://schemas.microsoft.com/office/2007/relationships/media" Target="../media/media1.m4a"/><Relationship Id="rId1" Type="http://schemas.openxmlformats.org/officeDocument/2006/relationships/tags" Target="../tags/tag1.xml"/><Relationship Id="rId6" Type="http://schemas.microsoft.com/office/2007/relationships/media" Target="../media/media3.m4a"/><Relationship Id="rId5" Type="http://schemas.openxmlformats.org/officeDocument/2006/relationships/audio" Target="../media/media2.m4a"/><Relationship Id="rId10" Type="http://schemas.openxmlformats.org/officeDocument/2006/relationships/image" Target="../media/image1.png"/><Relationship Id="rId4" Type="http://schemas.microsoft.com/office/2007/relationships/media" Target="../media/media2.m4a"/><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ohio.edu/uc/aac" TargetMode="External"/><Relationship Id="rId3" Type="http://schemas.openxmlformats.org/officeDocument/2006/relationships/slideLayout" Target="../slideLayouts/slideLayout2.xml"/><Relationship Id="rId7" Type="http://schemas.openxmlformats.org/officeDocument/2006/relationships/hyperlink" Target="https://www.ohio.edu/instructional-innovation/CTL/programs-and-events/inclusive-pedagogy-academy-resources.html"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aacu.org/value-rubrics" TargetMode="External"/><Relationship Id="rId5" Type="http://schemas.openxmlformats.org/officeDocument/2006/relationships/hyperlink" Target="https://learningcenter.unc.edu/tips-and-tools/using-concept-maps/#:~:text=Concept%20maps%20are%20visual%20representations,benefit%20any%20type%20of%20learner." TargetMode="External"/><Relationship Id="rId4" Type="http://schemas.openxmlformats.org/officeDocument/2006/relationships/hyperlink" Target="https://cft.vanderbilt.edu/guides-sub-pages/cats/"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685800" y="779844"/>
            <a:ext cx="7772400" cy="1470025"/>
          </a:xfrm>
          <a:prstGeom prst="rect">
            <a:avLst/>
          </a:prstGeom>
        </p:spPr>
        <p:txBody>
          <a:bodyPr vert="horz" lIns="91440" tIns="45720" rIns="91440" bIns="45720" rtlCol="0" anchor="b" anchorCtr="0">
            <a:normAutofit fontScale="75000" lnSpcReduction="20000"/>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a:solidFill>
                  <a:schemeClr val="tx1"/>
                </a:solidFill>
              </a:rPr>
              <a:t>*How Learning Works: </a:t>
            </a:r>
            <a:br>
              <a:rPr lang="en-US" dirty="0">
                <a:solidFill>
                  <a:schemeClr val="tx1"/>
                </a:solidFill>
              </a:rPr>
            </a:br>
            <a:r>
              <a:rPr lang="en-US" dirty="0">
                <a:solidFill>
                  <a:schemeClr val="tx1"/>
                </a:solidFill>
              </a:rPr>
              <a:t>7 Research-Based Principles for Smart Teaching (and Learning!)</a:t>
            </a:r>
          </a:p>
        </p:txBody>
      </p:sp>
      <p:sp>
        <p:nvSpPr>
          <p:cNvPr id="5" name="Subtitle 2"/>
          <p:cNvSpPr txBox="1">
            <a:spLocks/>
          </p:cNvSpPr>
          <p:nvPr/>
        </p:nvSpPr>
        <p:spPr>
          <a:xfrm>
            <a:off x="840259" y="2743200"/>
            <a:ext cx="8160305" cy="347830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a:t>			Meg Flanigan, PhD</a:t>
            </a:r>
            <a:br>
              <a:rPr lang="en-US" dirty="0"/>
            </a:br>
            <a:r>
              <a:rPr lang="en-US" dirty="0"/>
              <a:t>			Associate Director,</a:t>
            </a:r>
            <a:br>
              <a:rPr lang="en-US" dirty="0"/>
            </a:br>
            <a:r>
              <a:rPr lang="en-US" dirty="0"/>
              <a:t> 		Center for Teaching and Learning</a:t>
            </a:r>
            <a:br>
              <a:rPr lang="en-US" dirty="0"/>
            </a:br>
            <a:r>
              <a:rPr lang="en-US" dirty="0"/>
              <a:t>		Office of Instructional Innovation</a:t>
            </a:r>
          </a:p>
          <a:p>
            <a:pPr marL="0" indent="0">
              <a:buNone/>
            </a:pPr>
            <a:endParaRPr lang="en-US" dirty="0"/>
          </a:p>
          <a:p>
            <a:endParaRPr lang="en-US" dirty="0"/>
          </a:p>
          <a:p>
            <a:pPr marL="0" indent="0">
              <a:buNone/>
            </a:pPr>
            <a:r>
              <a:rPr lang="en-US" dirty="0"/>
              <a:t>		* Adapted from Ambrose et al, 2010</a:t>
            </a:r>
          </a:p>
        </p:txBody>
      </p:sp>
      <p:pic>
        <p:nvPicPr>
          <p:cNvPr id="2" name="How Learning Works 1">
            <a:hlinkClick r:id="" action="ppaction://media"/>
            <a:extLst>
              <a:ext uri="{FF2B5EF4-FFF2-40B4-BE49-F238E27FC236}">
                <a16:creationId xmlns:a16="http://schemas.microsoft.com/office/drawing/2014/main" id="{28813962-1875-3847-8E71-4A4DC0FC7B2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165600" y="3022600"/>
            <a:ext cx="812800" cy="812800"/>
          </a:xfrm>
          <a:prstGeom prst="rect">
            <a:avLst/>
          </a:prstGeom>
        </p:spPr>
      </p:pic>
      <p:pic>
        <p:nvPicPr>
          <p:cNvPr id="6" name="How Learning Works 1">
            <a:hlinkClick r:id="" action="ppaction://media"/>
            <a:extLst>
              <a:ext uri="{FF2B5EF4-FFF2-40B4-BE49-F238E27FC236}">
                <a16:creationId xmlns:a16="http://schemas.microsoft.com/office/drawing/2014/main" id="{5E1B0ECF-CCE0-BC45-B15D-DDD320EDECC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4165600" y="3022600"/>
            <a:ext cx="812800" cy="812800"/>
          </a:xfrm>
          <a:prstGeom prst="rect">
            <a:avLst/>
          </a:prstGeom>
        </p:spPr>
      </p:pic>
      <p:pic>
        <p:nvPicPr>
          <p:cNvPr id="7" name="Audio 6">
            <a:hlinkClick r:id="" action="ppaction://media"/>
            <a:extLst>
              <a:ext uri="{FF2B5EF4-FFF2-40B4-BE49-F238E27FC236}">
                <a16:creationId xmlns:a16="http://schemas.microsoft.com/office/drawing/2014/main" id="{0B5FE44F-52D6-3A4D-8FF4-0D666914B34B}"/>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16588421"/>
      </p:ext>
    </p:extLst>
  </p:cSld>
  <p:clrMapOvr>
    <a:masterClrMapping/>
  </p:clrMapOvr>
  <mc:AlternateContent xmlns:mc="http://schemas.openxmlformats.org/markup-compatibility/2006" xmlns:p14="http://schemas.microsoft.com/office/powerpoint/2010/main">
    <mc:Choice Requires="p14">
      <p:transition spd="slow" p14:dur="2000" advTm="92020"/>
    </mc:Choice>
    <mc:Fallback xmlns="">
      <p:transition spd="slow" advTm="9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39"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6"/>
                </p:tgtEl>
              </p:cMediaNode>
            </p:audio>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87674" objId="2"/>
        <p14:playEvt time="89839" objId="6"/>
        <p14:stopEvt time="90690" objId="2"/>
        <p14:stopEvt time="91147"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dirty="0"/>
              <a:t> </a:t>
            </a:r>
            <a:r>
              <a:rPr lang="en-US" dirty="0">
                <a:hlinkClick r:id="rId4">
                  <a:extLst>
                    <a:ext uri="{A12FA001-AC4F-418D-AE19-62706E023703}">
                      <ahyp:hlinkClr xmlns:ahyp="http://schemas.microsoft.com/office/drawing/2018/hyperlinkcolor" val="tx"/>
                    </a:ext>
                  </a:extLst>
                </a:hlinkClick>
              </a:rPr>
              <a:t>Classroom Assessment Techniques</a:t>
            </a:r>
            <a:endParaRPr lang="en-US" dirty="0"/>
          </a:p>
          <a:p>
            <a:r>
              <a:rPr lang="en-US" dirty="0">
                <a:hlinkClick r:id="rId5">
                  <a:extLst>
                    <a:ext uri="{A12FA001-AC4F-418D-AE19-62706E023703}">
                      <ahyp:hlinkClr xmlns:ahyp="http://schemas.microsoft.com/office/drawing/2018/hyperlinkcolor" val="tx"/>
                    </a:ext>
                  </a:extLst>
                </a:hlinkClick>
              </a:rPr>
              <a:t>Concept Maps</a:t>
            </a:r>
            <a:endParaRPr lang="en-US" dirty="0"/>
          </a:p>
          <a:p>
            <a:r>
              <a:rPr lang="en-US" dirty="0">
                <a:hlinkClick r:id="rId6">
                  <a:extLst>
                    <a:ext uri="{A12FA001-AC4F-418D-AE19-62706E023703}">
                      <ahyp:hlinkClr xmlns:ahyp="http://schemas.microsoft.com/office/drawing/2018/hyperlinkcolor" val="tx"/>
                    </a:ext>
                  </a:extLst>
                </a:hlinkClick>
              </a:rPr>
              <a:t>Value Rubrics</a:t>
            </a:r>
            <a:endParaRPr lang="en-US" dirty="0"/>
          </a:p>
          <a:p>
            <a:r>
              <a:rPr lang="en-US" dirty="0">
                <a:hlinkClick r:id="rId7">
                  <a:extLst>
                    <a:ext uri="{A12FA001-AC4F-418D-AE19-62706E023703}">
                      <ahyp:hlinkClr xmlns:ahyp="http://schemas.microsoft.com/office/drawing/2018/hyperlinkcolor" val="tx"/>
                    </a:ext>
                  </a:extLst>
                </a:hlinkClick>
              </a:rPr>
              <a:t>Building Rapport/Using Surveys</a:t>
            </a:r>
            <a:endParaRPr lang="en-US" dirty="0"/>
          </a:p>
          <a:p>
            <a:r>
              <a:rPr lang="en-US" dirty="0">
                <a:hlinkClick r:id="rId8">
                  <a:extLst>
                    <a:ext uri="{A12FA001-AC4F-418D-AE19-62706E023703}">
                      <ahyp:hlinkClr xmlns:ahyp="http://schemas.microsoft.com/office/drawing/2018/hyperlinkcolor" val="tx"/>
                    </a:ext>
                  </a:extLst>
                </a:hlinkClick>
              </a:rPr>
              <a:t>Academic Achievement Center</a:t>
            </a:r>
            <a:endParaRPr lang="en-US" dirty="0"/>
          </a:p>
        </p:txBody>
      </p:sp>
      <p:sp>
        <p:nvSpPr>
          <p:cNvPr id="4" name="TextBox 3"/>
          <p:cNvSpPr txBox="1"/>
          <p:nvPr/>
        </p:nvSpPr>
        <p:spPr>
          <a:xfrm>
            <a:off x="457200" y="6041985"/>
            <a:ext cx="7939418" cy="830997"/>
          </a:xfrm>
          <a:prstGeom prst="rect">
            <a:avLst/>
          </a:prstGeom>
          <a:noFill/>
        </p:spPr>
        <p:txBody>
          <a:bodyPr wrap="none" rtlCol="0">
            <a:spAutoFit/>
          </a:bodyPr>
          <a:lstStyle/>
          <a:p>
            <a:r>
              <a:rPr lang="en-US" sz="2400" dirty="0"/>
              <a:t>In Part 2: Evaluate Scenarios. Determine which of the </a:t>
            </a:r>
          </a:p>
          <a:p>
            <a:r>
              <a:rPr lang="en-US" sz="2400" dirty="0"/>
              <a:t>learning principles is at play and what to do about it.</a:t>
            </a:r>
          </a:p>
        </p:txBody>
      </p:sp>
      <p:pic>
        <p:nvPicPr>
          <p:cNvPr id="5" name="Audio 4">
            <a:hlinkClick r:id="" action="ppaction://media"/>
            <a:extLst>
              <a:ext uri="{FF2B5EF4-FFF2-40B4-BE49-F238E27FC236}">
                <a16:creationId xmlns:a16="http://schemas.microsoft.com/office/drawing/2014/main" id="{4E5E1FA0-1AA0-6545-995C-83BCFF2454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84976192"/>
      </p:ext>
    </p:extLst>
  </p:cSld>
  <p:clrMapOvr>
    <a:masterClrMapping/>
  </p:clrMapOvr>
  <mc:AlternateContent xmlns:mc="http://schemas.openxmlformats.org/markup-compatibility/2006" xmlns:p14="http://schemas.microsoft.com/office/powerpoint/2010/main">
    <mc:Choice Requires="p14">
      <p:transition spd="slow" p14:dur="2000" advTm="49655"/>
    </mc:Choice>
    <mc:Fallback xmlns="">
      <p:transition spd="slow" advTm="4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descr="Screen Shot 2015-04-04 at 3.06.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390" y="0"/>
            <a:ext cx="5173756" cy="6775771"/>
          </a:xfrm>
          <a:prstGeom prst="rect">
            <a:avLst/>
          </a:prstGeom>
        </p:spPr>
      </p:pic>
      <p:pic>
        <p:nvPicPr>
          <p:cNvPr id="2" name="Audio 1">
            <a:hlinkClick r:id="" action="ppaction://media"/>
            <a:extLst>
              <a:ext uri="{FF2B5EF4-FFF2-40B4-BE49-F238E27FC236}">
                <a16:creationId xmlns:a16="http://schemas.microsoft.com/office/drawing/2014/main" id="{2A08F28D-7288-174C-A9BB-97B0A70AD1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64514444"/>
      </p:ext>
    </p:extLst>
  </p:cSld>
  <p:clrMapOvr>
    <a:masterClrMapping/>
  </p:clrMapOvr>
  <mc:AlternateContent xmlns:mc="http://schemas.openxmlformats.org/markup-compatibility/2006" xmlns:p14="http://schemas.microsoft.com/office/powerpoint/2010/main">
    <mc:Choice Requires="p14">
      <p:transition spd="slow" p14:dur="2000" advTm="65855"/>
    </mc:Choice>
    <mc:Fallback xmlns="">
      <p:transition spd="slow" advTm="6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89470" y="1169206"/>
            <a:ext cx="3057247" cy="1384995"/>
          </a:xfrm>
          <a:prstGeom prst="rect">
            <a:avLst/>
          </a:prstGeom>
          <a:noFill/>
        </p:spPr>
        <p:txBody>
          <a:bodyPr wrap="none" rtlCol="0">
            <a:spAutoFit/>
          </a:bodyPr>
          <a:lstStyle/>
          <a:p>
            <a:pPr marL="514350" indent="-514350">
              <a:buAutoNum type="arabicPeriod"/>
            </a:pPr>
            <a:r>
              <a:rPr lang="en-US" sz="2800" dirty="0"/>
              <a:t>Prior knowledge </a:t>
            </a:r>
          </a:p>
          <a:p>
            <a:r>
              <a:rPr lang="en-US" sz="2800" dirty="0"/>
              <a:t>may help or </a:t>
            </a:r>
          </a:p>
          <a:p>
            <a:r>
              <a:rPr lang="en-US" sz="2800" dirty="0"/>
              <a:t>hinder learning</a:t>
            </a:r>
          </a:p>
        </p:txBody>
      </p:sp>
      <p:pic>
        <p:nvPicPr>
          <p:cNvPr id="6" name="Picture 5" descr="Figure1-1.png"/>
          <p:cNvPicPr>
            <a:picLocks noChangeAspect="1"/>
          </p:cNvPicPr>
          <p:nvPr/>
        </p:nvPicPr>
        <p:blipFill>
          <a:blip r:embed="rId6"/>
          <a:srcRect/>
          <a:stretch>
            <a:fillRect/>
          </a:stretch>
        </p:blipFill>
        <p:spPr bwMode="auto">
          <a:xfrm>
            <a:off x="3728984" y="553571"/>
            <a:ext cx="5191290" cy="6061206"/>
          </a:xfrm>
          <a:prstGeom prst="rect">
            <a:avLst/>
          </a:prstGeom>
          <a:noFill/>
          <a:ln w="9525">
            <a:noFill/>
            <a:miter lim="800000"/>
            <a:headEnd/>
            <a:tailEnd/>
          </a:ln>
        </p:spPr>
      </p:pic>
      <p:sp>
        <p:nvSpPr>
          <p:cNvPr id="2" name="TextBox 1">
            <a:extLst>
              <a:ext uri="{FF2B5EF4-FFF2-40B4-BE49-F238E27FC236}">
                <a16:creationId xmlns:a16="http://schemas.microsoft.com/office/drawing/2014/main" id="{6C1B3B4D-8AA7-5D47-A079-123AB015D742}"/>
              </a:ext>
            </a:extLst>
          </p:cNvPr>
          <p:cNvSpPr txBox="1"/>
          <p:nvPr/>
        </p:nvSpPr>
        <p:spPr>
          <a:xfrm>
            <a:off x="189470" y="5041557"/>
            <a:ext cx="3499261" cy="1200329"/>
          </a:xfrm>
          <a:prstGeom prst="rect">
            <a:avLst/>
          </a:prstGeom>
          <a:noFill/>
        </p:spPr>
        <p:txBody>
          <a:bodyPr wrap="square" rtlCol="0">
            <a:spAutoFit/>
          </a:bodyPr>
          <a:lstStyle/>
          <a:p>
            <a:r>
              <a:rPr lang="en-US" dirty="0"/>
              <a:t>Use Classroom Assessment</a:t>
            </a:r>
          </a:p>
          <a:p>
            <a:r>
              <a:rPr lang="en-US" dirty="0"/>
              <a:t> Techniques, Knowledge-Confidence</a:t>
            </a:r>
          </a:p>
          <a:p>
            <a:r>
              <a:rPr lang="en-US" dirty="0"/>
              <a:t>Surveys, </a:t>
            </a:r>
            <a:r>
              <a:rPr lang="en-US" dirty="0" err="1"/>
              <a:t>etc</a:t>
            </a:r>
            <a:endParaRPr lang="en-US" dirty="0"/>
          </a:p>
        </p:txBody>
      </p:sp>
      <p:pic>
        <p:nvPicPr>
          <p:cNvPr id="3" name="Audio 2">
            <a:hlinkClick r:id="" action="ppaction://media"/>
            <a:extLst>
              <a:ext uri="{FF2B5EF4-FFF2-40B4-BE49-F238E27FC236}">
                <a16:creationId xmlns:a16="http://schemas.microsoft.com/office/drawing/2014/main" id="{65FDC42F-05D0-8443-9820-8097E7ABC1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71632867"/>
      </p:ext>
    </p:extLst>
  </p:cSld>
  <p:clrMapOvr>
    <a:masterClrMapping/>
  </p:clrMapOvr>
  <mc:AlternateContent xmlns:mc="http://schemas.openxmlformats.org/markup-compatibility/2006" xmlns:p14="http://schemas.microsoft.com/office/powerpoint/2010/main">
    <mc:Choice Requires="p14">
      <p:transition spd="slow" p14:dur="2000" advTm="135571"/>
    </mc:Choice>
    <mc:Fallback xmlns="">
      <p:transition spd="slow" advTm="13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1578"/>
            <a:ext cx="8229600" cy="1143000"/>
          </a:xfrm>
        </p:spPr>
        <p:txBody>
          <a:bodyPr>
            <a:normAutofit/>
          </a:bodyPr>
          <a:lstStyle/>
          <a:p>
            <a:r>
              <a:rPr lang="en-US" sz="3200" dirty="0"/>
              <a:t>2. How we organize knowledge influences how we learn and apply what we know</a:t>
            </a:r>
          </a:p>
        </p:txBody>
      </p:sp>
      <p:pic>
        <p:nvPicPr>
          <p:cNvPr id="6" name="Picture 3" descr="Figure2-1.png"/>
          <p:cNvPicPr>
            <a:picLocks noChangeAspect="1"/>
          </p:cNvPicPr>
          <p:nvPr/>
        </p:nvPicPr>
        <p:blipFill>
          <a:blip r:embed="rId6"/>
          <a:srcRect/>
          <a:stretch>
            <a:fillRect/>
          </a:stretch>
        </p:blipFill>
        <p:spPr bwMode="auto">
          <a:xfrm>
            <a:off x="457201" y="1269999"/>
            <a:ext cx="7898922" cy="5586554"/>
          </a:xfrm>
          <a:prstGeom prst="rect">
            <a:avLst/>
          </a:prstGeom>
          <a:noFill/>
          <a:ln w="9525">
            <a:noFill/>
            <a:miter lim="800000"/>
            <a:headEnd/>
            <a:tailEnd/>
          </a:ln>
        </p:spPr>
      </p:pic>
      <p:sp>
        <p:nvSpPr>
          <p:cNvPr id="2" name="TextBox 1">
            <a:extLst>
              <a:ext uri="{FF2B5EF4-FFF2-40B4-BE49-F238E27FC236}">
                <a16:creationId xmlns:a16="http://schemas.microsoft.com/office/drawing/2014/main" id="{55704BD6-A09D-5A40-A342-E06141FD0DF3}"/>
              </a:ext>
            </a:extLst>
          </p:cNvPr>
          <p:cNvSpPr txBox="1"/>
          <p:nvPr/>
        </p:nvSpPr>
        <p:spPr>
          <a:xfrm>
            <a:off x="4876800" y="5934635"/>
            <a:ext cx="3635226" cy="369332"/>
          </a:xfrm>
          <a:prstGeom prst="rect">
            <a:avLst/>
          </a:prstGeom>
          <a:noFill/>
        </p:spPr>
        <p:txBody>
          <a:bodyPr wrap="none" rtlCol="0">
            <a:spAutoFit/>
          </a:bodyPr>
          <a:lstStyle/>
          <a:p>
            <a:r>
              <a:rPr lang="en-US" dirty="0"/>
              <a:t>Encourage use of concept maps</a:t>
            </a:r>
          </a:p>
        </p:txBody>
      </p:sp>
      <p:pic>
        <p:nvPicPr>
          <p:cNvPr id="3" name="Audio 2">
            <a:hlinkClick r:id="" action="ppaction://media"/>
            <a:extLst>
              <a:ext uri="{FF2B5EF4-FFF2-40B4-BE49-F238E27FC236}">
                <a16:creationId xmlns:a16="http://schemas.microsoft.com/office/drawing/2014/main" id="{A2586BBD-12CE-F44D-A9D1-374E4C6AF4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448305"/>
      </p:ext>
    </p:extLst>
  </p:cSld>
  <p:clrMapOvr>
    <a:masterClrMapping/>
  </p:clrMapOvr>
  <mc:AlternateContent xmlns:mc="http://schemas.openxmlformats.org/markup-compatibility/2006" xmlns:p14="http://schemas.microsoft.com/office/powerpoint/2010/main">
    <mc:Choice Requires="p14">
      <p:transition spd="slow" p14:dur="2000" advTm="152380"/>
    </mc:Choice>
    <mc:Fallback xmlns="">
      <p:transition spd="slow" advTm="15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8876"/>
            <a:ext cx="8229600" cy="1143000"/>
          </a:xfrm>
        </p:spPr>
        <p:txBody>
          <a:bodyPr>
            <a:normAutofit/>
          </a:bodyPr>
          <a:lstStyle/>
          <a:p>
            <a:r>
              <a:rPr lang="en-US" sz="3200" dirty="0"/>
              <a:t>3. Motivation determines, directs and sustains what we do to learn</a:t>
            </a:r>
          </a:p>
        </p:txBody>
      </p:sp>
      <p:pic>
        <p:nvPicPr>
          <p:cNvPr id="5" name="Picture 3" descr="Figure3-1.eps"/>
          <p:cNvPicPr>
            <a:picLocks noChangeAspect="1"/>
          </p:cNvPicPr>
          <p:nvPr/>
        </p:nvPicPr>
        <p:blipFill>
          <a:blip r:embed="rId5"/>
          <a:srcRect/>
          <a:stretch>
            <a:fillRect/>
          </a:stretch>
        </p:blipFill>
        <p:spPr bwMode="auto">
          <a:xfrm>
            <a:off x="0" y="1697765"/>
            <a:ext cx="9143999" cy="3506620"/>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8CF13CBF-6A46-6E43-8570-8C78D4B80D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22665237"/>
      </p:ext>
    </p:extLst>
  </p:cSld>
  <p:clrMapOvr>
    <a:masterClrMapping/>
  </p:clrMapOvr>
  <mc:AlternateContent xmlns:mc="http://schemas.openxmlformats.org/markup-compatibility/2006" xmlns:p14="http://schemas.microsoft.com/office/powerpoint/2010/main">
    <mc:Choice Requires="p14">
      <p:transition spd="slow" p14:dur="2000" advTm="182149"/>
    </mc:Choice>
    <mc:Fallback xmlns="">
      <p:transition spd="slow" advTm="18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5"/>
            <a:ext cx="8229600" cy="1143000"/>
          </a:xfrm>
        </p:spPr>
        <p:txBody>
          <a:bodyPr>
            <a:noAutofit/>
          </a:bodyPr>
          <a:lstStyle/>
          <a:p>
            <a:r>
              <a:rPr lang="en-US" sz="2800" dirty="0"/>
              <a:t>4. </a:t>
            </a:r>
            <a:r>
              <a:rPr lang="en-US" sz="2800" dirty="0">
                <a:latin typeface="Helvetica Neue" charset="0"/>
              </a:rPr>
              <a:t>To develop mastery, we must acquire component skills, practice integrating them, and know when to apply what they have learned</a:t>
            </a:r>
            <a:endParaRPr lang="en-US" sz="2800" dirty="0"/>
          </a:p>
        </p:txBody>
      </p:sp>
      <p:pic>
        <p:nvPicPr>
          <p:cNvPr id="7" name="Picture 3" descr="Figure4-1.png"/>
          <p:cNvPicPr>
            <a:picLocks noChangeAspect="1"/>
          </p:cNvPicPr>
          <p:nvPr/>
        </p:nvPicPr>
        <p:blipFill>
          <a:blip r:embed="rId6"/>
          <a:srcRect/>
          <a:stretch>
            <a:fillRect/>
          </a:stretch>
        </p:blipFill>
        <p:spPr bwMode="auto">
          <a:xfrm>
            <a:off x="1947963" y="1526762"/>
            <a:ext cx="5218470" cy="5218470"/>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CECCF7A6-D2AC-F440-8120-F250C2AAA0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522262802"/>
      </p:ext>
    </p:extLst>
  </p:cSld>
  <p:clrMapOvr>
    <a:masterClrMapping/>
  </p:clrMapOvr>
  <mc:AlternateContent xmlns:mc="http://schemas.openxmlformats.org/markup-compatibility/2006" xmlns:p14="http://schemas.microsoft.com/office/powerpoint/2010/main">
    <mc:Choice Requires="p14">
      <p:transition spd="slow" p14:dur="2000" advTm="111282"/>
    </mc:Choice>
    <mc:Fallback xmlns="">
      <p:transition spd="slow" advTm="11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957" y="10984"/>
            <a:ext cx="8229600" cy="1143000"/>
          </a:xfrm>
        </p:spPr>
        <p:txBody>
          <a:bodyPr>
            <a:normAutofit fontScale="90000"/>
          </a:bodyPr>
          <a:lstStyle/>
          <a:p>
            <a:r>
              <a:rPr lang="en-US" sz="3200" dirty="0">
                <a:latin typeface="Helvetica Neue" charset="0"/>
              </a:rPr>
              <a:t>5. Goal-directed practice coupled with targeted feedback enhances the quality of learning</a:t>
            </a:r>
            <a:endParaRPr lang="en-US" sz="3200" dirty="0"/>
          </a:p>
        </p:txBody>
      </p:sp>
      <p:pic>
        <p:nvPicPr>
          <p:cNvPr id="4" name="Picture 3" descr="Figure5-1.png"/>
          <p:cNvPicPr>
            <a:picLocks noChangeAspect="1"/>
          </p:cNvPicPr>
          <p:nvPr/>
        </p:nvPicPr>
        <p:blipFill>
          <a:blip r:embed="rId6"/>
          <a:srcRect/>
          <a:stretch>
            <a:fillRect/>
          </a:stretch>
        </p:blipFill>
        <p:spPr bwMode="auto">
          <a:xfrm>
            <a:off x="3344860" y="1153984"/>
            <a:ext cx="5414448" cy="5619385"/>
          </a:xfrm>
          <a:prstGeom prst="rect">
            <a:avLst/>
          </a:prstGeom>
          <a:noFill/>
          <a:ln w="9525">
            <a:noFill/>
            <a:miter lim="800000"/>
            <a:headEnd/>
            <a:tailEnd/>
          </a:ln>
        </p:spPr>
      </p:pic>
      <p:sp>
        <p:nvSpPr>
          <p:cNvPr id="3" name="TextBox 2">
            <a:extLst>
              <a:ext uri="{FF2B5EF4-FFF2-40B4-BE49-F238E27FC236}">
                <a16:creationId xmlns:a16="http://schemas.microsoft.com/office/drawing/2014/main" id="{6473EEB6-2E2A-0847-AFB5-7D5BF84A6163}"/>
              </a:ext>
            </a:extLst>
          </p:cNvPr>
          <p:cNvSpPr txBox="1"/>
          <p:nvPr/>
        </p:nvSpPr>
        <p:spPr>
          <a:xfrm>
            <a:off x="143436" y="3963676"/>
            <a:ext cx="2521652" cy="1200329"/>
          </a:xfrm>
          <a:prstGeom prst="rect">
            <a:avLst/>
          </a:prstGeom>
          <a:noFill/>
        </p:spPr>
        <p:txBody>
          <a:bodyPr wrap="none" rtlCol="0">
            <a:spAutoFit/>
          </a:bodyPr>
          <a:lstStyle/>
          <a:p>
            <a:r>
              <a:rPr lang="en-US" dirty="0"/>
              <a:t>Make use of </a:t>
            </a:r>
          </a:p>
          <a:p>
            <a:r>
              <a:rPr lang="en-US" dirty="0"/>
              <a:t>Rubrics –</a:t>
            </a:r>
          </a:p>
          <a:p>
            <a:r>
              <a:rPr lang="en-US" dirty="0"/>
              <a:t>&amp; share the expectations</a:t>
            </a:r>
          </a:p>
          <a:p>
            <a:r>
              <a:rPr lang="en-US" dirty="0"/>
              <a:t> up front</a:t>
            </a:r>
          </a:p>
        </p:txBody>
      </p:sp>
      <p:pic>
        <p:nvPicPr>
          <p:cNvPr id="5" name="Audio 4">
            <a:hlinkClick r:id="" action="ppaction://media"/>
            <a:extLst>
              <a:ext uri="{FF2B5EF4-FFF2-40B4-BE49-F238E27FC236}">
                <a16:creationId xmlns:a16="http://schemas.microsoft.com/office/drawing/2014/main" id="{36028A44-777C-F34D-BDE2-B05BC5AB6A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01748405"/>
      </p:ext>
    </p:extLst>
  </p:cSld>
  <p:clrMapOvr>
    <a:masterClrMapping/>
  </p:clrMapOvr>
  <mc:AlternateContent xmlns:mc="http://schemas.openxmlformats.org/markup-compatibility/2006" xmlns:p14="http://schemas.microsoft.com/office/powerpoint/2010/main">
    <mc:Choice Requires="p14">
      <p:transition spd="slow" p14:dur="2000" advTm="168858"/>
    </mc:Choice>
    <mc:Fallback xmlns="">
      <p:transition spd="slow" advTm="16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760"/>
            <a:ext cx="8229600" cy="1143000"/>
          </a:xfrm>
        </p:spPr>
        <p:txBody>
          <a:bodyPr>
            <a:noAutofit/>
          </a:bodyPr>
          <a:lstStyle/>
          <a:p>
            <a:r>
              <a:rPr lang="en-US" sz="2800" dirty="0">
                <a:latin typeface="Helvetica Neue" charset="0"/>
              </a:rPr>
              <a:t>6. Current level of development interacts with the social, emotional, and intellectual climate of the course to impact learning</a:t>
            </a:r>
            <a:endParaRPr lang="en-US" sz="2800" dirty="0"/>
          </a:p>
        </p:txBody>
      </p:sp>
      <p:pic>
        <p:nvPicPr>
          <p:cNvPr id="4" name="Picture 3" descr="Figure6-1.png"/>
          <p:cNvPicPr>
            <a:picLocks noChangeAspect="1"/>
          </p:cNvPicPr>
          <p:nvPr/>
        </p:nvPicPr>
        <p:blipFill>
          <a:blip r:embed="rId6"/>
          <a:srcRect/>
          <a:stretch>
            <a:fillRect/>
          </a:stretch>
        </p:blipFill>
        <p:spPr bwMode="auto">
          <a:xfrm>
            <a:off x="2141838" y="1452760"/>
            <a:ext cx="4869163" cy="5324510"/>
          </a:xfrm>
          <a:prstGeom prst="rect">
            <a:avLst/>
          </a:prstGeom>
          <a:noFill/>
          <a:ln w="9525">
            <a:noFill/>
            <a:miter lim="800000"/>
            <a:headEnd/>
            <a:tailEnd/>
          </a:ln>
        </p:spPr>
      </p:pic>
      <p:sp>
        <p:nvSpPr>
          <p:cNvPr id="3" name="TextBox 2">
            <a:extLst>
              <a:ext uri="{FF2B5EF4-FFF2-40B4-BE49-F238E27FC236}">
                <a16:creationId xmlns:a16="http://schemas.microsoft.com/office/drawing/2014/main" id="{D0480C4D-D10A-C442-A635-EB901673A010}"/>
              </a:ext>
            </a:extLst>
          </p:cNvPr>
          <p:cNvSpPr txBox="1"/>
          <p:nvPr/>
        </p:nvSpPr>
        <p:spPr>
          <a:xfrm>
            <a:off x="0" y="6006353"/>
            <a:ext cx="1962973" cy="646331"/>
          </a:xfrm>
          <a:prstGeom prst="rect">
            <a:avLst/>
          </a:prstGeom>
          <a:noFill/>
        </p:spPr>
        <p:txBody>
          <a:bodyPr wrap="none" rtlCol="0">
            <a:spAutoFit/>
          </a:bodyPr>
          <a:lstStyle/>
          <a:p>
            <a:r>
              <a:rPr lang="en-US" dirty="0"/>
              <a:t>Classroom surveys </a:t>
            </a:r>
          </a:p>
          <a:p>
            <a:r>
              <a:rPr lang="en-US" dirty="0"/>
              <a:t>can be helpful</a:t>
            </a:r>
          </a:p>
        </p:txBody>
      </p:sp>
      <p:pic>
        <p:nvPicPr>
          <p:cNvPr id="5" name="Audio 4">
            <a:hlinkClick r:id="" action="ppaction://media"/>
            <a:extLst>
              <a:ext uri="{FF2B5EF4-FFF2-40B4-BE49-F238E27FC236}">
                <a16:creationId xmlns:a16="http://schemas.microsoft.com/office/drawing/2014/main" id="{75E454DF-86D6-7046-89DB-5280C0F513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7987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50"/>
            <a:ext cx="8229600" cy="1143000"/>
          </a:xfrm>
        </p:spPr>
        <p:txBody>
          <a:bodyPr>
            <a:normAutofit fontScale="90000"/>
          </a:bodyPr>
          <a:lstStyle/>
          <a:p>
            <a:r>
              <a:rPr lang="en-US" sz="2800" dirty="0">
                <a:latin typeface="Helvetica Neue" charset="0"/>
              </a:rPr>
              <a:t>7. To become self-directed learners, students must learn to monitor and adjust their approaches to learning</a:t>
            </a:r>
            <a:endParaRPr lang="en-US" sz="2800" dirty="0"/>
          </a:p>
        </p:txBody>
      </p:sp>
      <p:pic>
        <p:nvPicPr>
          <p:cNvPr id="4" name="Picture 3" descr="Figure7-1.png"/>
          <p:cNvPicPr>
            <a:picLocks noChangeAspect="1"/>
          </p:cNvPicPr>
          <p:nvPr/>
        </p:nvPicPr>
        <p:blipFill>
          <a:blip r:embed="rId6"/>
          <a:srcRect/>
          <a:stretch>
            <a:fillRect/>
          </a:stretch>
        </p:blipFill>
        <p:spPr bwMode="auto">
          <a:xfrm>
            <a:off x="1371600" y="1337758"/>
            <a:ext cx="6578152" cy="4950458"/>
          </a:xfrm>
          <a:prstGeom prst="rect">
            <a:avLst/>
          </a:prstGeom>
          <a:noFill/>
          <a:ln w="9525">
            <a:noFill/>
            <a:miter lim="800000"/>
            <a:headEnd/>
            <a:tailEnd/>
          </a:ln>
        </p:spPr>
      </p:pic>
      <p:sp>
        <p:nvSpPr>
          <p:cNvPr id="5" name="TextBox 4"/>
          <p:cNvSpPr txBox="1"/>
          <p:nvPr/>
        </p:nvSpPr>
        <p:spPr>
          <a:xfrm>
            <a:off x="1007753" y="6288216"/>
            <a:ext cx="6941999" cy="523220"/>
          </a:xfrm>
          <a:prstGeom prst="rect">
            <a:avLst/>
          </a:prstGeom>
          <a:noFill/>
        </p:spPr>
        <p:txBody>
          <a:bodyPr wrap="none" rtlCol="0">
            <a:spAutoFit/>
          </a:bodyPr>
          <a:lstStyle/>
          <a:p>
            <a:r>
              <a:rPr lang="en-US" sz="2800" b="1" dirty="0">
                <a:solidFill>
                  <a:srgbClr val="FF0000"/>
                </a:solidFill>
              </a:rPr>
              <a:t>BUT FEW STUDENTS DO THIS NATURALLY</a:t>
            </a:r>
          </a:p>
        </p:txBody>
      </p:sp>
      <p:sp>
        <p:nvSpPr>
          <p:cNvPr id="3" name="TextBox 2">
            <a:extLst>
              <a:ext uri="{FF2B5EF4-FFF2-40B4-BE49-F238E27FC236}">
                <a16:creationId xmlns:a16="http://schemas.microsoft.com/office/drawing/2014/main" id="{9803B2E6-4F8B-F345-B7BB-E4BF38950342}"/>
              </a:ext>
            </a:extLst>
          </p:cNvPr>
          <p:cNvSpPr txBox="1"/>
          <p:nvPr/>
        </p:nvSpPr>
        <p:spPr>
          <a:xfrm>
            <a:off x="-98612" y="5145742"/>
            <a:ext cx="3547766" cy="646331"/>
          </a:xfrm>
          <a:prstGeom prst="rect">
            <a:avLst/>
          </a:prstGeom>
          <a:noFill/>
        </p:spPr>
        <p:txBody>
          <a:bodyPr wrap="none" rtlCol="0">
            <a:spAutoFit/>
          </a:bodyPr>
          <a:lstStyle/>
          <a:p>
            <a:r>
              <a:rPr lang="en-US" dirty="0"/>
              <a:t>Remind them about the</a:t>
            </a:r>
          </a:p>
          <a:p>
            <a:r>
              <a:rPr lang="en-US" dirty="0"/>
              <a:t> Academic Achievement Center</a:t>
            </a:r>
          </a:p>
        </p:txBody>
      </p:sp>
      <p:pic>
        <p:nvPicPr>
          <p:cNvPr id="6" name="Audio 5">
            <a:hlinkClick r:id="" action="ppaction://media"/>
            <a:extLst>
              <a:ext uri="{FF2B5EF4-FFF2-40B4-BE49-F238E27FC236}">
                <a16:creationId xmlns:a16="http://schemas.microsoft.com/office/drawing/2014/main" id="{E4BDE4AA-C587-5744-8B83-A92D728FF1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12669492"/>
      </p:ext>
    </p:extLst>
  </p:cSld>
  <p:clrMapOvr>
    <a:masterClrMapping/>
  </p:clrMapOvr>
  <mc:AlternateContent xmlns:mc="http://schemas.openxmlformats.org/markup-compatibility/2006" xmlns:p14="http://schemas.microsoft.com/office/powerpoint/2010/main">
    <mc:Choice Requires="p14">
      <p:transition spd="slow" p14:dur="2000" advTm="161562"/>
    </mc:Choice>
    <mc:Fallback xmlns="">
      <p:transition spd="slow" advTm="16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5"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7.6|2.1"/>
</p:tagLst>
</file>

<file path=ppt/tags/tag2.xml><?xml version="1.0" encoding="utf-8"?>
<p:tagLst xmlns:a="http://schemas.openxmlformats.org/drawingml/2006/main" xmlns:r="http://schemas.openxmlformats.org/officeDocument/2006/relationships" xmlns:p="http://schemas.openxmlformats.org/presentationml/2006/main">
  <p:tag name="TIMING" val="|7.6|89.3"/>
</p:tagLst>
</file>

<file path=ppt/tags/tag3.xml><?xml version="1.0" encoding="utf-8"?>
<p:tagLst xmlns:a="http://schemas.openxmlformats.org/drawingml/2006/main" xmlns:r="http://schemas.openxmlformats.org/officeDocument/2006/relationships" xmlns:p="http://schemas.openxmlformats.org/presentationml/2006/main">
  <p:tag name="TIMING" val="|10.8|139.8"/>
</p:tagLst>
</file>

<file path=ppt/tags/tag4.xml><?xml version="1.0" encoding="utf-8"?>
<p:tagLst xmlns:a="http://schemas.openxmlformats.org/drawingml/2006/main" xmlns:r="http://schemas.openxmlformats.org/officeDocument/2006/relationships" xmlns:p="http://schemas.openxmlformats.org/presentationml/2006/main">
  <p:tag name="TIMING" val="|19.1"/>
</p:tagLst>
</file>

<file path=ppt/tags/tag5.xml><?xml version="1.0" encoding="utf-8"?>
<p:tagLst xmlns:a="http://schemas.openxmlformats.org/drawingml/2006/main" xmlns:r="http://schemas.openxmlformats.org/officeDocument/2006/relationships" xmlns:p="http://schemas.openxmlformats.org/presentationml/2006/main">
  <p:tag name="TIMING" val="|9.3|92.4"/>
</p:tagLst>
</file>

<file path=ppt/tags/tag6.xml><?xml version="1.0" encoding="utf-8"?>
<p:tagLst xmlns:a="http://schemas.openxmlformats.org/drawingml/2006/main" xmlns:r="http://schemas.openxmlformats.org/officeDocument/2006/relationships" xmlns:p="http://schemas.openxmlformats.org/presentationml/2006/main">
  <p:tag name="TIMING" val="|18.6|-1763.7"/>
</p:tagLst>
</file>

<file path=ppt/tags/tag7.xml><?xml version="1.0" encoding="utf-8"?>
<p:tagLst xmlns:a="http://schemas.openxmlformats.org/drawingml/2006/main" xmlns:r="http://schemas.openxmlformats.org/officeDocument/2006/relationships" xmlns:p="http://schemas.openxmlformats.org/presentationml/2006/main">
  <p:tag name="TIMING" val="|5.3|101.5|28.2"/>
</p:tagLst>
</file>

<file path=ppt/theme/theme1.xml><?xml version="1.0" encoding="utf-8"?>
<a:theme xmlns:a="http://schemas.openxmlformats.org/drawingml/2006/main" name="Office Theme">
  <a:themeElements>
    <a:clrScheme name="Custom 1">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2280</TotalTime>
  <Words>856</Words>
  <Application>Microsoft Office PowerPoint</Application>
  <PresentationFormat>On-screen Show (4:3)</PresentationFormat>
  <Paragraphs>53</Paragraphs>
  <Slides>10</Slides>
  <Notes>9</Notes>
  <HiddenSlides>0</HiddenSlides>
  <MMClips>12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2. How we organize knowledge influences how we learn and apply what we know</vt:lpstr>
      <vt:lpstr>3. Motivation determines, directs and sustains what we do to learn</vt:lpstr>
      <vt:lpstr>4. To develop mastery, we must acquire component skills, practice integrating them, and know when to apply what they have learned</vt:lpstr>
      <vt:lpstr>5. Goal-directed practice coupled with targeted feedback enhances the quality of learning</vt:lpstr>
      <vt:lpstr>6. Current level of development interacts with the social, emotional, and intellectual climate of the course to impact learning</vt:lpstr>
      <vt:lpstr>7. To become self-directed learners, students must learn to monitor and adjust their approaches to learning</vt:lpstr>
      <vt:lpstr>Resources</vt:lpstr>
    </vt:vector>
  </TitlesOfParts>
  <Company>University of Wyoming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Learning</dc:title>
  <dc:creator>Margaret Skinner</dc:creator>
  <cp:lastModifiedBy>Skinner, Margaret</cp:lastModifiedBy>
  <cp:revision>53</cp:revision>
  <cp:lastPrinted>2015-08-15T16:52:13Z</cp:lastPrinted>
  <dcterms:created xsi:type="dcterms:W3CDTF">2015-08-06T21:08:51Z</dcterms:created>
  <dcterms:modified xsi:type="dcterms:W3CDTF">2020-09-24T23:13:08Z</dcterms:modified>
</cp:coreProperties>
</file>