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51206400" cy="32918400"/>
  <p:notesSz cx="6858000" cy="9144000"/>
  <p:defaultTextStyle>
    <a:defPPr>
      <a:defRPr lang="en-US"/>
    </a:defPPr>
    <a:lvl1pPr algn="l" rtl="0" fontAlgn="base">
      <a:spcBef>
        <a:spcPct val="0"/>
      </a:spcBef>
      <a:spcAft>
        <a:spcPct val="0"/>
      </a:spcAft>
      <a:defRPr sz="3300" kern="1200">
        <a:solidFill>
          <a:schemeClr val="tx1"/>
        </a:solidFill>
        <a:latin typeface="Arial Black" pitchFamily="68" charset="0"/>
        <a:ea typeface="+mn-ea"/>
        <a:cs typeface="+mn-cs"/>
      </a:defRPr>
    </a:lvl1pPr>
    <a:lvl2pPr marL="466666" algn="l" rtl="0" fontAlgn="base">
      <a:spcBef>
        <a:spcPct val="0"/>
      </a:spcBef>
      <a:spcAft>
        <a:spcPct val="0"/>
      </a:spcAft>
      <a:defRPr sz="3300" kern="1200">
        <a:solidFill>
          <a:schemeClr val="tx1"/>
        </a:solidFill>
        <a:latin typeface="Arial Black" pitchFamily="68" charset="0"/>
        <a:ea typeface="+mn-ea"/>
        <a:cs typeface="+mn-cs"/>
      </a:defRPr>
    </a:lvl2pPr>
    <a:lvl3pPr marL="933333" algn="l" rtl="0" fontAlgn="base">
      <a:spcBef>
        <a:spcPct val="0"/>
      </a:spcBef>
      <a:spcAft>
        <a:spcPct val="0"/>
      </a:spcAft>
      <a:defRPr sz="3300" kern="1200">
        <a:solidFill>
          <a:schemeClr val="tx1"/>
        </a:solidFill>
        <a:latin typeface="Arial Black" pitchFamily="68" charset="0"/>
        <a:ea typeface="+mn-ea"/>
        <a:cs typeface="+mn-cs"/>
      </a:defRPr>
    </a:lvl3pPr>
    <a:lvl4pPr marL="1400001" algn="l" rtl="0" fontAlgn="base">
      <a:spcBef>
        <a:spcPct val="0"/>
      </a:spcBef>
      <a:spcAft>
        <a:spcPct val="0"/>
      </a:spcAft>
      <a:defRPr sz="3300" kern="1200">
        <a:solidFill>
          <a:schemeClr val="tx1"/>
        </a:solidFill>
        <a:latin typeface="Arial Black" pitchFamily="68" charset="0"/>
        <a:ea typeface="+mn-ea"/>
        <a:cs typeface="+mn-cs"/>
      </a:defRPr>
    </a:lvl4pPr>
    <a:lvl5pPr marL="1866667" algn="l" rtl="0" fontAlgn="base">
      <a:spcBef>
        <a:spcPct val="0"/>
      </a:spcBef>
      <a:spcAft>
        <a:spcPct val="0"/>
      </a:spcAft>
      <a:defRPr sz="3300" kern="1200">
        <a:solidFill>
          <a:schemeClr val="tx1"/>
        </a:solidFill>
        <a:latin typeface="Arial Black" pitchFamily="68" charset="0"/>
        <a:ea typeface="+mn-ea"/>
        <a:cs typeface="+mn-cs"/>
      </a:defRPr>
    </a:lvl5pPr>
    <a:lvl6pPr marL="2333334" algn="l" defTabSz="466666" rtl="0" eaLnBrk="1" latinLnBrk="0" hangingPunct="1">
      <a:defRPr sz="3300" kern="1200">
        <a:solidFill>
          <a:schemeClr val="tx1"/>
        </a:solidFill>
        <a:latin typeface="Arial Black" pitchFamily="68" charset="0"/>
        <a:ea typeface="+mn-ea"/>
        <a:cs typeface="+mn-cs"/>
      </a:defRPr>
    </a:lvl6pPr>
    <a:lvl7pPr marL="2800000" algn="l" defTabSz="466666" rtl="0" eaLnBrk="1" latinLnBrk="0" hangingPunct="1">
      <a:defRPr sz="3300" kern="1200">
        <a:solidFill>
          <a:schemeClr val="tx1"/>
        </a:solidFill>
        <a:latin typeface="Arial Black" pitchFamily="68" charset="0"/>
        <a:ea typeface="+mn-ea"/>
        <a:cs typeface="+mn-cs"/>
      </a:defRPr>
    </a:lvl7pPr>
    <a:lvl8pPr marL="3266668" algn="l" defTabSz="466666" rtl="0" eaLnBrk="1" latinLnBrk="0" hangingPunct="1">
      <a:defRPr sz="3300" kern="1200">
        <a:solidFill>
          <a:schemeClr val="tx1"/>
        </a:solidFill>
        <a:latin typeface="Arial Black" pitchFamily="68" charset="0"/>
        <a:ea typeface="+mn-ea"/>
        <a:cs typeface="+mn-cs"/>
      </a:defRPr>
    </a:lvl8pPr>
    <a:lvl9pPr marL="3733335" algn="l" defTabSz="466666" rtl="0" eaLnBrk="1" latinLnBrk="0" hangingPunct="1">
      <a:defRPr sz="3300" kern="1200">
        <a:solidFill>
          <a:schemeClr val="tx1"/>
        </a:solidFill>
        <a:latin typeface="Arial Black" pitchFamily="68" charset="0"/>
        <a:ea typeface="+mn-ea"/>
        <a:cs typeface="+mn-cs"/>
      </a:defRPr>
    </a:lvl9pPr>
  </p:defaultTextStyle>
  <p:extLst>
    <p:ext uri="{EFAFB233-063F-42B5-8137-9DF3F51BA10A}">
      <p15:sldGuideLst xmlns:p15="http://schemas.microsoft.com/office/powerpoint/2012/main">
        <p15:guide id="1" orient="horz" pos="5496" userDrawn="1">
          <p15:clr>
            <a:srgbClr val="A4A3A4"/>
          </p15:clr>
        </p15:guide>
        <p15:guide id="2" pos="8363" userDrawn="1">
          <p15:clr>
            <a:srgbClr val="A4A3A4"/>
          </p15:clr>
        </p15:guide>
        <p15:guide id="3" orient="horz" pos="10992" userDrawn="1">
          <p15:clr>
            <a:srgbClr val="A4A3A4"/>
          </p15:clr>
        </p15:guide>
        <p15:guide id="4"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496"/>
    <a:srgbClr val="FFFF66"/>
    <a:srgbClr val="573201"/>
    <a:srgbClr val="978370"/>
    <a:srgbClr val="E9CA9B"/>
    <a:srgbClr val="FFAE51"/>
    <a:srgbClr val="CCCC99"/>
    <a:srgbClr val="996600"/>
    <a:srgbClr val="573300"/>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300"/>
    <p:restoredTop sz="94834" autoAdjust="0"/>
  </p:normalViewPr>
  <p:slideViewPr>
    <p:cSldViewPr snapToGrid="0">
      <p:cViewPr varScale="1">
        <p:scale>
          <a:sx n="19" d="100"/>
          <a:sy n="19" d="100"/>
        </p:scale>
        <p:origin x="1474" y="182"/>
      </p:cViewPr>
      <p:guideLst>
        <p:guide orient="horz" pos="5496"/>
        <p:guide pos="8363"/>
        <p:guide orient="horz" pos="10992"/>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99A1E-A8E9-4BED-98D2-990D98719F9E}" type="doc">
      <dgm:prSet loTypeId="urn:microsoft.com/office/officeart/2005/8/layout/radial6" loCatId="cycle" qsTypeId="urn:microsoft.com/office/officeart/2005/8/quickstyle/simple3" qsCatId="simple" csTypeId="urn:microsoft.com/office/officeart/2005/8/colors/accent6_2" csCatId="accent6" phldr="1"/>
      <dgm:spPr/>
      <dgm:t>
        <a:bodyPr/>
        <a:lstStyle/>
        <a:p>
          <a:endParaRPr lang="en-US"/>
        </a:p>
      </dgm:t>
    </dgm:pt>
    <dgm:pt modelId="{07FDD74A-472E-4268-AB40-E85F5276F3A8}">
      <dgm:prSet phldrT="[Text]" custT="1"/>
      <dgm:spPr>
        <a:solidFill>
          <a:schemeClr val="bg2">
            <a:lumMod val="40000"/>
            <a:lumOff val="60000"/>
          </a:schemeClr>
        </a:solidFill>
      </dgm:spPr>
      <dgm:t>
        <a:bodyPr/>
        <a:lstStyle/>
        <a:p>
          <a:r>
            <a:rPr lang="en-US" sz="2800" b="1" dirty="0">
              <a:latin typeface="+mn-lt"/>
            </a:rPr>
            <a:t>Forces of </a:t>
          </a:r>
        </a:p>
        <a:p>
          <a:r>
            <a:rPr lang="en-US" sz="2800" b="1" dirty="0">
              <a:latin typeface="+mn-lt"/>
            </a:rPr>
            <a:t>Change</a:t>
          </a:r>
        </a:p>
      </dgm:t>
    </dgm:pt>
    <dgm:pt modelId="{A526CE81-24A3-4DE0-85CE-02997809AC97}" type="parTrans" cxnId="{F2FD11D2-5FCC-428A-B8C5-E0837E71F439}">
      <dgm:prSet/>
      <dgm:spPr/>
      <dgm:t>
        <a:bodyPr/>
        <a:lstStyle/>
        <a:p>
          <a:endParaRPr lang="en-US"/>
        </a:p>
      </dgm:t>
    </dgm:pt>
    <dgm:pt modelId="{C1AA59B8-77B4-4B6F-B65D-836F271A3F77}" type="sibTrans" cxnId="{F2FD11D2-5FCC-428A-B8C5-E0837E71F439}">
      <dgm:prSet/>
      <dgm:spPr/>
      <dgm:t>
        <a:bodyPr/>
        <a:lstStyle/>
        <a:p>
          <a:endParaRPr lang="en-US"/>
        </a:p>
      </dgm:t>
    </dgm:pt>
    <dgm:pt modelId="{19E3B78A-8A17-45EE-B478-103C55B236A0}">
      <dgm:prSet phldrT="[Text]"/>
      <dgm:spPr/>
      <dgm:t>
        <a:bodyPr/>
        <a:lstStyle/>
        <a:p>
          <a:endParaRPr lang="en-US" dirty="0"/>
        </a:p>
      </dgm:t>
    </dgm:pt>
    <dgm:pt modelId="{27ADC3EF-9B4D-48D2-864C-E751F94F7CCF}" type="parTrans" cxnId="{187B7F12-9DC9-42B3-A147-2B578B95822A}">
      <dgm:prSet/>
      <dgm:spPr/>
      <dgm:t>
        <a:bodyPr/>
        <a:lstStyle/>
        <a:p>
          <a:endParaRPr lang="en-US"/>
        </a:p>
      </dgm:t>
    </dgm:pt>
    <dgm:pt modelId="{28EFD3F3-B478-47F9-911B-7FD3C3D0ED79}" type="sibTrans" cxnId="{187B7F12-9DC9-42B3-A147-2B578B95822A}">
      <dgm:prSet/>
      <dgm:spPr/>
      <dgm:t>
        <a:bodyPr/>
        <a:lstStyle/>
        <a:p>
          <a:endParaRPr lang="en-US"/>
        </a:p>
      </dgm:t>
    </dgm:pt>
    <dgm:pt modelId="{AE1538A3-9F95-4E4A-AF3C-390F087F4A86}">
      <dgm:prSet phldrT="[Text]" custT="1"/>
      <dgm:spPr>
        <a:solidFill>
          <a:schemeClr val="accent1">
            <a:lumMod val="50000"/>
          </a:schemeClr>
        </a:solidFill>
      </dgm:spPr>
      <dgm:t>
        <a:bodyPr/>
        <a:lstStyle/>
        <a:p>
          <a:r>
            <a:rPr lang="en-US" sz="1800" dirty="0">
              <a:solidFill>
                <a:schemeClr val="bg1"/>
              </a:solidFill>
            </a:rPr>
            <a:t>Economic Challenges</a:t>
          </a:r>
        </a:p>
      </dgm:t>
    </dgm:pt>
    <dgm:pt modelId="{F147E13C-9B56-4508-83B5-20ABE2C50A17}" type="parTrans" cxnId="{3460E23D-FB25-4928-B819-AC2F96210AE1}">
      <dgm:prSet/>
      <dgm:spPr/>
      <dgm:t>
        <a:bodyPr/>
        <a:lstStyle/>
        <a:p>
          <a:endParaRPr lang="en-US"/>
        </a:p>
      </dgm:t>
    </dgm:pt>
    <dgm:pt modelId="{2ADFEB7B-CCF3-45C8-A37D-A340D59C3AAB}" type="sibTrans" cxnId="{3460E23D-FB25-4928-B819-AC2F96210AE1}">
      <dgm:prSet/>
      <dgm:spPr/>
      <dgm:t>
        <a:bodyPr/>
        <a:lstStyle/>
        <a:p>
          <a:endParaRPr lang="en-US"/>
        </a:p>
      </dgm:t>
    </dgm:pt>
    <dgm:pt modelId="{058BA058-C872-4754-99A1-68CAC0C33B20}">
      <dgm:prSet phldrT="[Text]" custT="1"/>
      <dgm:spPr>
        <a:solidFill>
          <a:schemeClr val="accent1">
            <a:lumMod val="50000"/>
          </a:schemeClr>
        </a:solidFill>
      </dgm:spPr>
      <dgm:t>
        <a:bodyPr/>
        <a:lstStyle/>
        <a:p>
          <a:r>
            <a:rPr lang="en-US" sz="1800" dirty="0">
              <a:solidFill>
                <a:schemeClr val="bg1"/>
              </a:solidFill>
            </a:rPr>
            <a:t>Opioid Epidemic </a:t>
          </a:r>
        </a:p>
      </dgm:t>
    </dgm:pt>
    <dgm:pt modelId="{DF2C2041-1C90-42F7-98E7-7F2932F7CF1F}" type="parTrans" cxnId="{5F64C635-C6C5-4B2F-8CF0-C119EFF89ADF}">
      <dgm:prSet/>
      <dgm:spPr/>
      <dgm:t>
        <a:bodyPr/>
        <a:lstStyle/>
        <a:p>
          <a:endParaRPr lang="en-US"/>
        </a:p>
      </dgm:t>
    </dgm:pt>
    <dgm:pt modelId="{7C6E0071-F1C1-4055-A757-E84CD6597651}" type="sibTrans" cxnId="{5F64C635-C6C5-4B2F-8CF0-C119EFF89ADF}">
      <dgm:prSet/>
      <dgm:spPr/>
      <dgm:t>
        <a:bodyPr/>
        <a:lstStyle/>
        <a:p>
          <a:endParaRPr lang="en-US"/>
        </a:p>
      </dgm:t>
    </dgm:pt>
    <dgm:pt modelId="{C29CBF14-32C6-4F35-8332-EB95F0C511AF}">
      <dgm:prSet phldrT="[Text]" custT="1"/>
      <dgm:spPr>
        <a:solidFill>
          <a:schemeClr val="accent1">
            <a:lumMod val="50000"/>
          </a:schemeClr>
        </a:solidFill>
      </dgm:spPr>
      <dgm:t>
        <a:bodyPr/>
        <a:lstStyle/>
        <a:p>
          <a:r>
            <a:rPr lang="en-US" sz="1800" dirty="0">
              <a:solidFill>
                <a:schemeClr val="bg1"/>
              </a:solidFill>
            </a:rPr>
            <a:t>Integrated Care </a:t>
          </a:r>
        </a:p>
      </dgm:t>
    </dgm:pt>
    <dgm:pt modelId="{E655C936-3B47-4B82-98F8-8F324122D24B}" type="parTrans" cxnId="{1DFA606C-7BF1-4355-8166-FAA23A5FF2D7}">
      <dgm:prSet/>
      <dgm:spPr/>
      <dgm:t>
        <a:bodyPr/>
        <a:lstStyle/>
        <a:p>
          <a:endParaRPr lang="en-US"/>
        </a:p>
      </dgm:t>
    </dgm:pt>
    <dgm:pt modelId="{8C10B11D-111E-4B5F-A89D-94DC0D6EC3EF}" type="sibTrans" cxnId="{1DFA606C-7BF1-4355-8166-FAA23A5FF2D7}">
      <dgm:prSet/>
      <dgm:spPr/>
      <dgm:t>
        <a:bodyPr/>
        <a:lstStyle/>
        <a:p>
          <a:endParaRPr lang="en-US"/>
        </a:p>
      </dgm:t>
    </dgm:pt>
    <dgm:pt modelId="{B8B61AFA-5CD3-4E99-AB1D-F94500865EB1}">
      <dgm:prSet phldrT="[Text]" custT="1"/>
      <dgm:spPr>
        <a:solidFill>
          <a:schemeClr val="accent1">
            <a:lumMod val="50000"/>
          </a:schemeClr>
        </a:solidFill>
      </dgm:spPr>
      <dgm:t>
        <a:bodyPr/>
        <a:lstStyle/>
        <a:p>
          <a:r>
            <a:rPr lang="en-US" sz="1800" dirty="0">
              <a:solidFill>
                <a:schemeClr val="bg1"/>
              </a:solidFill>
            </a:rPr>
            <a:t>Mental health issues</a:t>
          </a:r>
        </a:p>
      </dgm:t>
    </dgm:pt>
    <dgm:pt modelId="{3CA09A25-DBF0-4905-94B2-811E3C6625F4}" type="parTrans" cxnId="{A1201AC3-0C38-4B08-B4CF-8AFB1CD3194D}">
      <dgm:prSet/>
      <dgm:spPr/>
      <dgm:t>
        <a:bodyPr/>
        <a:lstStyle/>
        <a:p>
          <a:endParaRPr lang="en-US"/>
        </a:p>
      </dgm:t>
    </dgm:pt>
    <dgm:pt modelId="{328749D1-6448-4337-92BF-DF60187521C8}" type="sibTrans" cxnId="{A1201AC3-0C38-4B08-B4CF-8AFB1CD3194D}">
      <dgm:prSet/>
      <dgm:spPr/>
      <dgm:t>
        <a:bodyPr/>
        <a:lstStyle/>
        <a:p>
          <a:endParaRPr lang="en-US"/>
        </a:p>
      </dgm:t>
    </dgm:pt>
    <dgm:pt modelId="{3F145539-D4F2-4247-8CCF-06199B90CCB2}">
      <dgm:prSet phldrT="[Text]"/>
      <dgm:spPr>
        <a:solidFill>
          <a:schemeClr val="accent1">
            <a:lumMod val="50000"/>
          </a:schemeClr>
        </a:solidFill>
      </dgm:spPr>
      <dgm:t>
        <a:bodyPr/>
        <a:lstStyle/>
        <a:p>
          <a:r>
            <a:rPr lang="en-US" dirty="0">
              <a:solidFill>
                <a:schemeClr val="bg1"/>
              </a:solidFill>
            </a:rPr>
            <a:t>Decrease in Smoking – Increase in Vaping</a:t>
          </a:r>
        </a:p>
      </dgm:t>
    </dgm:pt>
    <dgm:pt modelId="{99382A7E-2CC1-4A7E-AC60-3BFF506C39DE}" type="parTrans" cxnId="{5B491CAC-0F5A-4BD6-9808-FE1EEC15DA33}">
      <dgm:prSet/>
      <dgm:spPr/>
      <dgm:t>
        <a:bodyPr/>
        <a:lstStyle/>
        <a:p>
          <a:endParaRPr lang="en-US"/>
        </a:p>
      </dgm:t>
    </dgm:pt>
    <dgm:pt modelId="{A0D6CB87-E8AE-4702-B695-AC4EEC326CE4}" type="sibTrans" cxnId="{5B491CAC-0F5A-4BD6-9808-FE1EEC15DA33}">
      <dgm:prSet/>
      <dgm:spPr/>
      <dgm:t>
        <a:bodyPr/>
        <a:lstStyle/>
        <a:p>
          <a:endParaRPr lang="en-US"/>
        </a:p>
      </dgm:t>
    </dgm:pt>
    <dgm:pt modelId="{B4DDF1DB-72E2-4A25-9DAD-13E6FD00948E}">
      <dgm:prSet phldrT="[Text]"/>
      <dgm:spPr>
        <a:solidFill>
          <a:schemeClr val="accent1">
            <a:lumMod val="50000"/>
          </a:schemeClr>
        </a:solidFill>
      </dgm:spPr>
      <dgm:t>
        <a:bodyPr/>
        <a:lstStyle/>
        <a:p>
          <a:r>
            <a:rPr lang="en-US" dirty="0">
              <a:solidFill>
                <a:schemeClr val="bg1"/>
              </a:solidFill>
            </a:rPr>
            <a:t>Transportation improving</a:t>
          </a:r>
        </a:p>
      </dgm:t>
    </dgm:pt>
    <dgm:pt modelId="{73FADC8D-6F16-45DA-9033-B8548DE40117}" type="parTrans" cxnId="{CFED66F3-52AF-4123-926A-FB6884BA88F8}">
      <dgm:prSet/>
      <dgm:spPr/>
      <dgm:t>
        <a:bodyPr/>
        <a:lstStyle/>
        <a:p>
          <a:endParaRPr lang="en-US"/>
        </a:p>
      </dgm:t>
    </dgm:pt>
    <dgm:pt modelId="{BDE8B973-E165-4A2A-93A8-8929AB72CF58}" type="sibTrans" cxnId="{CFED66F3-52AF-4123-926A-FB6884BA88F8}">
      <dgm:prSet/>
      <dgm:spPr/>
      <dgm:t>
        <a:bodyPr/>
        <a:lstStyle/>
        <a:p>
          <a:endParaRPr lang="en-US"/>
        </a:p>
      </dgm:t>
    </dgm:pt>
    <dgm:pt modelId="{1BCC0DFE-316D-4D92-8954-79DF4D467792}">
      <dgm:prSet phldrT="[Text]" custT="1"/>
      <dgm:spPr>
        <a:solidFill>
          <a:schemeClr val="accent1">
            <a:lumMod val="50000"/>
          </a:schemeClr>
        </a:solidFill>
      </dgm:spPr>
      <dgm:t>
        <a:bodyPr/>
        <a:lstStyle/>
        <a:p>
          <a:r>
            <a:rPr lang="en-US" sz="1800" dirty="0">
              <a:solidFill>
                <a:schemeClr val="bg1"/>
              </a:solidFill>
            </a:rPr>
            <a:t>Aging Population </a:t>
          </a:r>
        </a:p>
      </dgm:t>
    </dgm:pt>
    <dgm:pt modelId="{FE59799C-CDB1-480D-9D2B-C22D48436CC2}" type="parTrans" cxnId="{A25802D2-90FF-4F71-A00D-7553F93113A3}">
      <dgm:prSet/>
      <dgm:spPr/>
      <dgm:t>
        <a:bodyPr/>
        <a:lstStyle/>
        <a:p>
          <a:endParaRPr lang="en-US"/>
        </a:p>
      </dgm:t>
    </dgm:pt>
    <dgm:pt modelId="{302112AC-B2EC-4D59-AC12-AEFFFBE4F20B}" type="sibTrans" cxnId="{A25802D2-90FF-4F71-A00D-7553F93113A3}">
      <dgm:prSet/>
      <dgm:spPr/>
      <dgm:t>
        <a:bodyPr/>
        <a:lstStyle/>
        <a:p>
          <a:endParaRPr lang="en-US"/>
        </a:p>
      </dgm:t>
    </dgm:pt>
    <dgm:pt modelId="{1BF66ACB-C33E-4804-84AA-D85E32FEE871}" type="pres">
      <dgm:prSet presAssocID="{7D999A1E-A8E9-4BED-98D2-990D98719F9E}" presName="Name0" presStyleCnt="0">
        <dgm:presLayoutVars>
          <dgm:chMax val="1"/>
          <dgm:dir/>
          <dgm:animLvl val="ctr"/>
          <dgm:resizeHandles val="exact"/>
        </dgm:presLayoutVars>
      </dgm:prSet>
      <dgm:spPr/>
    </dgm:pt>
    <dgm:pt modelId="{9BA89A81-2065-4773-A81F-5BE63FA02B66}" type="pres">
      <dgm:prSet presAssocID="{07FDD74A-472E-4268-AB40-E85F5276F3A8}" presName="centerShape" presStyleLbl="node0" presStyleIdx="0" presStyleCnt="1" custScaleX="170874" custScaleY="137788"/>
      <dgm:spPr/>
    </dgm:pt>
    <dgm:pt modelId="{A1EDB4E0-1EB4-4FEE-9005-0D15CE13F807}" type="pres">
      <dgm:prSet presAssocID="{058BA058-C872-4754-99A1-68CAC0C33B20}" presName="node" presStyleLbl="node1" presStyleIdx="0" presStyleCnt="7" custScaleX="145965" custScaleY="154295">
        <dgm:presLayoutVars>
          <dgm:bulletEnabled val="1"/>
        </dgm:presLayoutVars>
      </dgm:prSet>
      <dgm:spPr/>
    </dgm:pt>
    <dgm:pt modelId="{761787D2-6571-46FB-8F91-72E0DB6567F8}" type="pres">
      <dgm:prSet presAssocID="{058BA058-C872-4754-99A1-68CAC0C33B20}" presName="dummy" presStyleCnt="0"/>
      <dgm:spPr/>
    </dgm:pt>
    <dgm:pt modelId="{90EC6A26-415A-4466-8D84-9DD489B2BA2B}" type="pres">
      <dgm:prSet presAssocID="{7C6E0071-F1C1-4055-A757-E84CD6597651}" presName="sibTrans" presStyleLbl="sibTrans2D1" presStyleIdx="0" presStyleCnt="7"/>
      <dgm:spPr/>
    </dgm:pt>
    <dgm:pt modelId="{502BAF71-1EF7-442D-8090-0511C9F4FC69}" type="pres">
      <dgm:prSet presAssocID="{AE1538A3-9F95-4E4A-AF3C-390F087F4A86}" presName="node" presStyleLbl="node1" presStyleIdx="1" presStyleCnt="7" custScaleX="145965" custScaleY="154295">
        <dgm:presLayoutVars>
          <dgm:bulletEnabled val="1"/>
        </dgm:presLayoutVars>
      </dgm:prSet>
      <dgm:spPr/>
    </dgm:pt>
    <dgm:pt modelId="{DE8BCE20-5508-43EB-B31B-4E2E20748F5D}" type="pres">
      <dgm:prSet presAssocID="{AE1538A3-9F95-4E4A-AF3C-390F087F4A86}" presName="dummy" presStyleCnt="0"/>
      <dgm:spPr/>
    </dgm:pt>
    <dgm:pt modelId="{28235C96-AC52-419B-BF5F-D0F2705A2932}" type="pres">
      <dgm:prSet presAssocID="{2ADFEB7B-CCF3-45C8-A37D-A340D59C3AAB}" presName="sibTrans" presStyleLbl="sibTrans2D1" presStyleIdx="1" presStyleCnt="7"/>
      <dgm:spPr/>
    </dgm:pt>
    <dgm:pt modelId="{D9B09C19-7CE4-4D12-A8B8-673013C8669A}" type="pres">
      <dgm:prSet presAssocID="{C29CBF14-32C6-4F35-8332-EB95F0C511AF}" presName="node" presStyleLbl="node1" presStyleIdx="2" presStyleCnt="7" custScaleX="138411" custScaleY="143406" custRadScaleRad="99341" custRadScaleInc="-506">
        <dgm:presLayoutVars>
          <dgm:bulletEnabled val="1"/>
        </dgm:presLayoutVars>
      </dgm:prSet>
      <dgm:spPr/>
    </dgm:pt>
    <dgm:pt modelId="{27F89D27-EE1E-479C-AD57-773CC191591E}" type="pres">
      <dgm:prSet presAssocID="{C29CBF14-32C6-4F35-8332-EB95F0C511AF}" presName="dummy" presStyleCnt="0"/>
      <dgm:spPr/>
    </dgm:pt>
    <dgm:pt modelId="{27529259-C9EC-4BAA-81CC-55173F103126}" type="pres">
      <dgm:prSet presAssocID="{8C10B11D-111E-4B5F-A89D-94DC0D6EC3EF}" presName="sibTrans" presStyleLbl="sibTrans2D1" presStyleIdx="2" presStyleCnt="7"/>
      <dgm:spPr/>
    </dgm:pt>
    <dgm:pt modelId="{B0F9FBEB-0E50-45AF-9934-846A5FAE74E8}" type="pres">
      <dgm:prSet presAssocID="{B8B61AFA-5CD3-4E99-AB1D-F94500865EB1}" presName="node" presStyleLbl="node1" presStyleIdx="3" presStyleCnt="7" custScaleX="138411" custScaleY="143406" custRadScaleRad="99341" custRadScaleInc="-506">
        <dgm:presLayoutVars>
          <dgm:bulletEnabled val="1"/>
        </dgm:presLayoutVars>
      </dgm:prSet>
      <dgm:spPr/>
    </dgm:pt>
    <dgm:pt modelId="{C9F99F32-C269-4FC3-8E92-E23E59B597B6}" type="pres">
      <dgm:prSet presAssocID="{B8B61AFA-5CD3-4E99-AB1D-F94500865EB1}" presName="dummy" presStyleCnt="0"/>
      <dgm:spPr/>
    </dgm:pt>
    <dgm:pt modelId="{41E0DF72-0629-4C0C-950D-13C14DAEC838}" type="pres">
      <dgm:prSet presAssocID="{328749D1-6448-4337-92BF-DF60187521C8}" presName="sibTrans" presStyleLbl="sibTrans2D1" presStyleIdx="3" presStyleCnt="7"/>
      <dgm:spPr/>
    </dgm:pt>
    <dgm:pt modelId="{3690DEAF-A32E-410B-B791-3BDCC670A3F8}" type="pres">
      <dgm:prSet presAssocID="{3F145539-D4F2-4247-8CCF-06199B90CCB2}" presName="node" presStyleLbl="node1" presStyleIdx="4" presStyleCnt="7" custScaleX="138411" custScaleY="143406" custRadScaleRad="99341" custRadScaleInc="-506">
        <dgm:presLayoutVars>
          <dgm:bulletEnabled val="1"/>
        </dgm:presLayoutVars>
      </dgm:prSet>
      <dgm:spPr/>
    </dgm:pt>
    <dgm:pt modelId="{16E93EE5-F48D-480A-879A-0FAE85FC1955}" type="pres">
      <dgm:prSet presAssocID="{3F145539-D4F2-4247-8CCF-06199B90CCB2}" presName="dummy" presStyleCnt="0"/>
      <dgm:spPr/>
    </dgm:pt>
    <dgm:pt modelId="{AA3C03F8-DF44-4395-A4ED-A651BC2F3303}" type="pres">
      <dgm:prSet presAssocID="{A0D6CB87-E8AE-4702-B695-AC4EEC326CE4}" presName="sibTrans" presStyleLbl="sibTrans2D1" presStyleIdx="4" presStyleCnt="7"/>
      <dgm:spPr/>
    </dgm:pt>
    <dgm:pt modelId="{B5A4947E-C337-4014-B8A3-49CC52E2247D}" type="pres">
      <dgm:prSet presAssocID="{B4DDF1DB-72E2-4A25-9DAD-13E6FD00948E}" presName="node" presStyleLbl="node1" presStyleIdx="5" presStyleCnt="7" custScaleX="138411" custScaleY="143406" custRadScaleRad="99341" custRadScaleInc="-506">
        <dgm:presLayoutVars>
          <dgm:bulletEnabled val="1"/>
        </dgm:presLayoutVars>
      </dgm:prSet>
      <dgm:spPr/>
    </dgm:pt>
    <dgm:pt modelId="{BA81BC02-FD9F-4273-972A-95B965AEF260}" type="pres">
      <dgm:prSet presAssocID="{B4DDF1DB-72E2-4A25-9DAD-13E6FD00948E}" presName="dummy" presStyleCnt="0"/>
      <dgm:spPr/>
    </dgm:pt>
    <dgm:pt modelId="{F5A4DC03-CE86-4324-BB3F-5925603A5ABF}" type="pres">
      <dgm:prSet presAssocID="{BDE8B973-E165-4A2A-93A8-8929AB72CF58}" presName="sibTrans" presStyleLbl="sibTrans2D1" presStyleIdx="5" presStyleCnt="7"/>
      <dgm:spPr/>
    </dgm:pt>
    <dgm:pt modelId="{6B49BDED-CBE4-4FCF-A660-54A36A9ED7B0}" type="pres">
      <dgm:prSet presAssocID="{1BCC0DFE-316D-4D92-8954-79DF4D467792}" presName="node" presStyleLbl="node1" presStyleIdx="6" presStyleCnt="7" custScaleX="138411" custScaleY="143406" custRadScaleRad="99341" custRadScaleInc="-506">
        <dgm:presLayoutVars>
          <dgm:bulletEnabled val="1"/>
        </dgm:presLayoutVars>
      </dgm:prSet>
      <dgm:spPr/>
    </dgm:pt>
    <dgm:pt modelId="{513268F4-167F-4C10-80A5-DDA6F5964A82}" type="pres">
      <dgm:prSet presAssocID="{1BCC0DFE-316D-4D92-8954-79DF4D467792}" presName="dummy" presStyleCnt="0"/>
      <dgm:spPr/>
    </dgm:pt>
    <dgm:pt modelId="{AE76A1EE-65F6-4C13-8AF9-56AF99429E7D}" type="pres">
      <dgm:prSet presAssocID="{302112AC-B2EC-4D59-AC12-AEFFFBE4F20B}" presName="sibTrans" presStyleLbl="sibTrans2D1" presStyleIdx="6" presStyleCnt="7"/>
      <dgm:spPr/>
    </dgm:pt>
  </dgm:ptLst>
  <dgm:cxnLst>
    <dgm:cxn modelId="{187B7F12-9DC9-42B3-A147-2B578B95822A}" srcId="{7D999A1E-A8E9-4BED-98D2-990D98719F9E}" destId="{19E3B78A-8A17-45EE-B478-103C55B236A0}" srcOrd="1" destOrd="0" parTransId="{27ADC3EF-9B4D-48D2-864C-E751F94F7CCF}" sibTransId="{28EFD3F3-B478-47F9-911B-7FD3C3D0ED79}"/>
    <dgm:cxn modelId="{46AFF413-7166-4CDA-A56C-36B262619166}" type="presOf" srcId="{7C6E0071-F1C1-4055-A757-E84CD6597651}" destId="{90EC6A26-415A-4466-8D84-9DD489B2BA2B}" srcOrd="0" destOrd="0" presId="urn:microsoft.com/office/officeart/2005/8/layout/radial6"/>
    <dgm:cxn modelId="{5F64C635-C6C5-4B2F-8CF0-C119EFF89ADF}" srcId="{07FDD74A-472E-4268-AB40-E85F5276F3A8}" destId="{058BA058-C872-4754-99A1-68CAC0C33B20}" srcOrd="0" destOrd="0" parTransId="{DF2C2041-1C90-42F7-98E7-7F2932F7CF1F}" sibTransId="{7C6E0071-F1C1-4055-A757-E84CD6597651}"/>
    <dgm:cxn modelId="{A012323C-F0FF-48A5-8027-FC04594935F8}" type="presOf" srcId="{07FDD74A-472E-4268-AB40-E85F5276F3A8}" destId="{9BA89A81-2065-4773-A81F-5BE63FA02B66}" srcOrd="0" destOrd="0" presId="urn:microsoft.com/office/officeart/2005/8/layout/radial6"/>
    <dgm:cxn modelId="{3460E23D-FB25-4928-B819-AC2F96210AE1}" srcId="{07FDD74A-472E-4268-AB40-E85F5276F3A8}" destId="{AE1538A3-9F95-4E4A-AF3C-390F087F4A86}" srcOrd="1" destOrd="0" parTransId="{F147E13C-9B56-4508-83B5-20ABE2C50A17}" sibTransId="{2ADFEB7B-CCF3-45C8-A37D-A340D59C3AAB}"/>
    <dgm:cxn modelId="{E6DD5C5C-533B-4F34-8855-07282EBBC600}" type="presOf" srcId="{B4DDF1DB-72E2-4A25-9DAD-13E6FD00948E}" destId="{B5A4947E-C337-4014-B8A3-49CC52E2247D}" srcOrd="0" destOrd="0" presId="urn:microsoft.com/office/officeart/2005/8/layout/radial6"/>
    <dgm:cxn modelId="{83760C66-B841-4791-9834-295FAE0665ED}" type="presOf" srcId="{B8B61AFA-5CD3-4E99-AB1D-F94500865EB1}" destId="{B0F9FBEB-0E50-45AF-9934-846A5FAE74E8}" srcOrd="0" destOrd="0" presId="urn:microsoft.com/office/officeart/2005/8/layout/radial6"/>
    <dgm:cxn modelId="{1DFA606C-7BF1-4355-8166-FAA23A5FF2D7}" srcId="{07FDD74A-472E-4268-AB40-E85F5276F3A8}" destId="{C29CBF14-32C6-4F35-8332-EB95F0C511AF}" srcOrd="2" destOrd="0" parTransId="{E655C936-3B47-4B82-98F8-8F324122D24B}" sibTransId="{8C10B11D-111E-4B5F-A89D-94DC0D6EC3EF}"/>
    <dgm:cxn modelId="{06013E7E-CB44-4337-815D-F9204F349172}" type="presOf" srcId="{328749D1-6448-4337-92BF-DF60187521C8}" destId="{41E0DF72-0629-4C0C-950D-13C14DAEC838}" srcOrd="0" destOrd="0" presId="urn:microsoft.com/office/officeart/2005/8/layout/radial6"/>
    <dgm:cxn modelId="{B079648B-07B7-433C-B1F0-DB3068185FB6}" type="presOf" srcId="{AE1538A3-9F95-4E4A-AF3C-390F087F4A86}" destId="{502BAF71-1EF7-442D-8090-0511C9F4FC69}" srcOrd="0" destOrd="0" presId="urn:microsoft.com/office/officeart/2005/8/layout/radial6"/>
    <dgm:cxn modelId="{5B491CAC-0F5A-4BD6-9808-FE1EEC15DA33}" srcId="{07FDD74A-472E-4268-AB40-E85F5276F3A8}" destId="{3F145539-D4F2-4247-8CCF-06199B90CCB2}" srcOrd="4" destOrd="0" parTransId="{99382A7E-2CC1-4A7E-AC60-3BFF506C39DE}" sibTransId="{A0D6CB87-E8AE-4702-B695-AC4EEC326CE4}"/>
    <dgm:cxn modelId="{D0FC5AB3-B778-4505-B491-9BE3A4CD9B0C}" type="presOf" srcId="{7D999A1E-A8E9-4BED-98D2-990D98719F9E}" destId="{1BF66ACB-C33E-4804-84AA-D85E32FEE871}" srcOrd="0" destOrd="0" presId="urn:microsoft.com/office/officeart/2005/8/layout/radial6"/>
    <dgm:cxn modelId="{35AA7AB4-7BBD-43D0-8C19-EE60B33C826D}" type="presOf" srcId="{3F145539-D4F2-4247-8CCF-06199B90CCB2}" destId="{3690DEAF-A32E-410B-B791-3BDCC670A3F8}" srcOrd="0" destOrd="0" presId="urn:microsoft.com/office/officeart/2005/8/layout/radial6"/>
    <dgm:cxn modelId="{11758CB4-13FE-468D-BD34-8A0F6E4D80BE}" type="presOf" srcId="{1BCC0DFE-316D-4D92-8954-79DF4D467792}" destId="{6B49BDED-CBE4-4FCF-A660-54A36A9ED7B0}" srcOrd="0" destOrd="0" presId="urn:microsoft.com/office/officeart/2005/8/layout/radial6"/>
    <dgm:cxn modelId="{60EEEAC2-7657-4B9F-BC75-EA66ECFDD5BB}" type="presOf" srcId="{2ADFEB7B-CCF3-45C8-A37D-A340D59C3AAB}" destId="{28235C96-AC52-419B-BF5F-D0F2705A2932}" srcOrd="0" destOrd="0" presId="urn:microsoft.com/office/officeart/2005/8/layout/radial6"/>
    <dgm:cxn modelId="{A1201AC3-0C38-4B08-B4CF-8AFB1CD3194D}" srcId="{07FDD74A-472E-4268-AB40-E85F5276F3A8}" destId="{B8B61AFA-5CD3-4E99-AB1D-F94500865EB1}" srcOrd="3" destOrd="0" parTransId="{3CA09A25-DBF0-4905-94B2-811E3C6625F4}" sibTransId="{328749D1-6448-4337-92BF-DF60187521C8}"/>
    <dgm:cxn modelId="{416380CD-12EA-43EE-8993-E7A9D2AFF2BC}" type="presOf" srcId="{302112AC-B2EC-4D59-AC12-AEFFFBE4F20B}" destId="{AE76A1EE-65F6-4C13-8AF9-56AF99429E7D}" srcOrd="0" destOrd="0" presId="urn:microsoft.com/office/officeart/2005/8/layout/radial6"/>
    <dgm:cxn modelId="{A25802D2-90FF-4F71-A00D-7553F93113A3}" srcId="{07FDD74A-472E-4268-AB40-E85F5276F3A8}" destId="{1BCC0DFE-316D-4D92-8954-79DF4D467792}" srcOrd="6" destOrd="0" parTransId="{FE59799C-CDB1-480D-9D2B-C22D48436CC2}" sibTransId="{302112AC-B2EC-4D59-AC12-AEFFFBE4F20B}"/>
    <dgm:cxn modelId="{F2FD11D2-5FCC-428A-B8C5-E0837E71F439}" srcId="{7D999A1E-A8E9-4BED-98D2-990D98719F9E}" destId="{07FDD74A-472E-4268-AB40-E85F5276F3A8}" srcOrd="0" destOrd="0" parTransId="{A526CE81-24A3-4DE0-85CE-02997809AC97}" sibTransId="{C1AA59B8-77B4-4B6F-B65D-836F271A3F77}"/>
    <dgm:cxn modelId="{394795D7-285A-497B-AD65-A4F3F853B5B7}" type="presOf" srcId="{A0D6CB87-E8AE-4702-B695-AC4EEC326CE4}" destId="{AA3C03F8-DF44-4395-A4ED-A651BC2F3303}" srcOrd="0" destOrd="0" presId="urn:microsoft.com/office/officeart/2005/8/layout/radial6"/>
    <dgm:cxn modelId="{955B34E4-56D0-4423-BFF4-49310FFA1FB9}" type="presOf" srcId="{058BA058-C872-4754-99A1-68CAC0C33B20}" destId="{A1EDB4E0-1EB4-4FEE-9005-0D15CE13F807}" srcOrd="0" destOrd="0" presId="urn:microsoft.com/office/officeart/2005/8/layout/radial6"/>
    <dgm:cxn modelId="{83F937E7-5709-4987-AD16-B5BC3639B1A6}" type="presOf" srcId="{BDE8B973-E165-4A2A-93A8-8929AB72CF58}" destId="{F5A4DC03-CE86-4324-BB3F-5925603A5ABF}" srcOrd="0" destOrd="0" presId="urn:microsoft.com/office/officeart/2005/8/layout/radial6"/>
    <dgm:cxn modelId="{C77625F1-EC5A-476E-9EDB-2AD275AFB854}" type="presOf" srcId="{C29CBF14-32C6-4F35-8332-EB95F0C511AF}" destId="{D9B09C19-7CE4-4D12-A8B8-673013C8669A}" srcOrd="0" destOrd="0" presId="urn:microsoft.com/office/officeart/2005/8/layout/radial6"/>
    <dgm:cxn modelId="{CFED66F3-52AF-4123-926A-FB6884BA88F8}" srcId="{07FDD74A-472E-4268-AB40-E85F5276F3A8}" destId="{B4DDF1DB-72E2-4A25-9DAD-13E6FD00948E}" srcOrd="5" destOrd="0" parTransId="{73FADC8D-6F16-45DA-9033-B8548DE40117}" sibTransId="{BDE8B973-E165-4A2A-93A8-8929AB72CF58}"/>
    <dgm:cxn modelId="{638CE5F3-1913-47E8-A507-E370F56898C8}" type="presOf" srcId="{8C10B11D-111E-4B5F-A89D-94DC0D6EC3EF}" destId="{27529259-C9EC-4BAA-81CC-55173F103126}" srcOrd="0" destOrd="0" presId="urn:microsoft.com/office/officeart/2005/8/layout/radial6"/>
    <dgm:cxn modelId="{469A35A4-8BB4-4775-94A5-75C9FAF388FA}" type="presParOf" srcId="{1BF66ACB-C33E-4804-84AA-D85E32FEE871}" destId="{9BA89A81-2065-4773-A81F-5BE63FA02B66}" srcOrd="0" destOrd="0" presId="urn:microsoft.com/office/officeart/2005/8/layout/radial6"/>
    <dgm:cxn modelId="{AB2A643C-77D1-4813-80D0-79DCE8CE5812}" type="presParOf" srcId="{1BF66ACB-C33E-4804-84AA-D85E32FEE871}" destId="{A1EDB4E0-1EB4-4FEE-9005-0D15CE13F807}" srcOrd="1" destOrd="0" presId="urn:microsoft.com/office/officeart/2005/8/layout/radial6"/>
    <dgm:cxn modelId="{39365482-C1C1-41E8-BF60-D1C7A37D2B2F}" type="presParOf" srcId="{1BF66ACB-C33E-4804-84AA-D85E32FEE871}" destId="{761787D2-6571-46FB-8F91-72E0DB6567F8}" srcOrd="2" destOrd="0" presId="urn:microsoft.com/office/officeart/2005/8/layout/radial6"/>
    <dgm:cxn modelId="{732F9544-8C23-4B00-83F7-29A452240D4A}" type="presParOf" srcId="{1BF66ACB-C33E-4804-84AA-D85E32FEE871}" destId="{90EC6A26-415A-4466-8D84-9DD489B2BA2B}" srcOrd="3" destOrd="0" presId="urn:microsoft.com/office/officeart/2005/8/layout/radial6"/>
    <dgm:cxn modelId="{878304AA-CB07-42FE-9A96-250F5FD46F97}" type="presParOf" srcId="{1BF66ACB-C33E-4804-84AA-D85E32FEE871}" destId="{502BAF71-1EF7-442D-8090-0511C9F4FC69}" srcOrd="4" destOrd="0" presId="urn:microsoft.com/office/officeart/2005/8/layout/radial6"/>
    <dgm:cxn modelId="{3C10B0A0-77CB-4690-A800-F40D6C0B439A}" type="presParOf" srcId="{1BF66ACB-C33E-4804-84AA-D85E32FEE871}" destId="{DE8BCE20-5508-43EB-B31B-4E2E20748F5D}" srcOrd="5" destOrd="0" presId="urn:microsoft.com/office/officeart/2005/8/layout/radial6"/>
    <dgm:cxn modelId="{A7CBE775-9FA3-47B3-973B-F3F766BDEC56}" type="presParOf" srcId="{1BF66ACB-C33E-4804-84AA-D85E32FEE871}" destId="{28235C96-AC52-419B-BF5F-D0F2705A2932}" srcOrd="6" destOrd="0" presId="urn:microsoft.com/office/officeart/2005/8/layout/radial6"/>
    <dgm:cxn modelId="{52872831-4973-48CF-A325-8E8E175D155D}" type="presParOf" srcId="{1BF66ACB-C33E-4804-84AA-D85E32FEE871}" destId="{D9B09C19-7CE4-4D12-A8B8-673013C8669A}" srcOrd="7" destOrd="0" presId="urn:microsoft.com/office/officeart/2005/8/layout/radial6"/>
    <dgm:cxn modelId="{0EC3C719-EE4B-4E90-8F3C-B722A763F09D}" type="presParOf" srcId="{1BF66ACB-C33E-4804-84AA-D85E32FEE871}" destId="{27F89D27-EE1E-479C-AD57-773CC191591E}" srcOrd="8" destOrd="0" presId="urn:microsoft.com/office/officeart/2005/8/layout/radial6"/>
    <dgm:cxn modelId="{BEF79B7D-DE80-407A-A804-DE88A0324442}" type="presParOf" srcId="{1BF66ACB-C33E-4804-84AA-D85E32FEE871}" destId="{27529259-C9EC-4BAA-81CC-55173F103126}" srcOrd="9" destOrd="0" presId="urn:microsoft.com/office/officeart/2005/8/layout/radial6"/>
    <dgm:cxn modelId="{2FA9BD15-B474-47C5-AD0D-100FDAFC55C1}" type="presParOf" srcId="{1BF66ACB-C33E-4804-84AA-D85E32FEE871}" destId="{B0F9FBEB-0E50-45AF-9934-846A5FAE74E8}" srcOrd="10" destOrd="0" presId="urn:microsoft.com/office/officeart/2005/8/layout/radial6"/>
    <dgm:cxn modelId="{D60C4E30-5A73-4F1D-90ED-DE420D3941D8}" type="presParOf" srcId="{1BF66ACB-C33E-4804-84AA-D85E32FEE871}" destId="{C9F99F32-C269-4FC3-8E92-E23E59B597B6}" srcOrd="11" destOrd="0" presId="urn:microsoft.com/office/officeart/2005/8/layout/radial6"/>
    <dgm:cxn modelId="{BF1ED6C2-DE1A-4D77-91A4-AC30AB1CFA73}" type="presParOf" srcId="{1BF66ACB-C33E-4804-84AA-D85E32FEE871}" destId="{41E0DF72-0629-4C0C-950D-13C14DAEC838}" srcOrd="12" destOrd="0" presId="urn:microsoft.com/office/officeart/2005/8/layout/radial6"/>
    <dgm:cxn modelId="{CFA944BA-D644-4436-889C-961B18A30872}" type="presParOf" srcId="{1BF66ACB-C33E-4804-84AA-D85E32FEE871}" destId="{3690DEAF-A32E-410B-B791-3BDCC670A3F8}" srcOrd="13" destOrd="0" presId="urn:microsoft.com/office/officeart/2005/8/layout/radial6"/>
    <dgm:cxn modelId="{BFAEE9BA-C852-4388-87C2-C168C5F06A18}" type="presParOf" srcId="{1BF66ACB-C33E-4804-84AA-D85E32FEE871}" destId="{16E93EE5-F48D-480A-879A-0FAE85FC1955}" srcOrd="14" destOrd="0" presId="urn:microsoft.com/office/officeart/2005/8/layout/radial6"/>
    <dgm:cxn modelId="{3C250078-6C48-43FF-AFDE-31F903158141}" type="presParOf" srcId="{1BF66ACB-C33E-4804-84AA-D85E32FEE871}" destId="{AA3C03F8-DF44-4395-A4ED-A651BC2F3303}" srcOrd="15" destOrd="0" presId="urn:microsoft.com/office/officeart/2005/8/layout/radial6"/>
    <dgm:cxn modelId="{5D9E25AF-9E76-4687-B96B-ED40FEE57D4F}" type="presParOf" srcId="{1BF66ACB-C33E-4804-84AA-D85E32FEE871}" destId="{B5A4947E-C337-4014-B8A3-49CC52E2247D}" srcOrd="16" destOrd="0" presId="urn:microsoft.com/office/officeart/2005/8/layout/radial6"/>
    <dgm:cxn modelId="{2DE8454B-F3C0-4582-9AE9-64808F212FFB}" type="presParOf" srcId="{1BF66ACB-C33E-4804-84AA-D85E32FEE871}" destId="{BA81BC02-FD9F-4273-972A-95B965AEF260}" srcOrd="17" destOrd="0" presId="urn:microsoft.com/office/officeart/2005/8/layout/radial6"/>
    <dgm:cxn modelId="{F058DA80-9DCB-408E-A0F9-23A91E393867}" type="presParOf" srcId="{1BF66ACB-C33E-4804-84AA-D85E32FEE871}" destId="{F5A4DC03-CE86-4324-BB3F-5925603A5ABF}" srcOrd="18" destOrd="0" presId="urn:microsoft.com/office/officeart/2005/8/layout/radial6"/>
    <dgm:cxn modelId="{B692AF0A-C9B2-42E8-8A91-D6E22D02CD64}" type="presParOf" srcId="{1BF66ACB-C33E-4804-84AA-D85E32FEE871}" destId="{6B49BDED-CBE4-4FCF-A660-54A36A9ED7B0}" srcOrd="19" destOrd="0" presId="urn:microsoft.com/office/officeart/2005/8/layout/radial6"/>
    <dgm:cxn modelId="{0B14ACD4-7537-4180-AFB4-6834071DBA78}" type="presParOf" srcId="{1BF66ACB-C33E-4804-84AA-D85E32FEE871}" destId="{513268F4-167F-4C10-80A5-DDA6F5964A82}" srcOrd="20" destOrd="0" presId="urn:microsoft.com/office/officeart/2005/8/layout/radial6"/>
    <dgm:cxn modelId="{47F497DD-9E45-44E9-92D0-849F5C1B0D2C}" type="presParOf" srcId="{1BF66ACB-C33E-4804-84AA-D85E32FEE871}" destId="{AE76A1EE-65F6-4C13-8AF9-56AF99429E7D}" srcOrd="21"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999A1E-A8E9-4BED-98D2-990D98719F9E}" type="doc">
      <dgm:prSet loTypeId="urn:microsoft.com/office/officeart/2005/8/layout/radial6" loCatId="cycle" qsTypeId="urn:microsoft.com/office/officeart/2005/8/quickstyle/simple3" qsCatId="simple" csTypeId="urn:microsoft.com/office/officeart/2005/8/colors/accent6_2" csCatId="accent6" phldr="1"/>
      <dgm:spPr/>
      <dgm:t>
        <a:bodyPr/>
        <a:lstStyle/>
        <a:p>
          <a:endParaRPr lang="en-US"/>
        </a:p>
      </dgm:t>
    </dgm:pt>
    <dgm:pt modelId="{07FDD74A-472E-4268-AB40-E85F5276F3A8}">
      <dgm:prSet phldrT="[Text]" custT="1"/>
      <dgm:spPr>
        <a:solidFill>
          <a:schemeClr val="bg2">
            <a:lumMod val="40000"/>
            <a:lumOff val="60000"/>
          </a:schemeClr>
        </a:solidFill>
      </dgm:spPr>
      <dgm:t>
        <a:bodyPr/>
        <a:lstStyle/>
        <a:p>
          <a:r>
            <a:rPr lang="en-US" sz="2800" b="1" dirty="0">
              <a:latin typeface="+mn-lt"/>
            </a:rPr>
            <a:t>Community </a:t>
          </a:r>
        </a:p>
        <a:p>
          <a:r>
            <a:rPr lang="en-US" sz="2800" b="1" dirty="0">
              <a:latin typeface="+mn-lt"/>
            </a:rPr>
            <a:t>Assets</a:t>
          </a:r>
        </a:p>
      </dgm:t>
    </dgm:pt>
    <dgm:pt modelId="{A526CE81-24A3-4DE0-85CE-02997809AC97}" type="parTrans" cxnId="{F2FD11D2-5FCC-428A-B8C5-E0837E71F439}">
      <dgm:prSet/>
      <dgm:spPr/>
      <dgm:t>
        <a:bodyPr/>
        <a:lstStyle/>
        <a:p>
          <a:endParaRPr lang="en-US"/>
        </a:p>
      </dgm:t>
    </dgm:pt>
    <dgm:pt modelId="{C1AA59B8-77B4-4B6F-B65D-836F271A3F77}" type="sibTrans" cxnId="{F2FD11D2-5FCC-428A-B8C5-E0837E71F439}">
      <dgm:prSet/>
      <dgm:spPr/>
      <dgm:t>
        <a:bodyPr/>
        <a:lstStyle/>
        <a:p>
          <a:endParaRPr lang="en-US"/>
        </a:p>
      </dgm:t>
    </dgm:pt>
    <dgm:pt modelId="{19E3B78A-8A17-45EE-B478-103C55B236A0}">
      <dgm:prSet phldrT="[Text]"/>
      <dgm:spPr/>
      <dgm:t>
        <a:bodyPr/>
        <a:lstStyle/>
        <a:p>
          <a:endParaRPr lang="en-US" dirty="0"/>
        </a:p>
      </dgm:t>
    </dgm:pt>
    <dgm:pt modelId="{27ADC3EF-9B4D-48D2-864C-E751F94F7CCF}" type="parTrans" cxnId="{187B7F12-9DC9-42B3-A147-2B578B95822A}">
      <dgm:prSet/>
      <dgm:spPr/>
      <dgm:t>
        <a:bodyPr/>
        <a:lstStyle/>
        <a:p>
          <a:endParaRPr lang="en-US"/>
        </a:p>
      </dgm:t>
    </dgm:pt>
    <dgm:pt modelId="{28EFD3F3-B478-47F9-911B-7FD3C3D0ED79}" type="sibTrans" cxnId="{187B7F12-9DC9-42B3-A147-2B578B95822A}">
      <dgm:prSet/>
      <dgm:spPr/>
      <dgm:t>
        <a:bodyPr/>
        <a:lstStyle/>
        <a:p>
          <a:endParaRPr lang="en-US"/>
        </a:p>
      </dgm:t>
    </dgm:pt>
    <dgm:pt modelId="{AE1538A3-9F95-4E4A-AF3C-390F087F4A86}">
      <dgm:prSet phldrT="[Text]" custT="1"/>
      <dgm:spPr>
        <a:solidFill>
          <a:srgbClr val="2F5496"/>
        </a:solidFill>
      </dgm:spPr>
      <dgm:t>
        <a:bodyPr/>
        <a:lstStyle/>
        <a:p>
          <a:r>
            <a:rPr lang="en-US" sz="1800" dirty="0">
              <a:solidFill>
                <a:schemeClr val="bg1"/>
              </a:solidFill>
            </a:rPr>
            <a:t>Health Systems</a:t>
          </a:r>
        </a:p>
      </dgm:t>
    </dgm:pt>
    <dgm:pt modelId="{F147E13C-9B56-4508-83B5-20ABE2C50A17}" type="parTrans" cxnId="{3460E23D-FB25-4928-B819-AC2F96210AE1}">
      <dgm:prSet/>
      <dgm:spPr/>
      <dgm:t>
        <a:bodyPr/>
        <a:lstStyle/>
        <a:p>
          <a:endParaRPr lang="en-US"/>
        </a:p>
      </dgm:t>
    </dgm:pt>
    <dgm:pt modelId="{2ADFEB7B-CCF3-45C8-A37D-A340D59C3AAB}" type="sibTrans" cxnId="{3460E23D-FB25-4928-B819-AC2F96210AE1}">
      <dgm:prSet/>
      <dgm:spPr/>
      <dgm:t>
        <a:bodyPr/>
        <a:lstStyle/>
        <a:p>
          <a:endParaRPr lang="en-US"/>
        </a:p>
      </dgm:t>
    </dgm:pt>
    <dgm:pt modelId="{058BA058-C872-4754-99A1-68CAC0C33B20}">
      <dgm:prSet phldrT="[Text]" custT="1"/>
      <dgm:spPr>
        <a:solidFill>
          <a:srgbClr val="2F5496"/>
        </a:solidFill>
      </dgm:spPr>
      <dgm:t>
        <a:bodyPr/>
        <a:lstStyle/>
        <a:p>
          <a:r>
            <a:rPr lang="en-US" sz="1600" dirty="0">
              <a:solidFill>
                <a:schemeClr val="bg1"/>
              </a:solidFill>
            </a:rPr>
            <a:t>Community Challenge Teams</a:t>
          </a:r>
        </a:p>
      </dgm:t>
    </dgm:pt>
    <dgm:pt modelId="{DF2C2041-1C90-42F7-98E7-7F2932F7CF1F}" type="parTrans" cxnId="{5F64C635-C6C5-4B2F-8CF0-C119EFF89ADF}">
      <dgm:prSet/>
      <dgm:spPr/>
      <dgm:t>
        <a:bodyPr/>
        <a:lstStyle/>
        <a:p>
          <a:endParaRPr lang="en-US"/>
        </a:p>
      </dgm:t>
    </dgm:pt>
    <dgm:pt modelId="{7C6E0071-F1C1-4055-A757-E84CD6597651}" type="sibTrans" cxnId="{5F64C635-C6C5-4B2F-8CF0-C119EFF89ADF}">
      <dgm:prSet/>
      <dgm:spPr/>
      <dgm:t>
        <a:bodyPr/>
        <a:lstStyle/>
        <a:p>
          <a:endParaRPr lang="en-US"/>
        </a:p>
      </dgm:t>
    </dgm:pt>
    <dgm:pt modelId="{C29CBF14-32C6-4F35-8332-EB95F0C511AF}">
      <dgm:prSet phldrT="[Text]" custT="1"/>
      <dgm:spPr>
        <a:solidFill>
          <a:srgbClr val="2F5496"/>
        </a:solidFill>
      </dgm:spPr>
      <dgm:t>
        <a:bodyPr/>
        <a:lstStyle/>
        <a:p>
          <a:r>
            <a:rPr lang="en-US" sz="1800" dirty="0">
              <a:solidFill>
                <a:schemeClr val="bg1"/>
              </a:solidFill>
            </a:rPr>
            <a:t>Local Food</a:t>
          </a:r>
        </a:p>
      </dgm:t>
    </dgm:pt>
    <dgm:pt modelId="{E655C936-3B47-4B82-98F8-8F324122D24B}" type="parTrans" cxnId="{1DFA606C-7BF1-4355-8166-FAA23A5FF2D7}">
      <dgm:prSet/>
      <dgm:spPr/>
      <dgm:t>
        <a:bodyPr/>
        <a:lstStyle/>
        <a:p>
          <a:endParaRPr lang="en-US"/>
        </a:p>
      </dgm:t>
    </dgm:pt>
    <dgm:pt modelId="{8C10B11D-111E-4B5F-A89D-94DC0D6EC3EF}" type="sibTrans" cxnId="{1DFA606C-7BF1-4355-8166-FAA23A5FF2D7}">
      <dgm:prSet/>
      <dgm:spPr/>
      <dgm:t>
        <a:bodyPr/>
        <a:lstStyle/>
        <a:p>
          <a:endParaRPr lang="en-US"/>
        </a:p>
      </dgm:t>
    </dgm:pt>
    <dgm:pt modelId="{B8B61AFA-5CD3-4E99-AB1D-F94500865EB1}">
      <dgm:prSet phldrT="[Text]" custT="1"/>
      <dgm:spPr>
        <a:solidFill>
          <a:srgbClr val="2F5496"/>
        </a:solidFill>
      </dgm:spPr>
      <dgm:t>
        <a:bodyPr/>
        <a:lstStyle/>
        <a:p>
          <a:r>
            <a:rPr lang="en-US" sz="1400" dirty="0">
              <a:solidFill>
                <a:schemeClr val="bg1"/>
              </a:solidFill>
            </a:rPr>
            <a:t>Local Organizations</a:t>
          </a:r>
        </a:p>
      </dgm:t>
    </dgm:pt>
    <dgm:pt modelId="{3CA09A25-DBF0-4905-94B2-811E3C6625F4}" type="parTrans" cxnId="{A1201AC3-0C38-4B08-B4CF-8AFB1CD3194D}">
      <dgm:prSet/>
      <dgm:spPr/>
      <dgm:t>
        <a:bodyPr/>
        <a:lstStyle/>
        <a:p>
          <a:endParaRPr lang="en-US"/>
        </a:p>
      </dgm:t>
    </dgm:pt>
    <dgm:pt modelId="{328749D1-6448-4337-92BF-DF60187521C8}" type="sibTrans" cxnId="{A1201AC3-0C38-4B08-B4CF-8AFB1CD3194D}">
      <dgm:prSet/>
      <dgm:spPr/>
      <dgm:t>
        <a:bodyPr/>
        <a:lstStyle/>
        <a:p>
          <a:endParaRPr lang="en-US"/>
        </a:p>
      </dgm:t>
    </dgm:pt>
    <dgm:pt modelId="{3F145539-D4F2-4247-8CCF-06199B90CCB2}">
      <dgm:prSet phldrT="[Text]" custT="1"/>
      <dgm:spPr>
        <a:solidFill>
          <a:srgbClr val="2F5496"/>
        </a:solidFill>
      </dgm:spPr>
      <dgm:t>
        <a:bodyPr/>
        <a:lstStyle/>
        <a:p>
          <a:r>
            <a:rPr lang="en-US" sz="1600" dirty="0">
              <a:solidFill>
                <a:schemeClr val="bg1"/>
              </a:solidFill>
            </a:rPr>
            <a:t>Green Space</a:t>
          </a:r>
        </a:p>
      </dgm:t>
    </dgm:pt>
    <dgm:pt modelId="{99382A7E-2CC1-4A7E-AC60-3BFF506C39DE}" type="parTrans" cxnId="{5B491CAC-0F5A-4BD6-9808-FE1EEC15DA33}">
      <dgm:prSet/>
      <dgm:spPr/>
      <dgm:t>
        <a:bodyPr/>
        <a:lstStyle/>
        <a:p>
          <a:endParaRPr lang="en-US"/>
        </a:p>
      </dgm:t>
    </dgm:pt>
    <dgm:pt modelId="{A0D6CB87-E8AE-4702-B695-AC4EEC326CE4}" type="sibTrans" cxnId="{5B491CAC-0F5A-4BD6-9808-FE1EEC15DA33}">
      <dgm:prSet/>
      <dgm:spPr/>
      <dgm:t>
        <a:bodyPr/>
        <a:lstStyle/>
        <a:p>
          <a:endParaRPr lang="en-US"/>
        </a:p>
      </dgm:t>
    </dgm:pt>
    <dgm:pt modelId="{B4DDF1DB-72E2-4A25-9DAD-13E6FD00948E}">
      <dgm:prSet phldrT="[Text]" custT="1"/>
      <dgm:spPr>
        <a:solidFill>
          <a:srgbClr val="2F5496"/>
        </a:solidFill>
      </dgm:spPr>
      <dgm:t>
        <a:bodyPr/>
        <a:lstStyle/>
        <a:p>
          <a:r>
            <a:rPr lang="en-US" sz="1600" dirty="0">
              <a:solidFill>
                <a:schemeClr val="bg1"/>
              </a:solidFill>
            </a:rPr>
            <a:t>University partners &amp; researchers</a:t>
          </a:r>
        </a:p>
      </dgm:t>
    </dgm:pt>
    <dgm:pt modelId="{73FADC8D-6F16-45DA-9033-B8548DE40117}" type="parTrans" cxnId="{CFED66F3-52AF-4123-926A-FB6884BA88F8}">
      <dgm:prSet/>
      <dgm:spPr/>
      <dgm:t>
        <a:bodyPr/>
        <a:lstStyle/>
        <a:p>
          <a:endParaRPr lang="en-US"/>
        </a:p>
      </dgm:t>
    </dgm:pt>
    <dgm:pt modelId="{BDE8B973-E165-4A2A-93A8-8929AB72CF58}" type="sibTrans" cxnId="{CFED66F3-52AF-4123-926A-FB6884BA88F8}">
      <dgm:prSet/>
      <dgm:spPr/>
      <dgm:t>
        <a:bodyPr/>
        <a:lstStyle/>
        <a:p>
          <a:endParaRPr lang="en-US"/>
        </a:p>
      </dgm:t>
    </dgm:pt>
    <dgm:pt modelId="{1BCC0DFE-316D-4D92-8954-79DF4D467792}">
      <dgm:prSet phldrT="[Text]"/>
      <dgm:spPr>
        <a:solidFill>
          <a:srgbClr val="2F5496"/>
        </a:solidFill>
      </dgm:spPr>
      <dgm:t>
        <a:bodyPr/>
        <a:lstStyle/>
        <a:p>
          <a:r>
            <a:rPr lang="en-US" dirty="0">
              <a:solidFill>
                <a:schemeClr val="bg1"/>
              </a:solidFill>
            </a:rPr>
            <a:t>Education</a:t>
          </a:r>
        </a:p>
      </dgm:t>
    </dgm:pt>
    <dgm:pt modelId="{FE59799C-CDB1-480D-9D2B-C22D48436CC2}" type="parTrans" cxnId="{A25802D2-90FF-4F71-A00D-7553F93113A3}">
      <dgm:prSet/>
      <dgm:spPr/>
      <dgm:t>
        <a:bodyPr/>
        <a:lstStyle/>
        <a:p>
          <a:endParaRPr lang="en-US"/>
        </a:p>
      </dgm:t>
    </dgm:pt>
    <dgm:pt modelId="{302112AC-B2EC-4D59-AC12-AEFFFBE4F20B}" type="sibTrans" cxnId="{A25802D2-90FF-4F71-A00D-7553F93113A3}">
      <dgm:prSet/>
      <dgm:spPr/>
      <dgm:t>
        <a:bodyPr/>
        <a:lstStyle/>
        <a:p>
          <a:endParaRPr lang="en-US"/>
        </a:p>
      </dgm:t>
    </dgm:pt>
    <dgm:pt modelId="{5E9C3F86-35CC-4554-A872-7AE2B3B421BF}">
      <dgm:prSet phldrT="[Text]" custT="1"/>
      <dgm:spPr>
        <a:solidFill>
          <a:srgbClr val="2F5496"/>
        </a:solidFill>
      </dgm:spPr>
      <dgm:t>
        <a:bodyPr/>
        <a:lstStyle/>
        <a:p>
          <a:r>
            <a:rPr lang="en-US" sz="1600" dirty="0">
              <a:solidFill>
                <a:schemeClr val="bg1"/>
              </a:solidFill>
            </a:rPr>
            <a:t>Technology to connect people </a:t>
          </a:r>
        </a:p>
      </dgm:t>
    </dgm:pt>
    <dgm:pt modelId="{E2F6E4E9-5410-4887-810B-FA130AC7D990}" type="parTrans" cxnId="{6E141B3E-344D-468B-AE77-08A06B7BEDB7}">
      <dgm:prSet/>
      <dgm:spPr/>
      <dgm:t>
        <a:bodyPr/>
        <a:lstStyle/>
        <a:p>
          <a:endParaRPr lang="en-US"/>
        </a:p>
      </dgm:t>
    </dgm:pt>
    <dgm:pt modelId="{591FBE00-3532-4711-9A9E-E618F1D16197}" type="sibTrans" cxnId="{6E141B3E-344D-468B-AE77-08A06B7BEDB7}">
      <dgm:prSet/>
      <dgm:spPr/>
      <dgm:t>
        <a:bodyPr/>
        <a:lstStyle/>
        <a:p>
          <a:endParaRPr lang="en-US"/>
        </a:p>
      </dgm:t>
    </dgm:pt>
    <dgm:pt modelId="{1BF66ACB-C33E-4804-84AA-D85E32FEE871}" type="pres">
      <dgm:prSet presAssocID="{7D999A1E-A8E9-4BED-98D2-990D98719F9E}" presName="Name0" presStyleCnt="0">
        <dgm:presLayoutVars>
          <dgm:chMax val="1"/>
          <dgm:dir/>
          <dgm:animLvl val="ctr"/>
          <dgm:resizeHandles val="exact"/>
        </dgm:presLayoutVars>
      </dgm:prSet>
      <dgm:spPr/>
    </dgm:pt>
    <dgm:pt modelId="{9BA89A81-2065-4773-A81F-5BE63FA02B66}" type="pres">
      <dgm:prSet presAssocID="{07FDD74A-472E-4268-AB40-E85F5276F3A8}" presName="centerShape" presStyleLbl="node0" presStyleIdx="0" presStyleCnt="1" custScaleX="187717" custScaleY="153802"/>
      <dgm:spPr/>
    </dgm:pt>
    <dgm:pt modelId="{A1EDB4E0-1EB4-4FEE-9005-0D15CE13F807}" type="pres">
      <dgm:prSet presAssocID="{058BA058-C872-4754-99A1-68CAC0C33B20}" presName="node" presStyleLbl="node1" presStyleIdx="0" presStyleCnt="8" custScaleX="145965" custScaleY="154295">
        <dgm:presLayoutVars>
          <dgm:bulletEnabled val="1"/>
        </dgm:presLayoutVars>
      </dgm:prSet>
      <dgm:spPr/>
    </dgm:pt>
    <dgm:pt modelId="{761787D2-6571-46FB-8F91-72E0DB6567F8}" type="pres">
      <dgm:prSet presAssocID="{058BA058-C872-4754-99A1-68CAC0C33B20}" presName="dummy" presStyleCnt="0"/>
      <dgm:spPr/>
    </dgm:pt>
    <dgm:pt modelId="{90EC6A26-415A-4466-8D84-9DD489B2BA2B}" type="pres">
      <dgm:prSet presAssocID="{7C6E0071-F1C1-4055-A757-E84CD6597651}" presName="sibTrans" presStyleLbl="sibTrans2D1" presStyleIdx="0" presStyleCnt="8"/>
      <dgm:spPr/>
    </dgm:pt>
    <dgm:pt modelId="{C3B09739-D7A8-4524-9193-1A9B292294FD}" type="pres">
      <dgm:prSet presAssocID="{5E9C3F86-35CC-4554-A872-7AE2B3B421BF}" presName="node" presStyleLbl="node1" presStyleIdx="1" presStyleCnt="8" custScaleX="145965" custScaleY="154295">
        <dgm:presLayoutVars>
          <dgm:bulletEnabled val="1"/>
        </dgm:presLayoutVars>
      </dgm:prSet>
      <dgm:spPr/>
    </dgm:pt>
    <dgm:pt modelId="{37EBDB04-2CFD-42DA-AF9B-BCA2665810C2}" type="pres">
      <dgm:prSet presAssocID="{5E9C3F86-35CC-4554-A872-7AE2B3B421BF}" presName="dummy" presStyleCnt="0"/>
      <dgm:spPr/>
    </dgm:pt>
    <dgm:pt modelId="{6A83DC7A-7CFB-41CF-A62E-B111835A5E41}" type="pres">
      <dgm:prSet presAssocID="{591FBE00-3532-4711-9A9E-E618F1D16197}" presName="sibTrans" presStyleLbl="sibTrans2D1" presStyleIdx="1" presStyleCnt="8"/>
      <dgm:spPr/>
    </dgm:pt>
    <dgm:pt modelId="{502BAF71-1EF7-442D-8090-0511C9F4FC69}" type="pres">
      <dgm:prSet presAssocID="{AE1538A3-9F95-4E4A-AF3C-390F087F4A86}" presName="node" presStyleLbl="node1" presStyleIdx="2" presStyleCnt="8" custScaleX="145965" custScaleY="154295">
        <dgm:presLayoutVars>
          <dgm:bulletEnabled val="1"/>
        </dgm:presLayoutVars>
      </dgm:prSet>
      <dgm:spPr/>
    </dgm:pt>
    <dgm:pt modelId="{DE8BCE20-5508-43EB-B31B-4E2E20748F5D}" type="pres">
      <dgm:prSet presAssocID="{AE1538A3-9F95-4E4A-AF3C-390F087F4A86}" presName="dummy" presStyleCnt="0"/>
      <dgm:spPr/>
    </dgm:pt>
    <dgm:pt modelId="{28235C96-AC52-419B-BF5F-D0F2705A2932}" type="pres">
      <dgm:prSet presAssocID="{2ADFEB7B-CCF3-45C8-A37D-A340D59C3AAB}" presName="sibTrans" presStyleLbl="sibTrans2D1" presStyleIdx="2" presStyleCnt="8"/>
      <dgm:spPr/>
    </dgm:pt>
    <dgm:pt modelId="{D9B09C19-7CE4-4D12-A8B8-673013C8669A}" type="pres">
      <dgm:prSet presAssocID="{C29CBF14-32C6-4F35-8332-EB95F0C511AF}" presName="node" presStyleLbl="node1" presStyleIdx="3" presStyleCnt="8" custScaleX="138411" custScaleY="143406" custRadScaleRad="99341" custRadScaleInc="-506">
        <dgm:presLayoutVars>
          <dgm:bulletEnabled val="1"/>
        </dgm:presLayoutVars>
      </dgm:prSet>
      <dgm:spPr/>
    </dgm:pt>
    <dgm:pt modelId="{27F89D27-EE1E-479C-AD57-773CC191591E}" type="pres">
      <dgm:prSet presAssocID="{C29CBF14-32C6-4F35-8332-EB95F0C511AF}" presName="dummy" presStyleCnt="0"/>
      <dgm:spPr/>
    </dgm:pt>
    <dgm:pt modelId="{27529259-C9EC-4BAA-81CC-55173F103126}" type="pres">
      <dgm:prSet presAssocID="{8C10B11D-111E-4B5F-A89D-94DC0D6EC3EF}" presName="sibTrans" presStyleLbl="sibTrans2D1" presStyleIdx="3" presStyleCnt="8"/>
      <dgm:spPr/>
    </dgm:pt>
    <dgm:pt modelId="{B0F9FBEB-0E50-45AF-9934-846A5FAE74E8}" type="pres">
      <dgm:prSet presAssocID="{B8B61AFA-5CD3-4E99-AB1D-F94500865EB1}" presName="node" presStyleLbl="node1" presStyleIdx="4" presStyleCnt="8" custScaleX="146822" custScaleY="143022" custRadScaleRad="99341" custRadScaleInc="-506">
        <dgm:presLayoutVars>
          <dgm:bulletEnabled val="1"/>
        </dgm:presLayoutVars>
      </dgm:prSet>
      <dgm:spPr/>
    </dgm:pt>
    <dgm:pt modelId="{C9F99F32-C269-4FC3-8E92-E23E59B597B6}" type="pres">
      <dgm:prSet presAssocID="{B8B61AFA-5CD3-4E99-AB1D-F94500865EB1}" presName="dummy" presStyleCnt="0"/>
      <dgm:spPr/>
    </dgm:pt>
    <dgm:pt modelId="{41E0DF72-0629-4C0C-950D-13C14DAEC838}" type="pres">
      <dgm:prSet presAssocID="{328749D1-6448-4337-92BF-DF60187521C8}" presName="sibTrans" presStyleLbl="sibTrans2D1" presStyleIdx="4" presStyleCnt="8"/>
      <dgm:spPr/>
    </dgm:pt>
    <dgm:pt modelId="{3690DEAF-A32E-410B-B791-3BDCC670A3F8}" type="pres">
      <dgm:prSet presAssocID="{3F145539-D4F2-4247-8CCF-06199B90CCB2}" presName="node" presStyleLbl="node1" presStyleIdx="5" presStyleCnt="8" custScaleX="138411" custScaleY="143406" custRadScaleRad="99341" custRadScaleInc="-506">
        <dgm:presLayoutVars>
          <dgm:bulletEnabled val="1"/>
        </dgm:presLayoutVars>
      </dgm:prSet>
      <dgm:spPr/>
    </dgm:pt>
    <dgm:pt modelId="{16E93EE5-F48D-480A-879A-0FAE85FC1955}" type="pres">
      <dgm:prSet presAssocID="{3F145539-D4F2-4247-8CCF-06199B90CCB2}" presName="dummy" presStyleCnt="0"/>
      <dgm:spPr/>
    </dgm:pt>
    <dgm:pt modelId="{AA3C03F8-DF44-4395-A4ED-A651BC2F3303}" type="pres">
      <dgm:prSet presAssocID="{A0D6CB87-E8AE-4702-B695-AC4EEC326CE4}" presName="sibTrans" presStyleLbl="sibTrans2D1" presStyleIdx="5" presStyleCnt="8"/>
      <dgm:spPr/>
    </dgm:pt>
    <dgm:pt modelId="{B5A4947E-C337-4014-B8A3-49CC52E2247D}" type="pres">
      <dgm:prSet presAssocID="{B4DDF1DB-72E2-4A25-9DAD-13E6FD00948E}" presName="node" presStyleLbl="node1" presStyleIdx="6" presStyleCnt="8" custScaleX="148405" custScaleY="142450" custRadScaleRad="99341" custRadScaleInc="-506">
        <dgm:presLayoutVars>
          <dgm:bulletEnabled val="1"/>
        </dgm:presLayoutVars>
      </dgm:prSet>
      <dgm:spPr/>
    </dgm:pt>
    <dgm:pt modelId="{BA81BC02-FD9F-4273-972A-95B965AEF260}" type="pres">
      <dgm:prSet presAssocID="{B4DDF1DB-72E2-4A25-9DAD-13E6FD00948E}" presName="dummy" presStyleCnt="0"/>
      <dgm:spPr/>
    </dgm:pt>
    <dgm:pt modelId="{F5A4DC03-CE86-4324-BB3F-5925603A5ABF}" type="pres">
      <dgm:prSet presAssocID="{BDE8B973-E165-4A2A-93A8-8929AB72CF58}" presName="sibTrans" presStyleLbl="sibTrans2D1" presStyleIdx="6" presStyleCnt="8"/>
      <dgm:spPr/>
    </dgm:pt>
    <dgm:pt modelId="{6B49BDED-CBE4-4FCF-A660-54A36A9ED7B0}" type="pres">
      <dgm:prSet presAssocID="{1BCC0DFE-316D-4D92-8954-79DF4D467792}" presName="node" presStyleLbl="node1" presStyleIdx="7" presStyleCnt="8" custScaleX="138411" custScaleY="143406" custRadScaleRad="99341" custRadScaleInc="-506">
        <dgm:presLayoutVars>
          <dgm:bulletEnabled val="1"/>
        </dgm:presLayoutVars>
      </dgm:prSet>
      <dgm:spPr/>
    </dgm:pt>
    <dgm:pt modelId="{513268F4-167F-4C10-80A5-DDA6F5964A82}" type="pres">
      <dgm:prSet presAssocID="{1BCC0DFE-316D-4D92-8954-79DF4D467792}" presName="dummy" presStyleCnt="0"/>
      <dgm:spPr/>
    </dgm:pt>
    <dgm:pt modelId="{AE76A1EE-65F6-4C13-8AF9-56AF99429E7D}" type="pres">
      <dgm:prSet presAssocID="{302112AC-B2EC-4D59-AC12-AEFFFBE4F20B}" presName="sibTrans" presStyleLbl="sibTrans2D1" presStyleIdx="7" presStyleCnt="8"/>
      <dgm:spPr/>
    </dgm:pt>
  </dgm:ptLst>
  <dgm:cxnLst>
    <dgm:cxn modelId="{F29DD511-123D-4B66-835F-D3E289E4F48E}" type="presOf" srcId="{591FBE00-3532-4711-9A9E-E618F1D16197}" destId="{6A83DC7A-7CFB-41CF-A62E-B111835A5E41}" srcOrd="0" destOrd="0" presId="urn:microsoft.com/office/officeart/2005/8/layout/radial6"/>
    <dgm:cxn modelId="{187B7F12-9DC9-42B3-A147-2B578B95822A}" srcId="{7D999A1E-A8E9-4BED-98D2-990D98719F9E}" destId="{19E3B78A-8A17-45EE-B478-103C55B236A0}" srcOrd="1" destOrd="0" parTransId="{27ADC3EF-9B4D-48D2-864C-E751F94F7CCF}" sibTransId="{28EFD3F3-B478-47F9-911B-7FD3C3D0ED79}"/>
    <dgm:cxn modelId="{46AFF413-7166-4CDA-A56C-36B262619166}" type="presOf" srcId="{7C6E0071-F1C1-4055-A757-E84CD6597651}" destId="{90EC6A26-415A-4466-8D84-9DD489B2BA2B}" srcOrd="0" destOrd="0" presId="urn:microsoft.com/office/officeart/2005/8/layout/radial6"/>
    <dgm:cxn modelId="{5F64C635-C6C5-4B2F-8CF0-C119EFF89ADF}" srcId="{07FDD74A-472E-4268-AB40-E85F5276F3A8}" destId="{058BA058-C872-4754-99A1-68CAC0C33B20}" srcOrd="0" destOrd="0" parTransId="{DF2C2041-1C90-42F7-98E7-7F2932F7CF1F}" sibTransId="{7C6E0071-F1C1-4055-A757-E84CD6597651}"/>
    <dgm:cxn modelId="{A012323C-F0FF-48A5-8027-FC04594935F8}" type="presOf" srcId="{07FDD74A-472E-4268-AB40-E85F5276F3A8}" destId="{9BA89A81-2065-4773-A81F-5BE63FA02B66}" srcOrd="0" destOrd="0" presId="urn:microsoft.com/office/officeart/2005/8/layout/radial6"/>
    <dgm:cxn modelId="{3460E23D-FB25-4928-B819-AC2F96210AE1}" srcId="{07FDD74A-472E-4268-AB40-E85F5276F3A8}" destId="{AE1538A3-9F95-4E4A-AF3C-390F087F4A86}" srcOrd="2" destOrd="0" parTransId="{F147E13C-9B56-4508-83B5-20ABE2C50A17}" sibTransId="{2ADFEB7B-CCF3-45C8-A37D-A340D59C3AAB}"/>
    <dgm:cxn modelId="{6E141B3E-344D-468B-AE77-08A06B7BEDB7}" srcId="{07FDD74A-472E-4268-AB40-E85F5276F3A8}" destId="{5E9C3F86-35CC-4554-A872-7AE2B3B421BF}" srcOrd="1" destOrd="0" parTransId="{E2F6E4E9-5410-4887-810B-FA130AC7D990}" sibTransId="{591FBE00-3532-4711-9A9E-E618F1D16197}"/>
    <dgm:cxn modelId="{E6DD5C5C-533B-4F34-8855-07282EBBC600}" type="presOf" srcId="{B4DDF1DB-72E2-4A25-9DAD-13E6FD00948E}" destId="{B5A4947E-C337-4014-B8A3-49CC52E2247D}" srcOrd="0" destOrd="0" presId="urn:microsoft.com/office/officeart/2005/8/layout/radial6"/>
    <dgm:cxn modelId="{83760C66-B841-4791-9834-295FAE0665ED}" type="presOf" srcId="{B8B61AFA-5CD3-4E99-AB1D-F94500865EB1}" destId="{B0F9FBEB-0E50-45AF-9934-846A5FAE74E8}" srcOrd="0" destOrd="0" presId="urn:microsoft.com/office/officeart/2005/8/layout/radial6"/>
    <dgm:cxn modelId="{FD9CC848-9AEB-4DAD-8BFB-EE3D94F7A456}" type="presOf" srcId="{5E9C3F86-35CC-4554-A872-7AE2B3B421BF}" destId="{C3B09739-D7A8-4524-9193-1A9B292294FD}" srcOrd="0" destOrd="0" presId="urn:microsoft.com/office/officeart/2005/8/layout/radial6"/>
    <dgm:cxn modelId="{1DFA606C-7BF1-4355-8166-FAA23A5FF2D7}" srcId="{07FDD74A-472E-4268-AB40-E85F5276F3A8}" destId="{C29CBF14-32C6-4F35-8332-EB95F0C511AF}" srcOrd="3" destOrd="0" parTransId="{E655C936-3B47-4B82-98F8-8F324122D24B}" sibTransId="{8C10B11D-111E-4B5F-A89D-94DC0D6EC3EF}"/>
    <dgm:cxn modelId="{06013E7E-CB44-4337-815D-F9204F349172}" type="presOf" srcId="{328749D1-6448-4337-92BF-DF60187521C8}" destId="{41E0DF72-0629-4C0C-950D-13C14DAEC838}" srcOrd="0" destOrd="0" presId="urn:microsoft.com/office/officeart/2005/8/layout/radial6"/>
    <dgm:cxn modelId="{B079648B-07B7-433C-B1F0-DB3068185FB6}" type="presOf" srcId="{AE1538A3-9F95-4E4A-AF3C-390F087F4A86}" destId="{502BAF71-1EF7-442D-8090-0511C9F4FC69}" srcOrd="0" destOrd="0" presId="urn:microsoft.com/office/officeart/2005/8/layout/radial6"/>
    <dgm:cxn modelId="{5B491CAC-0F5A-4BD6-9808-FE1EEC15DA33}" srcId="{07FDD74A-472E-4268-AB40-E85F5276F3A8}" destId="{3F145539-D4F2-4247-8CCF-06199B90CCB2}" srcOrd="5" destOrd="0" parTransId="{99382A7E-2CC1-4A7E-AC60-3BFF506C39DE}" sibTransId="{A0D6CB87-E8AE-4702-B695-AC4EEC326CE4}"/>
    <dgm:cxn modelId="{D0FC5AB3-B778-4505-B491-9BE3A4CD9B0C}" type="presOf" srcId="{7D999A1E-A8E9-4BED-98D2-990D98719F9E}" destId="{1BF66ACB-C33E-4804-84AA-D85E32FEE871}" srcOrd="0" destOrd="0" presId="urn:microsoft.com/office/officeart/2005/8/layout/radial6"/>
    <dgm:cxn modelId="{35AA7AB4-7BBD-43D0-8C19-EE60B33C826D}" type="presOf" srcId="{3F145539-D4F2-4247-8CCF-06199B90CCB2}" destId="{3690DEAF-A32E-410B-B791-3BDCC670A3F8}" srcOrd="0" destOrd="0" presId="urn:microsoft.com/office/officeart/2005/8/layout/radial6"/>
    <dgm:cxn modelId="{11758CB4-13FE-468D-BD34-8A0F6E4D80BE}" type="presOf" srcId="{1BCC0DFE-316D-4D92-8954-79DF4D467792}" destId="{6B49BDED-CBE4-4FCF-A660-54A36A9ED7B0}" srcOrd="0" destOrd="0" presId="urn:microsoft.com/office/officeart/2005/8/layout/radial6"/>
    <dgm:cxn modelId="{60EEEAC2-7657-4B9F-BC75-EA66ECFDD5BB}" type="presOf" srcId="{2ADFEB7B-CCF3-45C8-A37D-A340D59C3AAB}" destId="{28235C96-AC52-419B-BF5F-D0F2705A2932}" srcOrd="0" destOrd="0" presId="urn:microsoft.com/office/officeart/2005/8/layout/radial6"/>
    <dgm:cxn modelId="{A1201AC3-0C38-4B08-B4CF-8AFB1CD3194D}" srcId="{07FDD74A-472E-4268-AB40-E85F5276F3A8}" destId="{B8B61AFA-5CD3-4E99-AB1D-F94500865EB1}" srcOrd="4" destOrd="0" parTransId="{3CA09A25-DBF0-4905-94B2-811E3C6625F4}" sibTransId="{328749D1-6448-4337-92BF-DF60187521C8}"/>
    <dgm:cxn modelId="{416380CD-12EA-43EE-8993-E7A9D2AFF2BC}" type="presOf" srcId="{302112AC-B2EC-4D59-AC12-AEFFFBE4F20B}" destId="{AE76A1EE-65F6-4C13-8AF9-56AF99429E7D}" srcOrd="0" destOrd="0" presId="urn:microsoft.com/office/officeart/2005/8/layout/radial6"/>
    <dgm:cxn modelId="{A25802D2-90FF-4F71-A00D-7553F93113A3}" srcId="{07FDD74A-472E-4268-AB40-E85F5276F3A8}" destId="{1BCC0DFE-316D-4D92-8954-79DF4D467792}" srcOrd="7" destOrd="0" parTransId="{FE59799C-CDB1-480D-9D2B-C22D48436CC2}" sibTransId="{302112AC-B2EC-4D59-AC12-AEFFFBE4F20B}"/>
    <dgm:cxn modelId="{F2FD11D2-5FCC-428A-B8C5-E0837E71F439}" srcId="{7D999A1E-A8E9-4BED-98D2-990D98719F9E}" destId="{07FDD74A-472E-4268-AB40-E85F5276F3A8}" srcOrd="0" destOrd="0" parTransId="{A526CE81-24A3-4DE0-85CE-02997809AC97}" sibTransId="{C1AA59B8-77B4-4B6F-B65D-836F271A3F77}"/>
    <dgm:cxn modelId="{394795D7-285A-497B-AD65-A4F3F853B5B7}" type="presOf" srcId="{A0D6CB87-E8AE-4702-B695-AC4EEC326CE4}" destId="{AA3C03F8-DF44-4395-A4ED-A651BC2F3303}" srcOrd="0" destOrd="0" presId="urn:microsoft.com/office/officeart/2005/8/layout/radial6"/>
    <dgm:cxn modelId="{955B34E4-56D0-4423-BFF4-49310FFA1FB9}" type="presOf" srcId="{058BA058-C872-4754-99A1-68CAC0C33B20}" destId="{A1EDB4E0-1EB4-4FEE-9005-0D15CE13F807}" srcOrd="0" destOrd="0" presId="urn:microsoft.com/office/officeart/2005/8/layout/radial6"/>
    <dgm:cxn modelId="{83F937E7-5709-4987-AD16-B5BC3639B1A6}" type="presOf" srcId="{BDE8B973-E165-4A2A-93A8-8929AB72CF58}" destId="{F5A4DC03-CE86-4324-BB3F-5925603A5ABF}" srcOrd="0" destOrd="0" presId="urn:microsoft.com/office/officeart/2005/8/layout/radial6"/>
    <dgm:cxn modelId="{C77625F1-EC5A-476E-9EDB-2AD275AFB854}" type="presOf" srcId="{C29CBF14-32C6-4F35-8332-EB95F0C511AF}" destId="{D9B09C19-7CE4-4D12-A8B8-673013C8669A}" srcOrd="0" destOrd="0" presId="urn:microsoft.com/office/officeart/2005/8/layout/radial6"/>
    <dgm:cxn modelId="{CFED66F3-52AF-4123-926A-FB6884BA88F8}" srcId="{07FDD74A-472E-4268-AB40-E85F5276F3A8}" destId="{B4DDF1DB-72E2-4A25-9DAD-13E6FD00948E}" srcOrd="6" destOrd="0" parTransId="{73FADC8D-6F16-45DA-9033-B8548DE40117}" sibTransId="{BDE8B973-E165-4A2A-93A8-8929AB72CF58}"/>
    <dgm:cxn modelId="{638CE5F3-1913-47E8-A507-E370F56898C8}" type="presOf" srcId="{8C10B11D-111E-4B5F-A89D-94DC0D6EC3EF}" destId="{27529259-C9EC-4BAA-81CC-55173F103126}" srcOrd="0" destOrd="0" presId="urn:microsoft.com/office/officeart/2005/8/layout/radial6"/>
    <dgm:cxn modelId="{469A35A4-8BB4-4775-94A5-75C9FAF388FA}" type="presParOf" srcId="{1BF66ACB-C33E-4804-84AA-D85E32FEE871}" destId="{9BA89A81-2065-4773-A81F-5BE63FA02B66}" srcOrd="0" destOrd="0" presId="urn:microsoft.com/office/officeart/2005/8/layout/radial6"/>
    <dgm:cxn modelId="{AB2A643C-77D1-4813-80D0-79DCE8CE5812}" type="presParOf" srcId="{1BF66ACB-C33E-4804-84AA-D85E32FEE871}" destId="{A1EDB4E0-1EB4-4FEE-9005-0D15CE13F807}" srcOrd="1" destOrd="0" presId="urn:microsoft.com/office/officeart/2005/8/layout/radial6"/>
    <dgm:cxn modelId="{39365482-C1C1-41E8-BF60-D1C7A37D2B2F}" type="presParOf" srcId="{1BF66ACB-C33E-4804-84AA-D85E32FEE871}" destId="{761787D2-6571-46FB-8F91-72E0DB6567F8}" srcOrd="2" destOrd="0" presId="urn:microsoft.com/office/officeart/2005/8/layout/radial6"/>
    <dgm:cxn modelId="{732F9544-8C23-4B00-83F7-29A452240D4A}" type="presParOf" srcId="{1BF66ACB-C33E-4804-84AA-D85E32FEE871}" destId="{90EC6A26-415A-4466-8D84-9DD489B2BA2B}" srcOrd="3" destOrd="0" presId="urn:microsoft.com/office/officeart/2005/8/layout/radial6"/>
    <dgm:cxn modelId="{41D9BF39-7C98-4602-96DC-10CF8A8B1D15}" type="presParOf" srcId="{1BF66ACB-C33E-4804-84AA-D85E32FEE871}" destId="{C3B09739-D7A8-4524-9193-1A9B292294FD}" srcOrd="4" destOrd="0" presId="urn:microsoft.com/office/officeart/2005/8/layout/radial6"/>
    <dgm:cxn modelId="{E47075FC-D256-43F6-8126-14F524F19B97}" type="presParOf" srcId="{1BF66ACB-C33E-4804-84AA-D85E32FEE871}" destId="{37EBDB04-2CFD-42DA-AF9B-BCA2665810C2}" srcOrd="5" destOrd="0" presId="urn:microsoft.com/office/officeart/2005/8/layout/radial6"/>
    <dgm:cxn modelId="{5A67AF6F-6DA5-49F9-85DA-5DB7446B02DF}" type="presParOf" srcId="{1BF66ACB-C33E-4804-84AA-D85E32FEE871}" destId="{6A83DC7A-7CFB-41CF-A62E-B111835A5E41}" srcOrd="6" destOrd="0" presId="urn:microsoft.com/office/officeart/2005/8/layout/radial6"/>
    <dgm:cxn modelId="{878304AA-CB07-42FE-9A96-250F5FD46F97}" type="presParOf" srcId="{1BF66ACB-C33E-4804-84AA-D85E32FEE871}" destId="{502BAF71-1EF7-442D-8090-0511C9F4FC69}" srcOrd="7" destOrd="0" presId="urn:microsoft.com/office/officeart/2005/8/layout/radial6"/>
    <dgm:cxn modelId="{3C10B0A0-77CB-4690-A800-F40D6C0B439A}" type="presParOf" srcId="{1BF66ACB-C33E-4804-84AA-D85E32FEE871}" destId="{DE8BCE20-5508-43EB-B31B-4E2E20748F5D}" srcOrd="8" destOrd="0" presId="urn:microsoft.com/office/officeart/2005/8/layout/radial6"/>
    <dgm:cxn modelId="{A7CBE775-9FA3-47B3-973B-F3F766BDEC56}" type="presParOf" srcId="{1BF66ACB-C33E-4804-84AA-D85E32FEE871}" destId="{28235C96-AC52-419B-BF5F-D0F2705A2932}" srcOrd="9" destOrd="0" presId="urn:microsoft.com/office/officeart/2005/8/layout/radial6"/>
    <dgm:cxn modelId="{52872831-4973-48CF-A325-8E8E175D155D}" type="presParOf" srcId="{1BF66ACB-C33E-4804-84AA-D85E32FEE871}" destId="{D9B09C19-7CE4-4D12-A8B8-673013C8669A}" srcOrd="10" destOrd="0" presId="urn:microsoft.com/office/officeart/2005/8/layout/radial6"/>
    <dgm:cxn modelId="{0EC3C719-EE4B-4E90-8F3C-B722A763F09D}" type="presParOf" srcId="{1BF66ACB-C33E-4804-84AA-D85E32FEE871}" destId="{27F89D27-EE1E-479C-AD57-773CC191591E}" srcOrd="11" destOrd="0" presId="urn:microsoft.com/office/officeart/2005/8/layout/radial6"/>
    <dgm:cxn modelId="{BEF79B7D-DE80-407A-A804-DE88A0324442}" type="presParOf" srcId="{1BF66ACB-C33E-4804-84AA-D85E32FEE871}" destId="{27529259-C9EC-4BAA-81CC-55173F103126}" srcOrd="12" destOrd="0" presId="urn:microsoft.com/office/officeart/2005/8/layout/radial6"/>
    <dgm:cxn modelId="{2FA9BD15-B474-47C5-AD0D-100FDAFC55C1}" type="presParOf" srcId="{1BF66ACB-C33E-4804-84AA-D85E32FEE871}" destId="{B0F9FBEB-0E50-45AF-9934-846A5FAE74E8}" srcOrd="13" destOrd="0" presId="urn:microsoft.com/office/officeart/2005/8/layout/radial6"/>
    <dgm:cxn modelId="{D60C4E30-5A73-4F1D-90ED-DE420D3941D8}" type="presParOf" srcId="{1BF66ACB-C33E-4804-84AA-D85E32FEE871}" destId="{C9F99F32-C269-4FC3-8E92-E23E59B597B6}" srcOrd="14" destOrd="0" presId="urn:microsoft.com/office/officeart/2005/8/layout/radial6"/>
    <dgm:cxn modelId="{BF1ED6C2-DE1A-4D77-91A4-AC30AB1CFA73}" type="presParOf" srcId="{1BF66ACB-C33E-4804-84AA-D85E32FEE871}" destId="{41E0DF72-0629-4C0C-950D-13C14DAEC838}" srcOrd="15" destOrd="0" presId="urn:microsoft.com/office/officeart/2005/8/layout/radial6"/>
    <dgm:cxn modelId="{CFA944BA-D644-4436-889C-961B18A30872}" type="presParOf" srcId="{1BF66ACB-C33E-4804-84AA-D85E32FEE871}" destId="{3690DEAF-A32E-410B-B791-3BDCC670A3F8}" srcOrd="16" destOrd="0" presId="urn:microsoft.com/office/officeart/2005/8/layout/radial6"/>
    <dgm:cxn modelId="{BFAEE9BA-C852-4388-87C2-C168C5F06A18}" type="presParOf" srcId="{1BF66ACB-C33E-4804-84AA-D85E32FEE871}" destId="{16E93EE5-F48D-480A-879A-0FAE85FC1955}" srcOrd="17" destOrd="0" presId="urn:microsoft.com/office/officeart/2005/8/layout/radial6"/>
    <dgm:cxn modelId="{3C250078-6C48-43FF-AFDE-31F903158141}" type="presParOf" srcId="{1BF66ACB-C33E-4804-84AA-D85E32FEE871}" destId="{AA3C03F8-DF44-4395-A4ED-A651BC2F3303}" srcOrd="18" destOrd="0" presId="urn:microsoft.com/office/officeart/2005/8/layout/radial6"/>
    <dgm:cxn modelId="{5D9E25AF-9E76-4687-B96B-ED40FEE57D4F}" type="presParOf" srcId="{1BF66ACB-C33E-4804-84AA-D85E32FEE871}" destId="{B5A4947E-C337-4014-B8A3-49CC52E2247D}" srcOrd="19" destOrd="0" presId="urn:microsoft.com/office/officeart/2005/8/layout/radial6"/>
    <dgm:cxn modelId="{2DE8454B-F3C0-4582-9AE9-64808F212FFB}" type="presParOf" srcId="{1BF66ACB-C33E-4804-84AA-D85E32FEE871}" destId="{BA81BC02-FD9F-4273-972A-95B965AEF260}" srcOrd="20" destOrd="0" presId="urn:microsoft.com/office/officeart/2005/8/layout/radial6"/>
    <dgm:cxn modelId="{F058DA80-9DCB-408E-A0F9-23A91E393867}" type="presParOf" srcId="{1BF66ACB-C33E-4804-84AA-D85E32FEE871}" destId="{F5A4DC03-CE86-4324-BB3F-5925603A5ABF}" srcOrd="21" destOrd="0" presId="urn:microsoft.com/office/officeart/2005/8/layout/radial6"/>
    <dgm:cxn modelId="{B692AF0A-C9B2-42E8-8A91-D6E22D02CD64}" type="presParOf" srcId="{1BF66ACB-C33E-4804-84AA-D85E32FEE871}" destId="{6B49BDED-CBE4-4FCF-A660-54A36A9ED7B0}" srcOrd="22" destOrd="0" presId="urn:microsoft.com/office/officeart/2005/8/layout/radial6"/>
    <dgm:cxn modelId="{0B14ACD4-7537-4180-AFB4-6834071DBA78}" type="presParOf" srcId="{1BF66ACB-C33E-4804-84AA-D85E32FEE871}" destId="{513268F4-167F-4C10-80A5-DDA6F5964A82}" srcOrd="23" destOrd="0" presId="urn:microsoft.com/office/officeart/2005/8/layout/radial6"/>
    <dgm:cxn modelId="{47F497DD-9E45-44E9-92D0-849F5C1B0D2C}" type="presParOf" srcId="{1BF66ACB-C33E-4804-84AA-D85E32FEE871}" destId="{AE76A1EE-65F6-4C13-8AF9-56AF99429E7D}" srcOrd="24" destOrd="0" presId="urn:microsoft.com/office/officeart/2005/8/layout/radial6"/>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6A1EE-65F6-4C13-8AF9-56AF99429E7D}">
      <dsp:nvSpPr>
        <dsp:cNvPr id="0" name=""/>
        <dsp:cNvSpPr/>
      </dsp:nvSpPr>
      <dsp:spPr>
        <a:xfrm>
          <a:off x="540662" y="843354"/>
          <a:ext cx="4585550" cy="4585550"/>
        </a:xfrm>
        <a:prstGeom prst="blockArc">
          <a:avLst>
            <a:gd name="adj1" fmla="val 13090953"/>
            <a:gd name="adj2" fmla="val 16171022"/>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5A4DC03-CE86-4324-BB3F-5925603A5ABF}">
      <dsp:nvSpPr>
        <dsp:cNvPr id="0" name=""/>
        <dsp:cNvSpPr/>
      </dsp:nvSpPr>
      <dsp:spPr>
        <a:xfrm>
          <a:off x="537737" y="847065"/>
          <a:ext cx="4585550" cy="4585550"/>
        </a:xfrm>
        <a:prstGeom prst="blockArc">
          <a:avLst>
            <a:gd name="adj1" fmla="val 10034269"/>
            <a:gd name="adj2" fmla="val 13098179"/>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A3C03F8-DF44-4395-A4ED-A651BC2F3303}">
      <dsp:nvSpPr>
        <dsp:cNvPr id="0" name=""/>
        <dsp:cNvSpPr/>
      </dsp:nvSpPr>
      <dsp:spPr>
        <a:xfrm>
          <a:off x="534543" y="833170"/>
          <a:ext cx="4585550" cy="4585550"/>
        </a:xfrm>
        <a:prstGeom prst="blockArc">
          <a:avLst>
            <a:gd name="adj1" fmla="val 6948554"/>
            <a:gd name="adj2" fmla="val 10012465"/>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1E0DF72-0629-4C0C-950D-13C14DAEC838}">
      <dsp:nvSpPr>
        <dsp:cNvPr id="0" name=""/>
        <dsp:cNvSpPr/>
      </dsp:nvSpPr>
      <dsp:spPr>
        <a:xfrm>
          <a:off x="521688" y="827003"/>
          <a:ext cx="4585550" cy="4585550"/>
        </a:xfrm>
        <a:prstGeom prst="blockArc">
          <a:avLst>
            <a:gd name="adj1" fmla="val 3862840"/>
            <a:gd name="adj2" fmla="val 6926751"/>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7529259-C9EC-4BAA-81CC-55173F103126}">
      <dsp:nvSpPr>
        <dsp:cNvPr id="0" name=""/>
        <dsp:cNvSpPr/>
      </dsp:nvSpPr>
      <dsp:spPr>
        <a:xfrm>
          <a:off x="508851" y="833209"/>
          <a:ext cx="4585550" cy="4585550"/>
        </a:xfrm>
        <a:prstGeom prst="blockArc">
          <a:avLst>
            <a:gd name="adj1" fmla="val 777126"/>
            <a:gd name="adj2" fmla="val 3841037"/>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235C96-AC52-419B-BF5F-D0F2705A2932}">
      <dsp:nvSpPr>
        <dsp:cNvPr id="0" name=""/>
        <dsp:cNvSpPr/>
      </dsp:nvSpPr>
      <dsp:spPr>
        <a:xfrm>
          <a:off x="509932" y="828532"/>
          <a:ext cx="4585550" cy="4585550"/>
        </a:xfrm>
        <a:prstGeom prst="blockArc">
          <a:avLst>
            <a:gd name="adj1" fmla="val 19314762"/>
            <a:gd name="adj2" fmla="val 784465"/>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0EC6A26-415A-4466-8D84-9DD489B2BA2B}">
      <dsp:nvSpPr>
        <dsp:cNvPr id="0" name=""/>
        <dsp:cNvSpPr/>
      </dsp:nvSpPr>
      <dsp:spPr>
        <a:xfrm>
          <a:off x="521713" y="843434"/>
          <a:ext cx="4585550" cy="4585550"/>
        </a:xfrm>
        <a:prstGeom prst="blockArc">
          <a:avLst>
            <a:gd name="adj1" fmla="val 16200000"/>
            <a:gd name="adj2" fmla="val 19285714"/>
            <a:gd name="adj3" fmla="val 3897"/>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BA89A81-2065-4773-A81F-5BE63FA02B66}">
      <dsp:nvSpPr>
        <dsp:cNvPr id="0" name=""/>
        <dsp:cNvSpPr/>
      </dsp:nvSpPr>
      <dsp:spPr>
        <a:xfrm>
          <a:off x="1299863" y="1914858"/>
          <a:ext cx="3029250" cy="2442702"/>
        </a:xfrm>
        <a:prstGeom prst="ellipse">
          <a:avLst/>
        </a:prstGeom>
        <a:solidFill>
          <a:schemeClr val="bg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rPr>
            <a:t>Forces of </a:t>
          </a:r>
        </a:p>
        <a:p>
          <a:pPr marL="0" lvl="0" indent="0" algn="ctr" defTabSz="1244600">
            <a:lnSpc>
              <a:spcPct val="90000"/>
            </a:lnSpc>
            <a:spcBef>
              <a:spcPct val="0"/>
            </a:spcBef>
            <a:spcAft>
              <a:spcPct val="35000"/>
            </a:spcAft>
            <a:buNone/>
          </a:pPr>
          <a:r>
            <a:rPr lang="en-US" sz="2800" b="1" kern="1200" dirty="0">
              <a:latin typeface="+mn-lt"/>
            </a:rPr>
            <a:t>Change</a:t>
          </a:r>
        </a:p>
      </dsp:txBody>
      <dsp:txXfrm>
        <a:off x="1743486" y="2272583"/>
        <a:ext cx="2142004" cy="1727252"/>
      </dsp:txXfrm>
    </dsp:sp>
    <dsp:sp modelId="{A1EDB4E0-1EB4-4FEE-9005-0D15CE13F807}">
      <dsp:nvSpPr>
        <dsp:cNvPr id="0" name=""/>
        <dsp:cNvSpPr/>
      </dsp:nvSpPr>
      <dsp:spPr>
        <a:xfrm>
          <a:off x="1908805" y="-69259"/>
          <a:ext cx="1811365" cy="1914736"/>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Opioid Epidemic </a:t>
          </a:r>
        </a:p>
      </dsp:txBody>
      <dsp:txXfrm>
        <a:off x="2174073" y="211148"/>
        <a:ext cx="1280829" cy="1353922"/>
      </dsp:txXfrm>
    </dsp:sp>
    <dsp:sp modelId="{502BAF71-1EF7-442D-8090-0511C9F4FC69}">
      <dsp:nvSpPr>
        <dsp:cNvPr id="0" name=""/>
        <dsp:cNvSpPr/>
      </dsp:nvSpPr>
      <dsp:spPr>
        <a:xfrm>
          <a:off x="3666442" y="777172"/>
          <a:ext cx="1811365" cy="1914736"/>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Economic Challenges</a:t>
          </a:r>
        </a:p>
      </dsp:txBody>
      <dsp:txXfrm>
        <a:off x="3931710" y="1057579"/>
        <a:ext cx="1280829" cy="1353922"/>
      </dsp:txXfrm>
    </dsp:sp>
    <dsp:sp modelId="{D9B09C19-7CE4-4D12-A8B8-673013C8669A}">
      <dsp:nvSpPr>
        <dsp:cNvPr id="0" name=""/>
        <dsp:cNvSpPr/>
      </dsp:nvSpPr>
      <dsp:spPr>
        <a:xfrm>
          <a:off x="4133719" y="2740060"/>
          <a:ext cx="1717623" cy="1779609"/>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Integrated Care </a:t>
          </a:r>
        </a:p>
      </dsp:txBody>
      <dsp:txXfrm>
        <a:off x="4385259" y="3000678"/>
        <a:ext cx="1214543" cy="1258373"/>
      </dsp:txXfrm>
    </dsp:sp>
    <dsp:sp modelId="{B0F9FBEB-0E50-45AF-9934-846A5FAE74E8}">
      <dsp:nvSpPr>
        <dsp:cNvPr id="0" name=""/>
        <dsp:cNvSpPr/>
      </dsp:nvSpPr>
      <dsp:spPr>
        <a:xfrm>
          <a:off x="2927708" y="4257056"/>
          <a:ext cx="1717623" cy="1779609"/>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Mental health issues</a:t>
          </a:r>
        </a:p>
      </dsp:txBody>
      <dsp:txXfrm>
        <a:off x="3179248" y="4517674"/>
        <a:ext cx="1214543" cy="1258373"/>
      </dsp:txXfrm>
    </dsp:sp>
    <dsp:sp modelId="{3690DEAF-A32E-410B-B791-3BDCC670A3F8}">
      <dsp:nvSpPr>
        <dsp:cNvPr id="0" name=""/>
        <dsp:cNvSpPr/>
      </dsp:nvSpPr>
      <dsp:spPr>
        <a:xfrm>
          <a:off x="989737" y="4259990"/>
          <a:ext cx="1717623" cy="1779609"/>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Decrease in Smoking – Increase in Vaping</a:t>
          </a:r>
        </a:p>
      </dsp:txBody>
      <dsp:txXfrm>
        <a:off x="1241277" y="4520608"/>
        <a:ext cx="1214543" cy="1258373"/>
      </dsp:txXfrm>
    </dsp:sp>
    <dsp:sp modelId="{B5A4947E-C337-4014-B8A3-49CC52E2247D}">
      <dsp:nvSpPr>
        <dsp:cNvPr id="0" name=""/>
        <dsp:cNvSpPr/>
      </dsp:nvSpPr>
      <dsp:spPr>
        <a:xfrm>
          <a:off x="-220861" y="2746653"/>
          <a:ext cx="1717623" cy="1779609"/>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Transportation improving</a:t>
          </a:r>
        </a:p>
      </dsp:txBody>
      <dsp:txXfrm>
        <a:off x="30679" y="3007271"/>
        <a:ext cx="1214543" cy="1258373"/>
      </dsp:txXfrm>
    </dsp:sp>
    <dsp:sp modelId="{6B49BDED-CBE4-4FCF-A660-54A36A9ED7B0}">
      <dsp:nvSpPr>
        <dsp:cNvPr id="0" name=""/>
        <dsp:cNvSpPr/>
      </dsp:nvSpPr>
      <dsp:spPr>
        <a:xfrm>
          <a:off x="207517" y="856618"/>
          <a:ext cx="1717623" cy="1779609"/>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Aging Population </a:t>
          </a:r>
        </a:p>
      </dsp:txBody>
      <dsp:txXfrm>
        <a:off x="459057" y="1117236"/>
        <a:ext cx="1214543" cy="1258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6A1EE-65F6-4C13-8AF9-56AF99429E7D}">
      <dsp:nvSpPr>
        <dsp:cNvPr id="0" name=""/>
        <dsp:cNvSpPr/>
      </dsp:nvSpPr>
      <dsp:spPr>
        <a:xfrm>
          <a:off x="537045" y="716670"/>
          <a:ext cx="4610497" cy="4610497"/>
        </a:xfrm>
        <a:prstGeom prst="blockArc">
          <a:avLst>
            <a:gd name="adj1" fmla="val 13472715"/>
            <a:gd name="adj2" fmla="val 16167960"/>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5A4DC03-CE86-4324-BB3F-5925603A5ABF}">
      <dsp:nvSpPr>
        <dsp:cNvPr id="0" name=""/>
        <dsp:cNvSpPr/>
      </dsp:nvSpPr>
      <dsp:spPr>
        <a:xfrm>
          <a:off x="530860" y="722930"/>
          <a:ext cx="4610497" cy="4610497"/>
        </a:xfrm>
        <a:prstGeom prst="blockArc">
          <a:avLst>
            <a:gd name="adj1" fmla="val 10804825"/>
            <a:gd name="adj2" fmla="val 13486067"/>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A3C03F8-DF44-4395-A4ED-A651BC2F3303}">
      <dsp:nvSpPr>
        <dsp:cNvPr id="0" name=""/>
        <dsp:cNvSpPr/>
      </dsp:nvSpPr>
      <dsp:spPr>
        <a:xfrm>
          <a:off x="530844" y="710568"/>
          <a:ext cx="4610497" cy="4610497"/>
        </a:xfrm>
        <a:prstGeom prst="blockArc">
          <a:avLst>
            <a:gd name="adj1" fmla="val 8104825"/>
            <a:gd name="adj2" fmla="val 10786067"/>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1E0DF72-0629-4C0C-950D-13C14DAEC838}">
      <dsp:nvSpPr>
        <dsp:cNvPr id="0" name=""/>
        <dsp:cNvSpPr/>
      </dsp:nvSpPr>
      <dsp:spPr>
        <a:xfrm>
          <a:off x="522090" y="701838"/>
          <a:ext cx="4610497" cy="4610497"/>
        </a:xfrm>
        <a:prstGeom prst="blockArc">
          <a:avLst>
            <a:gd name="adj1" fmla="val 5404825"/>
            <a:gd name="adj2" fmla="val 8086067"/>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7529259-C9EC-4BAA-81CC-55173F103126}">
      <dsp:nvSpPr>
        <dsp:cNvPr id="0" name=""/>
        <dsp:cNvSpPr/>
      </dsp:nvSpPr>
      <dsp:spPr>
        <a:xfrm>
          <a:off x="509728" y="701854"/>
          <a:ext cx="4610497" cy="4610497"/>
        </a:xfrm>
        <a:prstGeom prst="blockArc">
          <a:avLst>
            <a:gd name="adj1" fmla="val 2704825"/>
            <a:gd name="adj2" fmla="val 5386067"/>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235C96-AC52-419B-BF5F-D0F2705A2932}">
      <dsp:nvSpPr>
        <dsp:cNvPr id="0" name=""/>
        <dsp:cNvSpPr/>
      </dsp:nvSpPr>
      <dsp:spPr>
        <a:xfrm>
          <a:off x="516028" y="695596"/>
          <a:ext cx="4610497" cy="4610497"/>
        </a:xfrm>
        <a:prstGeom prst="blockArc">
          <a:avLst>
            <a:gd name="adj1" fmla="val 32125"/>
            <a:gd name="adj2" fmla="val 2718297"/>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A83DC7A-7CFB-41CF-A62E-B111835A5E41}">
      <dsp:nvSpPr>
        <dsp:cNvPr id="0" name=""/>
        <dsp:cNvSpPr/>
      </dsp:nvSpPr>
      <dsp:spPr>
        <a:xfrm>
          <a:off x="515929" y="716769"/>
          <a:ext cx="4610497" cy="4610497"/>
        </a:xfrm>
        <a:prstGeom prst="blockArc">
          <a:avLst>
            <a:gd name="adj1" fmla="val 18900000"/>
            <a:gd name="adj2" fmla="val 0"/>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0EC6A26-415A-4466-8D84-9DD489B2BA2B}">
      <dsp:nvSpPr>
        <dsp:cNvPr id="0" name=""/>
        <dsp:cNvSpPr/>
      </dsp:nvSpPr>
      <dsp:spPr>
        <a:xfrm>
          <a:off x="515929" y="716769"/>
          <a:ext cx="4610497" cy="4610497"/>
        </a:xfrm>
        <a:prstGeom prst="blockArc">
          <a:avLst>
            <a:gd name="adj1" fmla="val 16200000"/>
            <a:gd name="adj2" fmla="val 18900000"/>
            <a:gd name="adj3" fmla="val 342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BA89A81-2065-4773-A81F-5BE63FA02B66}">
      <dsp:nvSpPr>
        <dsp:cNvPr id="0" name=""/>
        <dsp:cNvSpPr/>
      </dsp:nvSpPr>
      <dsp:spPr>
        <a:xfrm>
          <a:off x="1350735" y="1817241"/>
          <a:ext cx="2940884" cy="2409552"/>
        </a:xfrm>
        <a:prstGeom prst="ellipse">
          <a:avLst/>
        </a:prstGeom>
        <a:solidFill>
          <a:schemeClr val="bg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rPr>
            <a:t>Community </a:t>
          </a:r>
        </a:p>
        <a:p>
          <a:pPr marL="0" lvl="0" indent="0" algn="ctr" defTabSz="1244600">
            <a:lnSpc>
              <a:spcPct val="90000"/>
            </a:lnSpc>
            <a:spcBef>
              <a:spcPct val="0"/>
            </a:spcBef>
            <a:spcAft>
              <a:spcPct val="35000"/>
            </a:spcAft>
            <a:buNone/>
          </a:pPr>
          <a:r>
            <a:rPr lang="en-US" sz="2800" b="1" kern="1200" dirty="0">
              <a:latin typeface="+mn-lt"/>
            </a:rPr>
            <a:t>Assets</a:t>
          </a:r>
        </a:p>
      </dsp:txBody>
      <dsp:txXfrm>
        <a:off x="1781417" y="2170112"/>
        <a:ext cx="2079520" cy="1703810"/>
      </dsp:txXfrm>
    </dsp:sp>
    <dsp:sp modelId="{A1EDB4E0-1EB4-4FEE-9005-0D15CE13F807}">
      <dsp:nvSpPr>
        <dsp:cNvPr id="0" name=""/>
        <dsp:cNvSpPr/>
      </dsp:nvSpPr>
      <dsp:spPr>
        <a:xfrm>
          <a:off x="2020807" y="-89797"/>
          <a:ext cx="1600741" cy="1692093"/>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Community Challenge Teams</a:t>
          </a:r>
        </a:p>
      </dsp:txBody>
      <dsp:txXfrm>
        <a:off x="2255230" y="158004"/>
        <a:ext cx="1131895" cy="1196491"/>
      </dsp:txXfrm>
    </dsp:sp>
    <dsp:sp modelId="{C3B09739-D7A8-4524-9193-1A9B292294FD}">
      <dsp:nvSpPr>
        <dsp:cNvPr id="0" name=""/>
        <dsp:cNvSpPr/>
      </dsp:nvSpPr>
      <dsp:spPr>
        <a:xfrm>
          <a:off x="3622948" y="573830"/>
          <a:ext cx="1600741" cy="1692093"/>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Technology to connect people </a:t>
          </a:r>
        </a:p>
      </dsp:txBody>
      <dsp:txXfrm>
        <a:off x="3857371" y="821631"/>
        <a:ext cx="1131895" cy="1196491"/>
      </dsp:txXfrm>
    </dsp:sp>
    <dsp:sp modelId="{502BAF71-1EF7-442D-8090-0511C9F4FC69}">
      <dsp:nvSpPr>
        <dsp:cNvPr id="0" name=""/>
        <dsp:cNvSpPr/>
      </dsp:nvSpPr>
      <dsp:spPr>
        <a:xfrm>
          <a:off x="4286576" y="2175971"/>
          <a:ext cx="1600741" cy="1692093"/>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Health Systems</a:t>
          </a:r>
        </a:p>
      </dsp:txBody>
      <dsp:txXfrm>
        <a:off x="4520999" y="2423772"/>
        <a:ext cx="1131895" cy="1196491"/>
      </dsp:txXfrm>
    </dsp:sp>
    <dsp:sp modelId="{D9B09C19-7CE4-4D12-A8B8-673013C8669A}">
      <dsp:nvSpPr>
        <dsp:cNvPr id="0" name=""/>
        <dsp:cNvSpPr/>
      </dsp:nvSpPr>
      <dsp:spPr>
        <a:xfrm>
          <a:off x="3655917" y="3825152"/>
          <a:ext cx="1517899" cy="1572677"/>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Local Food</a:t>
          </a:r>
        </a:p>
      </dsp:txBody>
      <dsp:txXfrm>
        <a:off x="3878208" y="4055465"/>
        <a:ext cx="1073317" cy="1112051"/>
      </dsp:txXfrm>
    </dsp:sp>
    <dsp:sp modelId="{B0F9FBEB-0E50-45AF-9934-846A5FAE74E8}">
      <dsp:nvSpPr>
        <dsp:cNvPr id="0" name=""/>
        <dsp:cNvSpPr/>
      </dsp:nvSpPr>
      <dsp:spPr>
        <a:xfrm>
          <a:off x="2019089" y="4488620"/>
          <a:ext cx="1610139" cy="1568466"/>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Local Organizations</a:t>
          </a:r>
        </a:p>
      </dsp:txBody>
      <dsp:txXfrm>
        <a:off x="2254888" y="4718317"/>
        <a:ext cx="1138541" cy="1109072"/>
      </dsp:txXfrm>
    </dsp:sp>
    <dsp:sp modelId="{3690DEAF-A32E-410B-B791-3BDCC670A3F8}">
      <dsp:nvSpPr>
        <dsp:cNvPr id="0" name=""/>
        <dsp:cNvSpPr/>
      </dsp:nvSpPr>
      <dsp:spPr>
        <a:xfrm>
          <a:off x="472755" y="3829368"/>
          <a:ext cx="1517899" cy="1572677"/>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Green Space</a:t>
          </a:r>
        </a:p>
      </dsp:txBody>
      <dsp:txXfrm>
        <a:off x="695046" y="4059681"/>
        <a:ext cx="1073317" cy="1112051"/>
      </dsp:txXfrm>
    </dsp:sp>
    <dsp:sp modelId="{B5A4947E-C337-4014-B8A3-49CC52E2247D}">
      <dsp:nvSpPr>
        <dsp:cNvPr id="0" name=""/>
        <dsp:cNvSpPr/>
      </dsp:nvSpPr>
      <dsp:spPr>
        <a:xfrm>
          <a:off x="-243407" y="2243903"/>
          <a:ext cx="1627499" cy="1562193"/>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University partners &amp; researchers</a:t>
          </a:r>
        </a:p>
      </dsp:txBody>
      <dsp:txXfrm>
        <a:off x="-5065" y="2472681"/>
        <a:ext cx="1150815" cy="1104637"/>
      </dsp:txXfrm>
    </dsp:sp>
    <dsp:sp modelId="{6B49BDED-CBE4-4FCF-A660-54A36A9ED7B0}">
      <dsp:nvSpPr>
        <dsp:cNvPr id="0" name=""/>
        <dsp:cNvSpPr/>
      </dsp:nvSpPr>
      <dsp:spPr>
        <a:xfrm>
          <a:off x="468538" y="646206"/>
          <a:ext cx="1517899" cy="1572677"/>
        </a:xfrm>
        <a:prstGeom prst="ellipse">
          <a:avLst/>
        </a:prstGeom>
        <a:solidFill>
          <a:srgbClr val="2F549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Education</a:t>
          </a:r>
        </a:p>
      </dsp:txBody>
      <dsp:txXfrm>
        <a:off x="690829" y="876519"/>
        <a:ext cx="1073317" cy="11120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D47B3-E809-D34E-9511-201F2823BDC2}" type="datetimeFigureOut">
              <a:rPr lang="en-US" smtClean="0"/>
              <a:t>11/4/2020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6EC67-87BF-4C41-AE25-609F9593A182}" type="slidenum">
              <a:rPr lang="en-US" smtClean="0"/>
              <a:t>‹#›</a:t>
            </a:fld>
            <a:endParaRPr lang="en-US"/>
          </a:p>
        </p:txBody>
      </p:sp>
    </p:spTree>
    <p:extLst>
      <p:ext uri="{BB962C8B-B14F-4D97-AF65-F5344CB8AC3E}">
        <p14:creationId xmlns:p14="http://schemas.microsoft.com/office/powerpoint/2010/main" val="1031628322"/>
      </p:ext>
    </p:extLst>
  </p:cSld>
  <p:clrMap bg1="lt1" tx1="dk1" bg2="lt2" tx2="dk2" accent1="accent1" accent2="accent2" accent3="accent3" accent4="accent4" accent5="accent5" accent6="accent6" hlink="hlink" folHlink="folHlink"/>
  <p:notesStyle>
    <a:lvl1pPr marL="0" algn="l" defTabSz="1789024" rtl="0" eaLnBrk="1" latinLnBrk="0" hangingPunct="1">
      <a:defRPr sz="2300" kern="1200">
        <a:solidFill>
          <a:schemeClr val="tx1"/>
        </a:solidFill>
        <a:latin typeface="+mn-lt"/>
        <a:ea typeface="+mn-ea"/>
        <a:cs typeface="+mn-cs"/>
      </a:defRPr>
    </a:lvl1pPr>
    <a:lvl2pPr marL="894512" algn="l" defTabSz="1789024" rtl="0" eaLnBrk="1" latinLnBrk="0" hangingPunct="1">
      <a:defRPr sz="2300" kern="1200">
        <a:solidFill>
          <a:schemeClr val="tx1"/>
        </a:solidFill>
        <a:latin typeface="+mn-lt"/>
        <a:ea typeface="+mn-ea"/>
        <a:cs typeface="+mn-cs"/>
      </a:defRPr>
    </a:lvl2pPr>
    <a:lvl3pPr marL="1789024" algn="l" defTabSz="1789024" rtl="0" eaLnBrk="1" latinLnBrk="0" hangingPunct="1">
      <a:defRPr sz="2300" kern="1200">
        <a:solidFill>
          <a:schemeClr val="tx1"/>
        </a:solidFill>
        <a:latin typeface="+mn-lt"/>
        <a:ea typeface="+mn-ea"/>
        <a:cs typeface="+mn-cs"/>
      </a:defRPr>
    </a:lvl3pPr>
    <a:lvl4pPr marL="2683535" algn="l" defTabSz="1789024" rtl="0" eaLnBrk="1" latinLnBrk="0" hangingPunct="1">
      <a:defRPr sz="2300" kern="1200">
        <a:solidFill>
          <a:schemeClr val="tx1"/>
        </a:solidFill>
        <a:latin typeface="+mn-lt"/>
        <a:ea typeface="+mn-ea"/>
        <a:cs typeface="+mn-cs"/>
      </a:defRPr>
    </a:lvl4pPr>
    <a:lvl5pPr marL="3578047" algn="l" defTabSz="1789024" rtl="0" eaLnBrk="1" latinLnBrk="0" hangingPunct="1">
      <a:defRPr sz="2300" kern="1200">
        <a:solidFill>
          <a:schemeClr val="tx1"/>
        </a:solidFill>
        <a:latin typeface="+mn-lt"/>
        <a:ea typeface="+mn-ea"/>
        <a:cs typeface="+mn-cs"/>
      </a:defRPr>
    </a:lvl5pPr>
    <a:lvl6pPr marL="4472559" algn="l" defTabSz="1789024" rtl="0" eaLnBrk="1" latinLnBrk="0" hangingPunct="1">
      <a:defRPr sz="2300" kern="1200">
        <a:solidFill>
          <a:schemeClr val="tx1"/>
        </a:solidFill>
        <a:latin typeface="+mn-lt"/>
        <a:ea typeface="+mn-ea"/>
        <a:cs typeface="+mn-cs"/>
      </a:defRPr>
    </a:lvl6pPr>
    <a:lvl7pPr marL="5367071" algn="l" defTabSz="1789024" rtl="0" eaLnBrk="1" latinLnBrk="0" hangingPunct="1">
      <a:defRPr sz="2300" kern="1200">
        <a:solidFill>
          <a:schemeClr val="tx1"/>
        </a:solidFill>
        <a:latin typeface="+mn-lt"/>
        <a:ea typeface="+mn-ea"/>
        <a:cs typeface="+mn-cs"/>
      </a:defRPr>
    </a:lvl7pPr>
    <a:lvl8pPr marL="6261583" algn="l" defTabSz="1789024" rtl="0" eaLnBrk="1" latinLnBrk="0" hangingPunct="1">
      <a:defRPr sz="2300" kern="1200">
        <a:solidFill>
          <a:schemeClr val="tx1"/>
        </a:solidFill>
        <a:latin typeface="+mn-lt"/>
        <a:ea typeface="+mn-ea"/>
        <a:cs typeface="+mn-cs"/>
      </a:defRPr>
    </a:lvl8pPr>
    <a:lvl9pPr marL="7156094" algn="l" defTabSz="1789024"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1143000"/>
            <a:ext cx="4800600" cy="3086100"/>
          </a:xfrm>
        </p:spPr>
      </p:sp>
      <p:sp>
        <p:nvSpPr>
          <p:cNvPr id="3" name="Notes Placeholder 2"/>
          <p:cNvSpPr>
            <a:spLocks noGrp="1"/>
          </p:cNvSpPr>
          <p:nvPr>
            <p:ph type="body" idx="1"/>
          </p:nvPr>
        </p:nvSpPr>
        <p:spPr/>
        <p:txBody>
          <a:bodyPr/>
          <a:lstStyle/>
          <a:p>
            <a:r>
              <a:rPr lang="en-US" sz="2400" dirty="0">
                <a:latin typeface="+mn-lt"/>
              </a:rPr>
              <a:t>Forces of Change (FOC) assessment was May 24, 2018 and was closed September 30, 2018.It was sent via email to 30 individuals on the Community Health Assessment Steering Committee and 21 individuals completed the assessment.  </a:t>
            </a:r>
          </a:p>
          <a:p>
            <a:r>
              <a:rPr lang="en-US" sz="2400" dirty="0">
                <a:latin typeface="+mn-lt"/>
              </a:rPr>
              <a:t>The questions for the FOC assessment were derived from the NACCHO website sample FOC assessment. </a:t>
            </a:r>
          </a:p>
          <a:p>
            <a:pPr>
              <a:spcBef>
                <a:spcPts val="104"/>
              </a:spcBef>
            </a:pPr>
            <a:endParaRPr lang="en-US" sz="2400" dirty="0">
              <a:latin typeface="+mn-lt"/>
              <a:cs typeface="Calibri"/>
            </a:endParaRPr>
          </a:p>
          <a:p>
            <a:pPr>
              <a:spcBef>
                <a:spcPts val="104"/>
              </a:spcBef>
            </a:pPr>
            <a:r>
              <a:rPr lang="en-US" sz="2400" dirty="0">
                <a:latin typeface="+mn-lt"/>
                <a:cs typeface="Calibri"/>
              </a:rPr>
              <a:t>Primary data for Athens City County Health Department 2018 Community Health Assessment came from the 2018 Athens County Health Survey, which included a representative survey of Athens County adult residents. From July 2018 through October 2018, the questionnaire was completed via Internet or by mail. A total of 4,000 addresses were randomly selected from the residential addresses in Athens County. A notification letter was sent to each of these households asking the adult in the household who most recently had a birthday to complete the survey online. A hard copy of the survey was sent to households that had not yet completed the survey online. Each mailing included a cover letter and a Business Reply Mail envelope so respondents could complete the survey and mail it back at no cost to them. In total, 624 residents completed the survey, or 16% of the total number of valid addresses that were invited to participate.  </a:t>
            </a:r>
          </a:p>
          <a:p>
            <a:pPr>
              <a:spcBef>
                <a:spcPts val="104"/>
              </a:spcBef>
            </a:pPr>
            <a:endParaRPr lang="en-US" sz="2400" dirty="0">
              <a:latin typeface="+mn-lt"/>
              <a:cs typeface="Calibri"/>
            </a:endParaRPr>
          </a:p>
          <a:p>
            <a:r>
              <a:rPr lang="en-US" sz="2400" dirty="0"/>
              <a:t>I implemented the four MAPP assessments with the ACCHD.  I also re-analyzed the overall CHA data, produced lay reports for community members and presented the results (with ACCHD staff) to community members at community meetings.</a:t>
            </a:r>
          </a:p>
          <a:p>
            <a:endParaRPr lang="en-US" sz="2400" dirty="0"/>
          </a:p>
          <a:p>
            <a:r>
              <a:rPr lang="en-US" sz="2400" dirty="0"/>
              <a:t>I attended three community meetings to present and discuss the Community Health Assessment in Athens, The Plains and in Coolville. I also participated in the ACCHD Poverty Task Force that was formed based on a priority area from the previous Community Health Improvement Plan (CHIP). This involves monthly meetings and discussions with the health educator and other individuals. </a:t>
            </a:r>
          </a:p>
          <a:p>
            <a:pPr>
              <a:spcBef>
                <a:spcPts val="104"/>
              </a:spcBef>
            </a:pPr>
            <a:endParaRPr lang="en-US" sz="2400" dirty="0">
              <a:latin typeface="+mn-lt"/>
              <a:cs typeface="Calibri"/>
            </a:endParaRPr>
          </a:p>
          <a:p>
            <a:pPr>
              <a:spcBef>
                <a:spcPts val="104"/>
              </a:spcBef>
            </a:pPr>
            <a:endParaRPr lang="en-US" sz="24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D306EC67-87BF-4C41-AE25-609F9593A182}" type="slidenum">
              <a:rPr lang="en-US" smtClean="0"/>
              <a:t>1</a:t>
            </a:fld>
            <a:endParaRPr lang="en-US"/>
          </a:p>
        </p:txBody>
      </p:sp>
    </p:spTree>
    <p:extLst>
      <p:ext uri="{BB962C8B-B14F-4D97-AF65-F5344CB8AC3E}">
        <p14:creationId xmlns:p14="http://schemas.microsoft.com/office/powerpoint/2010/main" val="172543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41752" y="9509126"/>
            <a:ext cx="21685250" cy="19751676"/>
          </a:xfrm>
          <a:prstGeom prst="rect">
            <a:avLst/>
          </a:prstGeom>
        </p:spPr>
        <p:txBody>
          <a:bodyPr lIns="93333" tIns="46666" rIns="93333" bIns="46666"/>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1" y="9509126"/>
            <a:ext cx="21685250" cy="19751676"/>
          </a:xfrm>
          <a:prstGeom prst="rect">
            <a:avLst/>
          </a:prstGeom>
        </p:spPr>
        <p:txBody>
          <a:bodyPr lIns="93333" tIns="46666" rIns="93333" bIns="46666"/>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 Single Corner Rectangle 3"/>
          <p:cNvSpPr/>
          <p:nvPr userDrawn="1"/>
        </p:nvSpPr>
        <p:spPr>
          <a:xfrm>
            <a:off x="9" y="4"/>
            <a:ext cx="43725627" cy="5251836"/>
          </a:xfrm>
          <a:prstGeom prst="round1Rect">
            <a:avLst/>
          </a:prstGeom>
          <a:solidFill>
            <a:srgbClr val="136042"/>
          </a:solidFill>
          <a:ln>
            <a:noFill/>
          </a:ln>
          <a:effectLst/>
        </p:spPr>
        <p:style>
          <a:lnRef idx="1">
            <a:schemeClr val="accent1"/>
          </a:lnRef>
          <a:fillRef idx="3">
            <a:schemeClr val="accent1"/>
          </a:fillRef>
          <a:effectRef idx="2">
            <a:schemeClr val="accent1"/>
          </a:effectRef>
          <a:fontRef idx="minor">
            <a:schemeClr val="lt1"/>
          </a:fontRef>
        </p:style>
        <p:txBody>
          <a:bodyPr lIns="178902" tIns="89451" rIns="178902" bIns="89451" rtlCol="0" anchor="ctr"/>
          <a:lstStyle/>
          <a:p>
            <a:pPr algn="ctr"/>
            <a:endParaRPr lang="en-US" sz="3300"/>
          </a:p>
        </p:txBody>
      </p:sp>
    </p:spTree>
  </p:cSld>
  <p:clrMap bg1="lt1" tx1="dk1" bg2="lt2" tx2="dk2" accent1="accent1" accent2="accent2" accent3="accent3" accent4="accent4" accent5="accent5" accent6="accent6" hlink="hlink" folHlink="folHlink"/>
  <p:sldLayoutIdLst>
    <p:sldLayoutId id="2147483655" r:id="rId1"/>
    <p:sldLayoutId id="2147483652" r:id="rId2"/>
  </p:sldLayoutIdLst>
  <p:txStyles>
    <p:titleStyle>
      <a:lvl1pPr algn="l" defTabSz="6306352" rtl="0" eaLnBrk="1" fontAlgn="base" hangingPunct="1">
        <a:spcBef>
          <a:spcPct val="0"/>
        </a:spcBef>
        <a:spcAft>
          <a:spcPct val="0"/>
        </a:spcAft>
        <a:defRPr sz="7199">
          <a:solidFill>
            <a:srgbClr val="008000"/>
          </a:solidFill>
          <a:latin typeface="+mj-lt"/>
          <a:ea typeface="ＭＳ Ｐゴシック" pitchFamily="68" charset="-128"/>
          <a:cs typeface="ＭＳ Ｐゴシック" pitchFamily="68" charset="-128"/>
        </a:defRPr>
      </a:lvl1pPr>
      <a:lvl2pPr algn="l" defTabSz="6306352" rtl="0" eaLnBrk="1" fontAlgn="base" hangingPunct="1">
        <a:spcBef>
          <a:spcPct val="0"/>
        </a:spcBef>
        <a:spcAft>
          <a:spcPct val="0"/>
        </a:spcAft>
        <a:defRPr sz="7199">
          <a:solidFill>
            <a:srgbClr val="008000"/>
          </a:solidFill>
          <a:latin typeface="Arial Black" pitchFamily="68" charset="0"/>
          <a:ea typeface="ＭＳ Ｐゴシック" pitchFamily="68" charset="-128"/>
          <a:cs typeface="ＭＳ Ｐゴシック" pitchFamily="68" charset="-128"/>
        </a:defRPr>
      </a:lvl2pPr>
      <a:lvl3pPr algn="l" defTabSz="6306352" rtl="0" eaLnBrk="1" fontAlgn="base" hangingPunct="1">
        <a:spcBef>
          <a:spcPct val="0"/>
        </a:spcBef>
        <a:spcAft>
          <a:spcPct val="0"/>
        </a:spcAft>
        <a:defRPr sz="7199">
          <a:solidFill>
            <a:srgbClr val="008000"/>
          </a:solidFill>
          <a:latin typeface="Arial Black" pitchFamily="68" charset="0"/>
          <a:ea typeface="ＭＳ Ｐゴシック" pitchFamily="68" charset="-128"/>
          <a:cs typeface="ＭＳ Ｐゴシック" pitchFamily="68" charset="-128"/>
        </a:defRPr>
      </a:lvl3pPr>
      <a:lvl4pPr algn="l" defTabSz="6306352" rtl="0" eaLnBrk="1" fontAlgn="base" hangingPunct="1">
        <a:spcBef>
          <a:spcPct val="0"/>
        </a:spcBef>
        <a:spcAft>
          <a:spcPct val="0"/>
        </a:spcAft>
        <a:defRPr sz="7199">
          <a:solidFill>
            <a:srgbClr val="008000"/>
          </a:solidFill>
          <a:latin typeface="Arial Black" pitchFamily="68" charset="0"/>
          <a:ea typeface="ＭＳ Ｐゴシック" pitchFamily="68" charset="-128"/>
          <a:cs typeface="ＭＳ Ｐゴシック" pitchFamily="68" charset="-128"/>
        </a:defRPr>
      </a:lvl4pPr>
      <a:lvl5pPr algn="l" defTabSz="6306352" rtl="0" eaLnBrk="1" fontAlgn="base" hangingPunct="1">
        <a:spcBef>
          <a:spcPct val="0"/>
        </a:spcBef>
        <a:spcAft>
          <a:spcPct val="0"/>
        </a:spcAft>
        <a:defRPr sz="7199">
          <a:solidFill>
            <a:srgbClr val="008000"/>
          </a:solidFill>
          <a:latin typeface="Arial Black" pitchFamily="68" charset="0"/>
          <a:ea typeface="ＭＳ Ｐゴシック" pitchFamily="68" charset="-128"/>
          <a:cs typeface="ＭＳ Ｐゴシック" pitchFamily="68" charset="-128"/>
        </a:defRPr>
      </a:lvl5pPr>
      <a:lvl6pPr marL="466657" algn="l" defTabSz="6306352" rtl="0" eaLnBrk="1" fontAlgn="base" hangingPunct="1">
        <a:spcBef>
          <a:spcPct val="0"/>
        </a:spcBef>
        <a:spcAft>
          <a:spcPct val="0"/>
        </a:spcAft>
        <a:defRPr sz="7199">
          <a:solidFill>
            <a:srgbClr val="008000"/>
          </a:solidFill>
          <a:latin typeface="Arial Black" pitchFamily="68" charset="0"/>
        </a:defRPr>
      </a:lvl6pPr>
      <a:lvl7pPr marL="933313" algn="l" defTabSz="6306352" rtl="0" eaLnBrk="1" fontAlgn="base" hangingPunct="1">
        <a:spcBef>
          <a:spcPct val="0"/>
        </a:spcBef>
        <a:spcAft>
          <a:spcPct val="0"/>
        </a:spcAft>
        <a:defRPr sz="7199">
          <a:solidFill>
            <a:srgbClr val="008000"/>
          </a:solidFill>
          <a:latin typeface="Arial Black" pitchFamily="68" charset="0"/>
        </a:defRPr>
      </a:lvl7pPr>
      <a:lvl8pPr marL="1399972" algn="l" defTabSz="6306352" rtl="0" eaLnBrk="1" fontAlgn="base" hangingPunct="1">
        <a:spcBef>
          <a:spcPct val="0"/>
        </a:spcBef>
        <a:spcAft>
          <a:spcPct val="0"/>
        </a:spcAft>
        <a:defRPr sz="7199">
          <a:solidFill>
            <a:srgbClr val="008000"/>
          </a:solidFill>
          <a:latin typeface="Arial Black" pitchFamily="68" charset="0"/>
        </a:defRPr>
      </a:lvl8pPr>
      <a:lvl9pPr marL="1866628" algn="l" defTabSz="6306352" rtl="0" eaLnBrk="1" fontAlgn="base" hangingPunct="1">
        <a:spcBef>
          <a:spcPct val="0"/>
        </a:spcBef>
        <a:spcAft>
          <a:spcPct val="0"/>
        </a:spcAft>
        <a:defRPr sz="7199">
          <a:solidFill>
            <a:srgbClr val="008000"/>
          </a:solidFill>
          <a:latin typeface="Arial Black" pitchFamily="68" charset="0"/>
        </a:defRPr>
      </a:lvl9pPr>
    </p:titleStyle>
    <p:bodyStyle>
      <a:lvl1pPr marL="2367313" indent="-2367313" algn="l" defTabSz="6306352" rtl="0" eaLnBrk="1" fontAlgn="base" hangingPunct="1">
        <a:spcBef>
          <a:spcPct val="20000"/>
        </a:spcBef>
        <a:spcAft>
          <a:spcPct val="0"/>
        </a:spcAft>
        <a:defRPr sz="5500">
          <a:solidFill>
            <a:srgbClr val="008000"/>
          </a:solidFill>
          <a:latin typeface="+mn-lt"/>
          <a:ea typeface="ＭＳ Ｐゴシック" pitchFamily="68" charset="-128"/>
          <a:cs typeface="ＭＳ Ｐゴシック" pitchFamily="68" charset="-128"/>
        </a:defRPr>
      </a:lvl1pPr>
      <a:lvl2pPr marL="4198293" indent="-1043497" algn="l" defTabSz="6306352" rtl="0" eaLnBrk="1" fontAlgn="base" hangingPunct="1">
        <a:spcBef>
          <a:spcPct val="20000"/>
        </a:spcBef>
        <a:spcAft>
          <a:spcPct val="0"/>
        </a:spcAft>
        <a:buFont typeface="Times" pitchFamily="68" charset="0"/>
        <a:buChar char="•"/>
        <a:defRPr sz="3500">
          <a:solidFill>
            <a:schemeClr val="tx1"/>
          </a:solidFill>
          <a:latin typeface="Times New Roman" pitchFamily="68" charset="0"/>
          <a:ea typeface="ＭＳ Ｐゴシック" pitchFamily="68" charset="-128"/>
        </a:defRPr>
      </a:lvl2pPr>
      <a:lvl3pPr marL="7886181" indent="-1579829" algn="l" defTabSz="6306352" rtl="0" eaLnBrk="1" fontAlgn="base" hangingPunct="1">
        <a:spcBef>
          <a:spcPct val="20000"/>
        </a:spcBef>
        <a:spcAft>
          <a:spcPct val="0"/>
        </a:spcAft>
        <a:defRPr sz="16599">
          <a:solidFill>
            <a:schemeClr val="tx1"/>
          </a:solidFill>
          <a:latin typeface="Times New Roman" pitchFamily="68" charset="0"/>
          <a:ea typeface="ＭＳ Ｐゴシック" pitchFamily="68" charset="-128"/>
        </a:defRPr>
      </a:lvl3pPr>
      <a:lvl4pPr marL="11037736" indent="-1574967" algn="l" defTabSz="6306352" rtl="0" eaLnBrk="1" fontAlgn="base" hangingPunct="1">
        <a:spcBef>
          <a:spcPct val="20000"/>
        </a:spcBef>
        <a:spcAft>
          <a:spcPct val="0"/>
        </a:spcAft>
        <a:buChar char="–"/>
        <a:defRPr sz="13899">
          <a:solidFill>
            <a:schemeClr val="tx1"/>
          </a:solidFill>
          <a:latin typeface="Times New Roman" pitchFamily="68" charset="0"/>
          <a:ea typeface="ＭＳ Ｐゴシック" pitchFamily="68" charset="-128"/>
        </a:defRPr>
      </a:lvl4pPr>
      <a:lvl5pPr marL="14192533" indent="-1574967" algn="l" defTabSz="6306352" rtl="0" eaLnBrk="1" fontAlgn="base" hangingPunct="1">
        <a:spcBef>
          <a:spcPct val="20000"/>
        </a:spcBef>
        <a:spcAft>
          <a:spcPct val="0"/>
        </a:spcAft>
        <a:buChar char="»"/>
        <a:defRPr sz="13899">
          <a:solidFill>
            <a:schemeClr val="tx1"/>
          </a:solidFill>
          <a:latin typeface="Times New Roman" pitchFamily="68" charset="0"/>
          <a:ea typeface="ＭＳ Ｐゴシック" pitchFamily="68" charset="-128"/>
        </a:defRPr>
      </a:lvl5pPr>
      <a:lvl6pPr marL="14659188" indent="-1574967" algn="l" defTabSz="6306352" rtl="0" eaLnBrk="1" fontAlgn="base" hangingPunct="1">
        <a:spcBef>
          <a:spcPct val="20000"/>
        </a:spcBef>
        <a:spcAft>
          <a:spcPct val="0"/>
        </a:spcAft>
        <a:buChar char="»"/>
        <a:defRPr sz="13899">
          <a:solidFill>
            <a:schemeClr val="tx1"/>
          </a:solidFill>
          <a:latin typeface="Times New Roman" pitchFamily="68" charset="0"/>
          <a:ea typeface="ＭＳ Ｐゴシック" pitchFamily="68" charset="-128"/>
        </a:defRPr>
      </a:lvl6pPr>
      <a:lvl7pPr marL="15125847" indent="-1574967" algn="l" defTabSz="6306352" rtl="0" eaLnBrk="1" fontAlgn="base" hangingPunct="1">
        <a:spcBef>
          <a:spcPct val="20000"/>
        </a:spcBef>
        <a:spcAft>
          <a:spcPct val="0"/>
        </a:spcAft>
        <a:buChar char="»"/>
        <a:defRPr sz="13899">
          <a:solidFill>
            <a:schemeClr val="tx1"/>
          </a:solidFill>
          <a:latin typeface="Times New Roman" pitchFamily="68" charset="0"/>
          <a:ea typeface="ＭＳ Ｐゴシック" pitchFamily="68" charset="-128"/>
        </a:defRPr>
      </a:lvl7pPr>
      <a:lvl8pPr marL="15592504" indent="-1574967" algn="l" defTabSz="6306352" rtl="0" eaLnBrk="1" fontAlgn="base" hangingPunct="1">
        <a:spcBef>
          <a:spcPct val="20000"/>
        </a:spcBef>
        <a:spcAft>
          <a:spcPct val="0"/>
        </a:spcAft>
        <a:buChar char="»"/>
        <a:defRPr sz="13899">
          <a:solidFill>
            <a:schemeClr val="tx1"/>
          </a:solidFill>
          <a:latin typeface="Times New Roman" pitchFamily="68" charset="0"/>
          <a:ea typeface="ＭＳ Ｐゴシック" pitchFamily="68" charset="-128"/>
        </a:defRPr>
      </a:lvl8pPr>
      <a:lvl9pPr marL="16059160" indent="-1574967" algn="l" defTabSz="6306352" rtl="0" eaLnBrk="1" fontAlgn="base" hangingPunct="1">
        <a:spcBef>
          <a:spcPct val="20000"/>
        </a:spcBef>
        <a:spcAft>
          <a:spcPct val="0"/>
        </a:spcAft>
        <a:buChar char="»"/>
        <a:defRPr sz="13899">
          <a:solidFill>
            <a:schemeClr val="tx1"/>
          </a:solidFill>
          <a:latin typeface="Times New Roman" pitchFamily="68" charset="0"/>
          <a:ea typeface="ＭＳ Ｐゴシック" pitchFamily="68" charset="-128"/>
        </a:defRPr>
      </a:lvl9pPr>
    </p:bodyStyle>
    <p:otherStyle>
      <a:defPPr>
        <a:defRPr lang="en-US"/>
      </a:defPPr>
      <a:lvl1pPr marL="0" algn="l" defTabSz="466657" rtl="0" eaLnBrk="1" latinLnBrk="0" hangingPunct="1">
        <a:defRPr sz="1800" kern="1200">
          <a:solidFill>
            <a:schemeClr val="tx1"/>
          </a:solidFill>
          <a:latin typeface="+mn-lt"/>
          <a:ea typeface="+mn-ea"/>
          <a:cs typeface="+mn-cs"/>
        </a:defRPr>
      </a:lvl1pPr>
      <a:lvl2pPr marL="466657" algn="l" defTabSz="466657" rtl="0" eaLnBrk="1" latinLnBrk="0" hangingPunct="1">
        <a:defRPr sz="1800" kern="1200">
          <a:solidFill>
            <a:schemeClr val="tx1"/>
          </a:solidFill>
          <a:latin typeface="+mn-lt"/>
          <a:ea typeface="+mn-ea"/>
          <a:cs typeface="+mn-cs"/>
        </a:defRPr>
      </a:lvl2pPr>
      <a:lvl3pPr marL="933313" algn="l" defTabSz="466657" rtl="0" eaLnBrk="1" latinLnBrk="0" hangingPunct="1">
        <a:defRPr sz="1800" kern="1200">
          <a:solidFill>
            <a:schemeClr val="tx1"/>
          </a:solidFill>
          <a:latin typeface="+mn-lt"/>
          <a:ea typeface="+mn-ea"/>
          <a:cs typeface="+mn-cs"/>
        </a:defRPr>
      </a:lvl3pPr>
      <a:lvl4pPr marL="1399972" algn="l" defTabSz="466657" rtl="0" eaLnBrk="1" latinLnBrk="0" hangingPunct="1">
        <a:defRPr sz="1800" kern="1200">
          <a:solidFill>
            <a:schemeClr val="tx1"/>
          </a:solidFill>
          <a:latin typeface="+mn-lt"/>
          <a:ea typeface="+mn-ea"/>
          <a:cs typeface="+mn-cs"/>
        </a:defRPr>
      </a:lvl4pPr>
      <a:lvl5pPr marL="1866628" algn="l" defTabSz="466657" rtl="0" eaLnBrk="1" latinLnBrk="0" hangingPunct="1">
        <a:defRPr sz="1800" kern="1200">
          <a:solidFill>
            <a:schemeClr val="tx1"/>
          </a:solidFill>
          <a:latin typeface="+mn-lt"/>
          <a:ea typeface="+mn-ea"/>
          <a:cs typeface="+mn-cs"/>
        </a:defRPr>
      </a:lvl5pPr>
      <a:lvl6pPr marL="2333285" algn="l" defTabSz="466657" rtl="0" eaLnBrk="1" latinLnBrk="0" hangingPunct="1">
        <a:defRPr sz="1800" kern="1200">
          <a:solidFill>
            <a:schemeClr val="tx1"/>
          </a:solidFill>
          <a:latin typeface="+mn-lt"/>
          <a:ea typeface="+mn-ea"/>
          <a:cs typeface="+mn-cs"/>
        </a:defRPr>
      </a:lvl6pPr>
      <a:lvl7pPr marL="2799941" algn="l" defTabSz="466657" rtl="0" eaLnBrk="1" latinLnBrk="0" hangingPunct="1">
        <a:defRPr sz="1800" kern="1200">
          <a:solidFill>
            <a:schemeClr val="tx1"/>
          </a:solidFill>
          <a:latin typeface="+mn-lt"/>
          <a:ea typeface="+mn-ea"/>
          <a:cs typeface="+mn-cs"/>
        </a:defRPr>
      </a:lvl7pPr>
      <a:lvl8pPr marL="3266600" algn="l" defTabSz="466657" rtl="0" eaLnBrk="1" latinLnBrk="0" hangingPunct="1">
        <a:defRPr sz="1800" kern="1200">
          <a:solidFill>
            <a:schemeClr val="tx1"/>
          </a:solidFill>
          <a:latin typeface="+mn-lt"/>
          <a:ea typeface="+mn-ea"/>
          <a:cs typeface="+mn-cs"/>
        </a:defRPr>
      </a:lvl8pPr>
      <a:lvl9pPr marL="3733257" algn="l" defTabSz="4666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6.png"/><Relationship Id="rId3" Type="http://schemas.openxmlformats.org/officeDocument/2006/relationships/image" Target="../media/image1.png"/><Relationship Id="rId21" Type="http://schemas.openxmlformats.org/officeDocument/2006/relationships/image" Target="../media/image9.emf"/><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png"/><Relationship Id="rId10" Type="http://schemas.openxmlformats.org/officeDocument/2006/relationships/diagramData" Target="../diagrams/data2.xml"/><Relationship Id="rId19" Type="http://schemas.openxmlformats.org/officeDocument/2006/relationships/image" Target="../media/image7.png"/><Relationship Id="rId4" Type="http://schemas.openxmlformats.org/officeDocument/2006/relationships/image" Target="../media/image2.png"/><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8"/>
          <p:cNvSpPr txBox="1">
            <a:spLocks noChangeArrowheads="1"/>
          </p:cNvSpPr>
          <p:nvPr/>
        </p:nvSpPr>
        <p:spPr bwMode="auto">
          <a:xfrm>
            <a:off x="11986945" y="5456291"/>
            <a:ext cx="25151600" cy="1261164"/>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b="1" dirty="0">
                <a:solidFill>
                  <a:schemeClr val="bg1"/>
                </a:solidFill>
                <a:effectLst>
                  <a:outerShdw blurRad="50800" dist="38100" dir="2700000" algn="tl" rotWithShape="0">
                    <a:prstClr val="black">
                      <a:alpha val="40000"/>
                    </a:prstClr>
                  </a:outerShdw>
                </a:effectLst>
                <a:latin typeface="Calibri"/>
                <a:cs typeface="Calibri"/>
              </a:rPr>
              <a:t>Results</a:t>
            </a:r>
          </a:p>
        </p:txBody>
      </p:sp>
      <p:sp>
        <p:nvSpPr>
          <p:cNvPr id="58" name="Text Box 8"/>
          <p:cNvSpPr txBox="1">
            <a:spLocks noChangeArrowheads="1"/>
          </p:cNvSpPr>
          <p:nvPr/>
        </p:nvSpPr>
        <p:spPr bwMode="auto">
          <a:xfrm>
            <a:off x="209632" y="5437570"/>
            <a:ext cx="11084721" cy="1169721"/>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b="1" dirty="0">
                <a:solidFill>
                  <a:schemeClr val="bg1"/>
                </a:solidFill>
                <a:effectLst>
                  <a:outerShdw blurRad="50800" dist="38100" dir="2700000" algn="tl" rotWithShape="0">
                    <a:prstClr val="black">
                      <a:alpha val="40000"/>
                    </a:prstClr>
                  </a:outerShdw>
                </a:effectLst>
                <a:latin typeface="Calibri"/>
                <a:cs typeface="Calibri"/>
              </a:rPr>
              <a:t>Introduction</a:t>
            </a:r>
          </a:p>
        </p:txBody>
      </p:sp>
      <p:sp>
        <p:nvSpPr>
          <p:cNvPr id="61" name="Text Box 8"/>
          <p:cNvSpPr txBox="1">
            <a:spLocks noChangeArrowheads="1"/>
          </p:cNvSpPr>
          <p:nvPr/>
        </p:nvSpPr>
        <p:spPr bwMode="auto">
          <a:xfrm>
            <a:off x="374598" y="18360627"/>
            <a:ext cx="10930847" cy="1188720"/>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b="1" dirty="0">
                <a:solidFill>
                  <a:schemeClr val="bg1"/>
                </a:solidFill>
                <a:effectLst>
                  <a:outerShdw blurRad="50800" dist="38100" dir="2700000" algn="tl" rotWithShape="0">
                    <a:prstClr val="black">
                      <a:alpha val="40000"/>
                    </a:prstClr>
                  </a:outerShdw>
                </a:effectLst>
                <a:latin typeface="Calibri"/>
                <a:cs typeface="Calibri"/>
              </a:rPr>
              <a:t>Objective</a:t>
            </a:r>
          </a:p>
        </p:txBody>
      </p:sp>
      <p:sp>
        <p:nvSpPr>
          <p:cNvPr id="77" name="Text Box 8"/>
          <p:cNvSpPr txBox="1">
            <a:spLocks noChangeArrowheads="1"/>
          </p:cNvSpPr>
          <p:nvPr/>
        </p:nvSpPr>
        <p:spPr bwMode="auto">
          <a:xfrm>
            <a:off x="38343081" y="15786881"/>
            <a:ext cx="11365004" cy="1322112"/>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b="1" dirty="0">
                <a:solidFill>
                  <a:schemeClr val="bg1"/>
                </a:solidFill>
                <a:effectLst>
                  <a:outerShdw blurRad="50800" dist="38100" dir="2700000" algn="tl" rotWithShape="0">
                    <a:prstClr val="black">
                      <a:alpha val="40000"/>
                    </a:prstClr>
                  </a:outerShdw>
                </a:effectLst>
                <a:latin typeface="Calibri"/>
                <a:cs typeface="Calibri"/>
              </a:rPr>
              <a:t>Conclusion</a:t>
            </a:r>
          </a:p>
          <a:p>
            <a:pPr defTabSz="3917222">
              <a:spcBef>
                <a:spcPct val="50000"/>
              </a:spcBef>
            </a:pPr>
            <a:endParaRPr lang="en-US" sz="6300" dirty="0">
              <a:solidFill>
                <a:schemeClr val="bg1"/>
              </a:solidFill>
              <a:latin typeface="Arial"/>
              <a:cs typeface="Arial"/>
            </a:endParaRPr>
          </a:p>
        </p:txBody>
      </p:sp>
      <p:sp>
        <p:nvSpPr>
          <p:cNvPr id="28" name="Text Box 8"/>
          <p:cNvSpPr txBox="1">
            <a:spLocks noChangeArrowheads="1"/>
          </p:cNvSpPr>
          <p:nvPr/>
        </p:nvSpPr>
        <p:spPr bwMode="auto">
          <a:xfrm>
            <a:off x="38544501" y="25448038"/>
            <a:ext cx="11849570" cy="1188720"/>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dirty="0">
                <a:solidFill>
                  <a:schemeClr val="bg1"/>
                </a:solidFill>
                <a:latin typeface="Calibri"/>
                <a:cs typeface="Calibri"/>
              </a:rPr>
              <a:t>References</a:t>
            </a:r>
          </a:p>
        </p:txBody>
      </p:sp>
      <p:sp>
        <p:nvSpPr>
          <p:cNvPr id="27" name="Text Box 8"/>
          <p:cNvSpPr txBox="1">
            <a:spLocks noChangeArrowheads="1"/>
          </p:cNvSpPr>
          <p:nvPr/>
        </p:nvSpPr>
        <p:spPr bwMode="auto">
          <a:xfrm>
            <a:off x="186502" y="24479509"/>
            <a:ext cx="10818559" cy="1188720"/>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b="1" dirty="0">
                <a:solidFill>
                  <a:schemeClr val="bg1"/>
                </a:solidFill>
                <a:effectLst>
                  <a:outerShdw blurRad="50800" dist="38100" dir="2700000" algn="tl" rotWithShape="0">
                    <a:prstClr val="black">
                      <a:alpha val="40000"/>
                    </a:prstClr>
                  </a:outerShdw>
                </a:effectLst>
                <a:latin typeface="Calibri"/>
                <a:cs typeface="Calibri"/>
              </a:rPr>
              <a:t>Methods </a:t>
            </a:r>
          </a:p>
        </p:txBody>
      </p:sp>
      <p:sp>
        <p:nvSpPr>
          <p:cNvPr id="43" name="Text Box 8"/>
          <p:cNvSpPr txBox="1">
            <a:spLocks noChangeArrowheads="1"/>
          </p:cNvSpPr>
          <p:nvPr/>
        </p:nvSpPr>
        <p:spPr bwMode="auto">
          <a:xfrm>
            <a:off x="38343081" y="5528734"/>
            <a:ext cx="11921497" cy="1369679"/>
          </a:xfrm>
          <a:prstGeom prst="rect">
            <a:avLst/>
          </a:prstGeom>
          <a:gradFill flip="none" rotWithShape="1">
            <a:gsLst>
              <a:gs pos="46000">
                <a:srgbClr val="136042"/>
              </a:gs>
              <a:gs pos="100000">
                <a:srgbClr val="FFFFFF"/>
              </a:gs>
            </a:gsLst>
            <a:lin ang="0" scaled="1"/>
            <a:tileRect/>
          </a:gradFill>
          <a:ln w="9525">
            <a:noFill/>
            <a:miter lim="800000"/>
            <a:headEnd/>
            <a:tailEnd/>
          </a:ln>
        </p:spPr>
        <p:txBody>
          <a:bodyPr wrap="square" lIns="391723" tIns="89451" rIns="357674" bIns="0">
            <a:prstTxWarp prst="textNoShape">
              <a:avLst/>
            </a:prstTxWarp>
            <a:normAutofit/>
          </a:bodyPr>
          <a:lstStyle/>
          <a:p>
            <a:pPr defTabSz="3917222">
              <a:spcBef>
                <a:spcPct val="50000"/>
              </a:spcBef>
            </a:pPr>
            <a:r>
              <a:rPr lang="en-US" sz="6300" b="1" dirty="0">
                <a:solidFill>
                  <a:schemeClr val="bg1"/>
                </a:solidFill>
                <a:effectLst>
                  <a:outerShdw blurRad="50800" dist="38100" dir="2700000" algn="tl" rotWithShape="0">
                    <a:prstClr val="black">
                      <a:alpha val="40000"/>
                    </a:prstClr>
                  </a:outerShdw>
                </a:effectLst>
                <a:latin typeface="Calibri"/>
                <a:cs typeface="Calibri"/>
              </a:rPr>
              <a:t>Discussion</a:t>
            </a:r>
          </a:p>
          <a:p>
            <a:pPr defTabSz="3917222">
              <a:spcBef>
                <a:spcPct val="50000"/>
              </a:spcBef>
            </a:pPr>
            <a:endParaRPr lang="en-US" sz="6300" dirty="0">
              <a:solidFill>
                <a:schemeClr val="bg1"/>
              </a:solidFill>
              <a:latin typeface="Arial"/>
              <a:cs typeface="Arial"/>
            </a:endParaRPr>
          </a:p>
        </p:txBody>
      </p:sp>
      <p:pic>
        <p:nvPicPr>
          <p:cNvPr id="17" name="Picture 16" descr="OU-HCOM_logo-w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69" y="1114347"/>
            <a:ext cx="4877264" cy="3012389"/>
          </a:xfrm>
          <a:prstGeom prst="rect">
            <a:avLst/>
          </a:prstGeom>
        </p:spPr>
      </p:pic>
      <p:sp>
        <p:nvSpPr>
          <p:cNvPr id="3" name="Rectangle 2"/>
          <p:cNvSpPr/>
          <p:nvPr/>
        </p:nvSpPr>
        <p:spPr>
          <a:xfrm>
            <a:off x="412227" y="6717455"/>
            <a:ext cx="10744957" cy="11726287"/>
          </a:xfrm>
          <a:prstGeom prst="rect">
            <a:avLst/>
          </a:prstGeom>
        </p:spPr>
        <p:txBody>
          <a:bodyPr wrap="square">
            <a:spAutoFit/>
          </a:bodyPr>
          <a:lstStyle/>
          <a:p>
            <a:r>
              <a:rPr lang="en-US" sz="2800" dirty="0">
                <a:latin typeface="+mn-lt"/>
              </a:rPr>
              <a:t>Since the late 1990s, the Institute of Medicine (IOM) has called for strengthening the countries public health infrastructure.</a:t>
            </a:r>
            <a:r>
              <a:rPr lang="en-US" sz="2800" baseline="30000" dirty="0">
                <a:latin typeface="+mn-lt"/>
              </a:rPr>
              <a:t>2</a:t>
            </a:r>
            <a:r>
              <a:rPr lang="en-US" sz="2800" dirty="0">
                <a:latin typeface="+mn-lt"/>
              </a:rPr>
              <a:t> In 2003, the IOM recommended systematic review of health departments as a way to improve public health.</a:t>
            </a:r>
            <a:r>
              <a:rPr lang="en-US" sz="2800" baseline="30000" dirty="0">
                <a:latin typeface="+mn-lt"/>
              </a:rPr>
              <a:t>3</a:t>
            </a:r>
            <a:r>
              <a:rPr lang="en-US" sz="2800" dirty="0">
                <a:latin typeface="+mn-lt"/>
              </a:rPr>
              <a:t>  </a:t>
            </a:r>
          </a:p>
          <a:p>
            <a:endParaRPr lang="en-US" sz="2800" dirty="0">
              <a:latin typeface="+mn-lt"/>
            </a:endParaRPr>
          </a:p>
          <a:p>
            <a:r>
              <a:rPr lang="en-US" sz="2800" dirty="0">
                <a:latin typeface="+mn-lt"/>
              </a:rPr>
              <a:t>In 2007, the Public Health Accreditation Board (PHAB) was formed.</a:t>
            </a:r>
            <a:r>
              <a:rPr lang="en-US" sz="2800" baseline="30000" dirty="0">
                <a:latin typeface="+mn-lt"/>
              </a:rPr>
              <a:t>4</a:t>
            </a:r>
            <a:r>
              <a:rPr lang="en-US" sz="2800" dirty="0">
                <a:latin typeface="+mn-lt"/>
              </a:rPr>
              <a:t>  The Robert Wood Johnson Foundation and the CDC supported the initial activities of PHAB which has become the public health accrediting body. The voluntary public health accrediting process was launched in 2011. All local health districts in Ohio must apply for accreditation by 2018 and to become accredited by 2020.</a:t>
            </a:r>
            <a:r>
              <a:rPr lang="en-US" sz="2800" baseline="30000" dirty="0">
                <a:latin typeface="+mn-lt"/>
              </a:rPr>
              <a:t>6</a:t>
            </a:r>
            <a:r>
              <a:rPr lang="en-US" sz="2800" dirty="0">
                <a:latin typeface="+mn-lt"/>
              </a:rPr>
              <a:t> </a:t>
            </a:r>
          </a:p>
          <a:p>
            <a:endParaRPr lang="en-US" sz="2800" dirty="0">
              <a:latin typeface="+mn-lt"/>
            </a:endParaRPr>
          </a:p>
          <a:p>
            <a:r>
              <a:rPr lang="en-US" sz="2800" dirty="0">
                <a:latin typeface="+mn-lt"/>
              </a:rPr>
              <a:t>As of this writing, 29 of the 113 local health districts in Ohio have become accredited under PHAB.</a:t>
            </a:r>
            <a:r>
              <a:rPr lang="en-US" sz="2800" baseline="30000" dirty="0">
                <a:latin typeface="+mn-lt"/>
              </a:rPr>
              <a:t>6</a:t>
            </a:r>
            <a:r>
              <a:rPr lang="en-US" sz="2800" dirty="0">
                <a:latin typeface="+mn-lt"/>
              </a:rPr>
              <a:t> </a:t>
            </a:r>
          </a:p>
          <a:p>
            <a:endParaRPr lang="en-US" sz="2800" dirty="0">
              <a:latin typeface="+mn-lt"/>
            </a:endParaRPr>
          </a:p>
          <a:p>
            <a:r>
              <a:rPr lang="en-US" sz="2800" dirty="0">
                <a:latin typeface="+mn-lt"/>
              </a:rPr>
              <a:t>National Association of County and City Health Officials (NACCHO) has developed resources to support health departments in their efforts toward accreditation. </a:t>
            </a:r>
          </a:p>
          <a:p>
            <a:endParaRPr lang="en-US" sz="2800" dirty="0">
              <a:latin typeface="+mn-lt"/>
            </a:endParaRPr>
          </a:p>
          <a:p>
            <a:r>
              <a:rPr lang="en-US" sz="2800" dirty="0">
                <a:latin typeface="+mn-lt"/>
              </a:rPr>
              <a:t>The MAPP </a:t>
            </a:r>
            <a:r>
              <a:rPr lang="en-US" sz="2800" i="1" dirty="0">
                <a:latin typeface="+mn-lt"/>
              </a:rPr>
              <a:t>Mobilizing for Action through Planning and Partnerships (MAPP) </a:t>
            </a:r>
            <a:r>
              <a:rPr lang="en-US" sz="2800" dirty="0">
                <a:latin typeface="+mn-lt"/>
              </a:rPr>
              <a:t>Process from NACCHO involves four assessments: </a:t>
            </a:r>
          </a:p>
          <a:p>
            <a:pPr marL="457200" indent="-457200">
              <a:buFont typeface="Arial" panose="020B0604020202020204" pitchFamily="34" charset="0"/>
              <a:buChar char="•"/>
            </a:pPr>
            <a:r>
              <a:rPr lang="en-US" sz="2800" b="1" i="1" dirty="0">
                <a:latin typeface="+mn-lt"/>
              </a:rPr>
              <a:t>Local Public Health System Assessment</a:t>
            </a:r>
          </a:p>
          <a:p>
            <a:pPr marL="457200" indent="-457200">
              <a:buFont typeface="Arial" panose="020B0604020202020204" pitchFamily="34" charset="0"/>
              <a:buChar char="•"/>
            </a:pPr>
            <a:r>
              <a:rPr lang="en-US" sz="2800" b="1" i="1" dirty="0">
                <a:latin typeface="+mn-lt"/>
              </a:rPr>
              <a:t>Community Health Status Assessment </a:t>
            </a:r>
          </a:p>
          <a:p>
            <a:pPr marL="457200" indent="-457200">
              <a:buFont typeface="Arial" panose="020B0604020202020204" pitchFamily="34" charset="0"/>
              <a:buChar char="•"/>
            </a:pPr>
            <a:r>
              <a:rPr lang="en-US" sz="2800" b="1" i="1" dirty="0">
                <a:latin typeface="+mn-lt"/>
              </a:rPr>
              <a:t>Forces of Change Assessment </a:t>
            </a:r>
          </a:p>
          <a:p>
            <a:pPr marL="457200" indent="-457200">
              <a:buFont typeface="Arial" panose="020B0604020202020204" pitchFamily="34" charset="0"/>
              <a:buChar char="•"/>
            </a:pPr>
            <a:r>
              <a:rPr lang="en-US" sz="2800" b="1" i="1" dirty="0">
                <a:latin typeface="+mn-lt"/>
              </a:rPr>
              <a:t>Community Themes and Strengths Assessment</a:t>
            </a:r>
            <a:r>
              <a:rPr lang="en-US" sz="2800" b="1" dirty="0">
                <a:latin typeface="+mn-lt"/>
              </a:rPr>
              <a:t>. </a:t>
            </a:r>
          </a:p>
        </p:txBody>
      </p:sp>
      <p:sp>
        <p:nvSpPr>
          <p:cNvPr id="25" name="TextBox 24">
            <a:extLst>
              <a:ext uri="{FF2B5EF4-FFF2-40B4-BE49-F238E27FC236}">
                <a16:creationId xmlns:a16="http://schemas.microsoft.com/office/drawing/2014/main" id="{C294560E-C8C0-2847-9BC5-2F915016F157}"/>
              </a:ext>
            </a:extLst>
          </p:cNvPr>
          <p:cNvSpPr txBox="1"/>
          <p:nvPr/>
        </p:nvSpPr>
        <p:spPr>
          <a:xfrm>
            <a:off x="374598" y="25848744"/>
            <a:ext cx="10562915" cy="6935872"/>
          </a:xfrm>
          <a:prstGeom prst="rect">
            <a:avLst/>
          </a:prstGeom>
          <a:noFill/>
        </p:spPr>
        <p:txBody>
          <a:bodyPr wrap="square" lIns="15874" tIns="7937" rIns="15874" bIns="7937">
            <a:spAutoFit/>
          </a:bodyPr>
          <a:lstStyle>
            <a:lvl1pPr>
              <a:defRPr sz="3200">
                <a:solidFill>
                  <a:schemeClr val="tx1"/>
                </a:solidFill>
                <a:latin typeface="Arial Black" charset="0"/>
                <a:ea typeface="MS PGothic" charset="0"/>
                <a:cs typeface="MS PGothic" charset="0"/>
              </a:defRPr>
            </a:lvl1pPr>
            <a:lvl2pPr marL="742950" indent="-285750">
              <a:defRPr sz="3200">
                <a:solidFill>
                  <a:schemeClr val="tx1"/>
                </a:solidFill>
                <a:latin typeface="Arial Black" charset="0"/>
                <a:ea typeface="MS PGothic" charset="0"/>
                <a:cs typeface="MS PGothic" charset="0"/>
              </a:defRPr>
            </a:lvl2pPr>
            <a:lvl3pPr marL="1143000" indent="-228600">
              <a:defRPr sz="3200">
                <a:solidFill>
                  <a:schemeClr val="tx1"/>
                </a:solidFill>
                <a:latin typeface="Arial Black" charset="0"/>
                <a:ea typeface="MS PGothic" charset="0"/>
                <a:cs typeface="MS PGothic" charset="0"/>
              </a:defRPr>
            </a:lvl3pPr>
            <a:lvl4pPr marL="1600200" indent="-228600">
              <a:defRPr sz="3200">
                <a:solidFill>
                  <a:schemeClr val="tx1"/>
                </a:solidFill>
                <a:latin typeface="Arial Black" charset="0"/>
                <a:ea typeface="MS PGothic" charset="0"/>
                <a:cs typeface="MS PGothic" charset="0"/>
              </a:defRPr>
            </a:lvl4pPr>
            <a:lvl5pPr marL="2057400" indent="-228600">
              <a:defRPr sz="3200">
                <a:solidFill>
                  <a:schemeClr val="tx1"/>
                </a:solidFill>
                <a:latin typeface="Arial Black"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Black"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Black"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Black"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Black" charset="0"/>
                <a:ea typeface="MS PGothic" charset="0"/>
                <a:cs typeface="MS PGothic" charset="0"/>
              </a:defRPr>
            </a:lvl9pPr>
          </a:lstStyle>
          <a:p>
            <a:r>
              <a:rPr lang="en-US" sz="2800" dirty="0">
                <a:latin typeface="+mn-lt"/>
              </a:rPr>
              <a:t>We followed the </a:t>
            </a:r>
            <a:r>
              <a:rPr lang="en-US" sz="2800" b="1" i="1" dirty="0">
                <a:latin typeface="+mn-lt"/>
              </a:rPr>
              <a:t>Mobilizing for Action through Planning and Partnerships (MAPP) </a:t>
            </a:r>
            <a:r>
              <a:rPr lang="en-US" sz="2800" dirty="0">
                <a:latin typeface="+mn-lt"/>
              </a:rPr>
              <a:t>Process. The Forces of Change (FOC) assessment was sent via email to 30 individuals on the Community Health Assessment Steering Committee.  </a:t>
            </a:r>
          </a:p>
          <a:p>
            <a:endParaRPr lang="en-US" sz="2800" dirty="0">
              <a:latin typeface="+mn-lt"/>
              <a:cs typeface="Calibri"/>
            </a:endParaRPr>
          </a:p>
          <a:p>
            <a:pPr>
              <a:spcBef>
                <a:spcPts val="104"/>
              </a:spcBef>
            </a:pPr>
            <a:r>
              <a:rPr lang="en-US" sz="2800" dirty="0">
                <a:latin typeface="+mn-lt"/>
                <a:cs typeface="Calibri"/>
              </a:rPr>
              <a:t>Primary data for ACCHD 2018 Community Health Assessment came from the 2018 </a:t>
            </a:r>
            <a:r>
              <a:rPr lang="en-US" sz="2800" b="1" dirty="0">
                <a:latin typeface="+mn-lt"/>
                <a:cs typeface="Calibri"/>
              </a:rPr>
              <a:t>Athens County Health Survey. </a:t>
            </a:r>
            <a:r>
              <a:rPr lang="en-US" sz="2800" dirty="0">
                <a:latin typeface="+mn-lt"/>
                <a:cs typeface="Calibri"/>
              </a:rPr>
              <a:t>Representatives from ACCHD and other community stakeholders participated in a group session that identified the priority health issues facing Athens County residents and outlined the key elements of a strategic plan to address these issues.  </a:t>
            </a:r>
          </a:p>
          <a:p>
            <a:pPr>
              <a:spcBef>
                <a:spcPts val="104"/>
              </a:spcBef>
            </a:pPr>
            <a:endParaRPr lang="en-US" sz="2800" dirty="0">
              <a:latin typeface="+mn-lt"/>
              <a:cs typeface="Calibri"/>
            </a:endParaRPr>
          </a:p>
          <a:p>
            <a:r>
              <a:rPr lang="en-US" sz="2800" dirty="0">
                <a:latin typeface="+mn-lt"/>
                <a:cs typeface="Calibri"/>
              </a:rPr>
              <a:t>Community reports were developed for Coolville, </a:t>
            </a:r>
            <a:r>
              <a:rPr lang="en-US" sz="2800" dirty="0" err="1">
                <a:latin typeface="+mn-lt"/>
                <a:cs typeface="Calibri"/>
              </a:rPr>
              <a:t>Guysville</a:t>
            </a:r>
            <a:r>
              <a:rPr lang="en-US" sz="2800" dirty="0">
                <a:latin typeface="+mn-lt"/>
                <a:cs typeface="Calibri"/>
              </a:rPr>
              <a:t> and Stewart, Shade, New Marshfield and The Plains.  Meetings in The Plains and Coolville were held to disseminate results and engage stakeholders in confirming the results of the larger report. </a:t>
            </a:r>
            <a:endParaRPr lang="en-US" sz="2800" dirty="0">
              <a:latin typeface="+mn-lt"/>
            </a:endParaRPr>
          </a:p>
        </p:txBody>
      </p:sp>
      <p:sp>
        <p:nvSpPr>
          <p:cNvPr id="30" name="Rectangle 39">
            <a:extLst>
              <a:ext uri="{FF2B5EF4-FFF2-40B4-BE49-F238E27FC236}">
                <a16:creationId xmlns:a16="http://schemas.microsoft.com/office/drawing/2014/main" id="{E34DF7CA-F9DB-0D47-96AB-874AB9BCB71D}"/>
              </a:ext>
            </a:extLst>
          </p:cNvPr>
          <p:cNvSpPr>
            <a:spLocks noChangeArrowheads="1"/>
          </p:cNvSpPr>
          <p:nvPr/>
        </p:nvSpPr>
        <p:spPr bwMode="auto">
          <a:xfrm>
            <a:off x="38801096" y="7167696"/>
            <a:ext cx="11849571" cy="1565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5874" tIns="7937" rIns="15874" bIns="7937">
            <a:spAutoFit/>
          </a:bodyPr>
          <a:lstStyle/>
          <a:p>
            <a:pPr defTabSz="347787">
              <a:spcBef>
                <a:spcPts val="104"/>
              </a:spcBef>
            </a:pPr>
            <a:endParaRPr lang="en-US" dirty="0">
              <a:latin typeface="Calibri"/>
              <a:cs typeface="Calibri"/>
            </a:endParaRPr>
          </a:p>
          <a:p>
            <a:pPr defTabSz="347787">
              <a:spcBef>
                <a:spcPts val="104"/>
              </a:spcBef>
            </a:pPr>
            <a:r>
              <a:rPr lang="en-US" dirty="0">
                <a:latin typeface="Calibri"/>
                <a:cs typeface="Calibri"/>
              </a:rPr>
              <a:t> </a:t>
            </a:r>
          </a:p>
          <a:p>
            <a:pPr defTabSz="347787">
              <a:spcBef>
                <a:spcPts val="104"/>
              </a:spcBef>
            </a:pPr>
            <a:endParaRPr lang="en-US" dirty="0">
              <a:latin typeface="Calibri" charset="0"/>
              <a:ea typeface="Times New Roman" charset="0"/>
              <a:cs typeface="Times New Roman" charset="0"/>
            </a:endParaRPr>
          </a:p>
        </p:txBody>
      </p:sp>
      <p:sp>
        <p:nvSpPr>
          <p:cNvPr id="5" name="Rectangle 4"/>
          <p:cNvSpPr/>
          <p:nvPr/>
        </p:nvSpPr>
        <p:spPr>
          <a:xfrm>
            <a:off x="38544501" y="17677647"/>
            <a:ext cx="5921466" cy="6801862"/>
          </a:xfrm>
          <a:prstGeom prst="rect">
            <a:avLst/>
          </a:prstGeom>
        </p:spPr>
        <p:txBody>
          <a:bodyPr wrap="square">
            <a:spAutoFit/>
          </a:bodyPr>
          <a:lstStyle/>
          <a:p>
            <a:r>
              <a:rPr lang="en-US" sz="3200" i="1" dirty="0">
                <a:latin typeface="+mn-lt"/>
              </a:rPr>
              <a:t>MPH Core Competencies Addressed: </a:t>
            </a:r>
          </a:p>
          <a:p>
            <a:endParaRPr lang="en-US" sz="3200" dirty="0">
              <a:latin typeface="+mn-lt"/>
            </a:endParaRPr>
          </a:p>
          <a:p>
            <a:pPr marL="457200" lvl="0" indent="-457200">
              <a:buFont typeface="Arial" panose="020B0604020202020204" pitchFamily="34" charset="0"/>
              <a:buChar char="•"/>
            </a:pPr>
            <a:r>
              <a:rPr lang="en-US" sz="2800" b="1" dirty="0">
                <a:latin typeface="+mn-lt"/>
              </a:rPr>
              <a:t>Synthesize a body of scientific literature i</a:t>
            </a:r>
            <a:r>
              <a:rPr lang="en-US" sz="2800" dirty="0">
                <a:latin typeface="+mn-lt"/>
              </a:rPr>
              <a:t>n order to document the social, behavioral, and environmental determinants of a specific health behavior among a specified population.</a:t>
            </a:r>
          </a:p>
          <a:p>
            <a:pPr marL="457200" lvl="0" indent="-457200">
              <a:buFont typeface="Arial" panose="020B0604020202020204" pitchFamily="34" charset="0"/>
              <a:buChar char="•"/>
            </a:pPr>
            <a:endParaRPr lang="en-US" sz="2800" dirty="0">
              <a:latin typeface="+mn-lt"/>
            </a:endParaRPr>
          </a:p>
          <a:p>
            <a:pPr marL="457200" lvl="0" indent="-457200">
              <a:buFont typeface="Arial" panose="020B0604020202020204" pitchFamily="34" charset="0"/>
              <a:buChar char="•"/>
            </a:pPr>
            <a:r>
              <a:rPr lang="en-US" sz="2800" b="1" dirty="0">
                <a:latin typeface="+mn-lt"/>
              </a:rPr>
              <a:t>Communicate, both orally and in writing, outcomes of a diagnostic investigation </a:t>
            </a:r>
            <a:r>
              <a:rPr lang="en-US" sz="2800" dirty="0">
                <a:latin typeface="+mn-lt"/>
              </a:rPr>
              <a:t>of a specific health disparity among a rural community</a:t>
            </a:r>
            <a:r>
              <a:rPr lang="en-US" sz="3200" dirty="0">
                <a:latin typeface="+mn-lt"/>
              </a:rPr>
              <a:t>.</a:t>
            </a:r>
          </a:p>
        </p:txBody>
      </p:sp>
      <p:sp>
        <p:nvSpPr>
          <p:cNvPr id="45" name="TextBox 3"/>
          <p:cNvSpPr txBox="1">
            <a:spLocks noChangeArrowheads="1"/>
          </p:cNvSpPr>
          <p:nvPr/>
        </p:nvSpPr>
        <p:spPr bwMode="auto">
          <a:xfrm>
            <a:off x="38723551" y="27180271"/>
            <a:ext cx="12245772" cy="5309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5874" tIns="7937" rIns="15874" bIns="7937">
            <a:spAutoFit/>
          </a:bodyPr>
          <a:lstStyle>
            <a:lvl1pPr>
              <a:defRPr sz="3200">
                <a:solidFill>
                  <a:schemeClr val="tx1"/>
                </a:solidFill>
                <a:latin typeface="Arial Black" charset="0"/>
                <a:ea typeface="MS PGothic" charset="0"/>
                <a:cs typeface="MS PGothic" charset="0"/>
              </a:defRPr>
            </a:lvl1pPr>
            <a:lvl2pPr marL="742950" indent="-285750">
              <a:defRPr sz="3200">
                <a:solidFill>
                  <a:schemeClr val="tx1"/>
                </a:solidFill>
                <a:latin typeface="Arial Black" charset="0"/>
                <a:ea typeface="MS PGothic" charset="0"/>
                <a:cs typeface="MS PGothic" charset="0"/>
              </a:defRPr>
            </a:lvl2pPr>
            <a:lvl3pPr marL="1143000" indent="-228600">
              <a:defRPr sz="3200">
                <a:solidFill>
                  <a:schemeClr val="tx1"/>
                </a:solidFill>
                <a:latin typeface="Arial Black" charset="0"/>
                <a:ea typeface="MS PGothic" charset="0"/>
                <a:cs typeface="MS PGothic" charset="0"/>
              </a:defRPr>
            </a:lvl3pPr>
            <a:lvl4pPr marL="1600200" indent="-228600">
              <a:defRPr sz="3200">
                <a:solidFill>
                  <a:schemeClr val="tx1"/>
                </a:solidFill>
                <a:latin typeface="Arial Black" charset="0"/>
                <a:ea typeface="MS PGothic" charset="0"/>
                <a:cs typeface="MS PGothic" charset="0"/>
              </a:defRPr>
            </a:lvl4pPr>
            <a:lvl5pPr marL="2057400" indent="-228600">
              <a:defRPr sz="3200">
                <a:solidFill>
                  <a:schemeClr val="tx1"/>
                </a:solidFill>
                <a:latin typeface="Arial Black"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Black"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Black"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Black"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Black" charset="0"/>
                <a:ea typeface="MS PGothic" charset="0"/>
                <a:cs typeface="MS PGothic" charset="0"/>
              </a:defRPr>
            </a:lvl9pPr>
          </a:lstStyle>
          <a:p>
            <a:pPr marL="457200" lvl="0" indent="-457200">
              <a:buFont typeface="+mj-lt"/>
              <a:buAutoNum type="arabicPeriod"/>
            </a:pPr>
            <a:r>
              <a:rPr lang="en-US" sz="2000" u="sng" dirty="0">
                <a:latin typeface="+mn-lt"/>
              </a:rPr>
              <a:t>https://www.cdc.gov/publichealthgateway/publichealthservices/essentialhealthservices.html</a:t>
            </a:r>
            <a:endParaRPr lang="en-US" sz="2000" dirty="0">
              <a:latin typeface="+mn-lt"/>
            </a:endParaRPr>
          </a:p>
          <a:p>
            <a:pPr marL="457200" lvl="0" indent="-457200">
              <a:buFont typeface="+mj-lt"/>
              <a:buAutoNum type="arabicPeriod"/>
            </a:pPr>
            <a:r>
              <a:rPr lang="en-US" sz="2000" dirty="0">
                <a:latin typeface="+mn-lt"/>
              </a:rPr>
              <a:t>Institute of Medicine. The Future of the Public Health. Washington, DC: National Academies Press; 1988.</a:t>
            </a:r>
          </a:p>
          <a:p>
            <a:pPr marL="457200" lvl="0" indent="-457200">
              <a:buFont typeface="+mj-lt"/>
              <a:buAutoNum type="arabicPeriod"/>
            </a:pPr>
            <a:r>
              <a:rPr lang="en-US" sz="2000" dirty="0">
                <a:latin typeface="+mn-lt"/>
              </a:rPr>
              <a:t>Institute of Medicine. The Future of the Public's Health in the 21st Century. Washington, DC: National Academies Press; 2003.</a:t>
            </a:r>
          </a:p>
          <a:p>
            <a:pPr marL="457200" lvl="0" indent="-457200">
              <a:buFont typeface="+mj-lt"/>
              <a:buAutoNum type="arabicPeriod"/>
            </a:pPr>
            <a:r>
              <a:rPr lang="en-US" sz="2000" dirty="0" err="1">
                <a:latin typeface="+mn-lt"/>
              </a:rPr>
              <a:t>Beitsch</a:t>
            </a:r>
            <a:r>
              <a:rPr lang="en-US" sz="2000" dirty="0">
                <a:latin typeface="+mn-lt"/>
              </a:rPr>
              <a:t> LM, Corso LC, Davis MV, Joly BM, </a:t>
            </a:r>
            <a:r>
              <a:rPr lang="en-US" sz="2000" dirty="0" err="1">
                <a:latin typeface="+mn-lt"/>
              </a:rPr>
              <a:t>Kronstadt</a:t>
            </a:r>
            <a:r>
              <a:rPr lang="en-US" sz="2000" dirty="0">
                <a:latin typeface="+mn-lt"/>
              </a:rPr>
              <a:t> J, Riley WJ. Transforming public health practice through accreditation (a user guide for the special accreditation issue) J Public Health </a:t>
            </a:r>
            <a:r>
              <a:rPr lang="en-US" sz="2000" dirty="0" err="1">
                <a:latin typeface="+mn-lt"/>
              </a:rPr>
              <a:t>Manag</a:t>
            </a:r>
            <a:r>
              <a:rPr lang="en-US" sz="2000" dirty="0">
                <a:latin typeface="+mn-lt"/>
              </a:rPr>
              <a:t> </a:t>
            </a:r>
            <a:r>
              <a:rPr lang="en-US" sz="2000" dirty="0" err="1">
                <a:latin typeface="+mn-lt"/>
              </a:rPr>
              <a:t>Pract</a:t>
            </a:r>
            <a:r>
              <a:rPr lang="en-US" sz="2000" dirty="0">
                <a:latin typeface="+mn-lt"/>
              </a:rPr>
              <a:t>. 2014;20(1):2–3</a:t>
            </a:r>
          </a:p>
          <a:p>
            <a:pPr marL="457200" lvl="0" indent="-457200">
              <a:buFont typeface="+mj-lt"/>
              <a:buAutoNum type="arabicPeriod"/>
            </a:pPr>
            <a:r>
              <a:rPr lang="en-US" sz="2000" dirty="0">
                <a:latin typeface="+mn-lt"/>
              </a:rPr>
              <a:t>http://codes.ohio.gov/orc/3701.13  Ohio Revised Code  Title [37] XXXVII HEALTH - SAFETY - MORALS  Chapter 3701: DEPARTMENT OF HEALTH 3701.13 Department of health - powers.</a:t>
            </a:r>
          </a:p>
          <a:p>
            <a:pPr marL="457200" lvl="0" indent="-457200">
              <a:buFont typeface="+mj-lt"/>
              <a:buAutoNum type="arabicPeriod"/>
            </a:pPr>
            <a:r>
              <a:rPr lang="en-US" sz="2000" u="sng" dirty="0">
                <a:latin typeface="+mn-lt"/>
              </a:rPr>
              <a:t>https://www.phaboard.org/who-is-accredited/#Ohio</a:t>
            </a:r>
          </a:p>
          <a:p>
            <a:pPr marL="457200" lvl="0" indent="-457200">
              <a:buFont typeface="+mj-lt"/>
              <a:buAutoNum type="arabicPeriod"/>
            </a:pPr>
            <a:r>
              <a:rPr lang="en-US" sz="2000" dirty="0">
                <a:latin typeface="+mn-lt"/>
              </a:rPr>
              <a:t>PHAB. Standards and Measures. 2014. Public Health Accreditation Board.</a:t>
            </a:r>
          </a:p>
          <a:p>
            <a:pPr marL="457200" lvl="0" indent="-457200">
              <a:buFont typeface="+mj-lt"/>
              <a:buAutoNum type="arabicPeriod"/>
            </a:pPr>
            <a:r>
              <a:rPr lang="en-US" sz="2000" dirty="0">
                <a:latin typeface="+mn-lt"/>
              </a:rPr>
              <a:t>Institute of Medicine (US) Committee on Using Performance Monitoring to Improve Community Health; </a:t>
            </a:r>
            <a:r>
              <a:rPr lang="en-US" sz="2000" dirty="0" err="1">
                <a:latin typeface="+mn-lt"/>
              </a:rPr>
              <a:t>Durch</a:t>
            </a:r>
            <a:r>
              <a:rPr lang="en-US" sz="2000" dirty="0">
                <a:latin typeface="+mn-lt"/>
              </a:rPr>
              <a:t> JS, Bailey LA, </a:t>
            </a:r>
            <a:r>
              <a:rPr lang="en-US" sz="2000" dirty="0" err="1">
                <a:latin typeface="+mn-lt"/>
              </a:rPr>
              <a:t>Stoto</a:t>
            </a:r>
            <a:r>
              <a:rPr lang="en-US" sz="2000" dirty="0">
                <a:latin typeface="+mn-lt"/>
              </a:rPr>
              <a:t> MA, </a:t>
            </a:r>
            <a:r>
              <a:rPr lang="en-US" sz="2000" dirty="0" err="1">
                <a:latin typeface="+mn-lt"/>
              </a:rPr>
              <a:t>editors.Washington</a:t>
            </a:r>
            <a:r>
              <a:rPr lang="en-US" sz="2000" dirty="0">
                <a:latin typeface="+mn-lt"/>
              </a:rPr>
              <a:t> (DC): </a:t>
            </a:r>
            <a:r>
              <a:rPr lang="en-US" sz="2000" u="sng" dirty="0">
                <a:latin typeface="+mn-lt"/>
              </a:rPr>
              <a:t>National Academies Press (US)</a:t>
            </a:r>
            <a:r>
              <a:rPr lang="en-US" sz="2000" dirty="0">
                <a:latin typeface="+mn-lt"/>
              </a:rPr>
              <a:t>; 1997.</a:t>
            </a:r>
          </a:p>
          <a:p>
            <a:pPr marL="457200" indent="-457200">
              <a:buFont typeface="+mj-lt"/>
              <a:buAutoNum type="arabicPeriod"/>
            </a:pPr>
            <a:endParaRPr lang="en-US" sz="2000" dirty="0">
              <a:latin typeface="+mn-lt"/>
            </a:endParaRPr>
          </a:p>
          <a:p>
            <a:r>
              <a:rPr lang="en-US" dirty="0"/>
              <a:t> </a:t>
            </a:r>
          </a:p>
        </p:txBody>
      </p:sp>
      <p:sp>
        <p:nvSpPr>
          <p:cNvPr id="8" name="Rectangle 7"/>
          <p:cNvSpPr/>
          <p:nvPr/>
        </p:nvSpPr>
        <p:spPr>
          <a:xfrm>
            <a:off x="7103201" y="1311006"/>
            <a:ext cx="35757809" cy="2942344"/>
          </a:xfrm>
          <a:prstGeom prst="rect">
            <a:avLst/>
          </a:prstGeom>
        </p:spPr>
        <p:txBody>
          <a:bodyPr wrap="square">
            <a:spAutoFit/>
          </a:bodyPr>
          <a:lstStyle/>
          <a:p>
            <a:r>
              <a:rPr lang="en-US" sz="8800" b="1" dirty="0">
                <a:solidFill>
                  <a:schemeClr val="bg1"/>
                </a:solidFill>
                <a:latin typeface="Calibri" panose="020F0502020204030204" pitchFamily="34" charset="0"/>
                <a:cs typeface="Calibri" panose="020F0502020204030204" pitchFamily="34" charset="0"/>
              </a:rPr>
              <a:t>Localized Community Health Assessments for Athens County Communities</a:t>
            </a:r>
          </a:p>
          <a:p>
            <a:r>
              <a:rPr lang="en-US" sz="5400" dirty="0">
                <a:solidFill>
                  <a:schemeClr val="bg1">
                    <a:lumMod val="85000"/>
                  </a:schemeClr>
                </a:solidFill>
                <a:latin typeface="Calibri"/>
                <a:cs typeface="Calibri"/>
              </a:rPr>
              <a:t>Sharon Casapulla, </a:t>
            </a:r>
            <a:r>
              <a:rPr lang="en-US" sz="5400" dirty="0" err="1">
                <a:solidFill>
                  <a:schemeClr val="bg1">
                    <a:lumMod val="85000"/>
                  </a:schemeClr>
                </a:solidFill>
                <a:latin typeface="Calibri"/>
                <a:cs typeface="Calibri"/>
              </a:rPr>
              <a:t>Ed.D</a:t>
            </a:r>
            <a:endParaRPr lang="en-US" sz="5400" dirty="0">
              <a:solidFill>
                <a:schemeClr val="bg1">
                  <a:lumMod val="85000"/>
                </a:schemeClr>
              </a:solidFill>
              <a:latin typeface="Calibri"/>
              <a:cs typeface="Calibri"/>
            </a:endParaRPr>
          </a:p>
          <a:p>
            <a:pPr defTabSz="2003383">
              <a:spcBef>
                <a:spcPct val="20000"/>
              </a:spcBef>
            </a:pPr>
            <a:r>
              <a:rPr lang="en-US" sz="3600" dirty="0">
                <a:solidFill>
                  <a:srgbClr val="D9D9D9"/>
                </a:solidFill>
                <a:latin typeface="Calibri"/>
                <a:cs typeface="Calibri"/>
              </a:rPr>
              <a:t>Ohio University, Heritage College of Osteopathic Medicine, Office of Rural and Underserved Programs </a:t>
            </a:r>
          </a:p>
        </p:txBody>
      </p:sp>
      <p:pic>
        <p:nvPicPr>
          <p:cNvPr id="2" name="Picture 1"/>
          <p:cNvPicPr>
            <a:picLocks noChangeAspect="1"/>
          </p:cNvPicPr>
          <p:nvPr/>
        </p:nvPicPr>
        <p:blipFill>
          <a:blip r:embed="rId4"/>
          <a:stretch>
            <a:fillRect/>
          </a:stretch>
        </p:blipFill>
        <p:spPr>
          <a:xfrm>
            <a:off x="44465967" y="18646176"/>
            <a:ext cx="6382675" cy="5737493"/>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92784076"/>
              </p:ext>
            </p:extLst>
          </p:nvPr>
        </p:nvGraphicFramePr>
        <p:xfrm>
          <a:off x="19753617" y="28961516"/>
          <a:ext cx="17579348" cy="3410187"/>
        </p:xfrm>
        <a:graphic>
          <a:graphicData uri="http://schemas.openxmlformats.org/drawingml/2006/table">
            <a:tbl>
              <a:tblPr firstRow="1" firstCol="1"/>
              <a:tblGrid>
                <a:gridCol w="9713338">
                  <a:extLst>
                    <a:ext uri="{9D8B030D-6E8A-4147-A177-3AD203B41FA5}">
                      <a16:colId xmlns:a16="http://schemas.microsoft.com/office/drawing/2014/main" val="4250774730"/>
                    </a:ext>
                  </a:extLst>
                </a:gridCol>
                <a:gridCol w="1430187">
                  <a:extLst>
                    <a:ext uri="{9D8B030D-6E8A-4147-A177-3AD203B41FA5}">
                      <a16:colId xmlns:a16="http://schemas.microsoft.com/office/drawing/2014/main" val="3453971191"/>
                    </a:ext>
                  </a:extLst>
                </a:gridCol>
                <a:gridCol w="1191819">
                  <a:extLst>
                    <a:ext uri="{9D8B030D-6E8A-4147-A177-3AD203B41FA5}">
                      <a16:colId xmlns:a16="http://schemas.microsoft.com/office/drawing/2014/main" val="395730461"/>
                    </a:ext>
                  </a:extLst>
                </a:gridCol>
                <a:gridCol w="1311001">
                  <a:extLst>
                    <a:ext uri="{9D8B030D-6E8A-4147-A177-3AD203B41FA5}">
                      <a16:colId xmlns:a16="http://schemas.microsoft.com/office/drawing/2014/main" val="2472220869"/>
                    </a:ext>
                  </a:extLst>
                </a:gridCol>
                <a:gridCol w="1311001">
                  <a:extLst>
                    <a:ext uri="{9D8B030D-6E8A-4147-A177-3AD203B41FA5}">
                      <a16:colId xmlns:a16="http://schemas.microsoft.com/office/drawing/2014/main" val="3676726639"/>
                    </a:ext>
                  </a:extLst>
                </a:gridCol>
                <a:gridCol w="1311001">
                  <a:extLst>
                    <a:ext uri="{9D8B030D-6E8A-4147-A177-3AD203B41FA5}">
                      <a16:colId xmlns:a16="http://schemas.microsoft.com/office/drawing/2014/main" val="202288997"/>
                    </a:ext>
                  </a:extLst>
                </a:gridCol>
                <a:gridCol w="1311001">
                  <a:extLst>
                    <a:ext uri="{9D8B030D-6E8A-4147-A177-3AD203B41FA5}">
                      <a16:colId xmlns:a16="http://schemas.microsoft.com/office/drawing/2014/main" val="2237228287"/>
                    </a:ext>
                  </a:extLst>
                </a:gridCol>
              </a:tblGrid>
              <a:tr h="1143365">
                <a:tc>
                  <a:txBody>
                    <a:bodyPr/>
                    <a:lstStyle/>
                    <a:p>
                      <a:pPr marL="0" marR="0" algn="r">
                        <a:lnSpc>
                          <a:spcPct val="107000"/>
                        </a:lnSpc>
                        <a:spcBef>
                          <a:spcPts val="200"/>
                        </a:spcBef>
                        <a:spcAft>
                          <a:spcPts val="200"/>
                        </a:spcAft>
                      </a:pPr>
                      <a:r>
                        <a:rPr lang="en-US" sz="1100" dirty="0">
                          <a:solidFill>
                            <a:srgbClr val="000000"/>
                          </a:solidFill>
                          <a:effectLst/>
                          <a:latin typeface="+mn-lt"/>
                          <a:ea typeface="Calibri" panose="020F0502020204030204" pitchFamily="34" charset="0"/>
                          <a:cs typeface="Calibri" panose="020F0502020204030204" pitchFamily="34" charset="0"/>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400" dirty="0">
                          <a:solidFill>
                            <a:srgbClr val="FFFFFF"/>
                          </a:solidFill>
                          <a:effectLst/>
                          <a:latin typeface="+mn-lt"/>
                          <a:ea typeface="Calibri" panose="020F0502020204030204" pitchFamily="34" charset="0"/>
                          <a:cs typeface="Calibri" panose="020F0502020204030204" pitchFamily="34" charset="0"/>
                        </a:rPr>
                        <a:t> Coolville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20955" algn="ctr">
                        <a:lnSpc>
                          <a:spcPct val="107000"/>
                        </a:lnSpc>
                        <a:spcBef>
                          <a:spcPts val="200"/>
                        </a:spcBef>
                        <a:spcAft>
                          <a:spcPts val="200"/>
                        </a:spcAft>
                        <a:tabLst>
                          <a:tab pos="688340" algn="l"/>
                        </a:tabLst>
                      </a:pPr>
                      <a:r>
                        <a:rPr lang="en-US" sz="2400" dirty="0">
                          <a:solidFill>
                            <a:srgbClr val="FFFFFF"/>
                          </a:solidFill>
                          <a:effectLst/>
                          <a:latin typeface="+mn-lt"/>
                          <a:ea typeface="Calibri" panose="020F0502020204030204" pitchFamily="34" charset="0"/>
                          <a:cs typeface="Calibri" panose="020F0502020204030204" pitchFamily="34" charset="0"/>
                        </a:rPr>
                        <a:t> Shade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20955" algn="ctr">
                        <a:lnSpc>
                          <a:spcPct val="107000"/>
                        </a:lnSpc>
                        <a:spcBef>
                          <a:spcPts val="200"/>
                        </a:spcBef>
                        <a:spcAft>
                          <a:spcPts val="200"/>
                        </a:spcAft>
                        <a:tabLst>
                          <a:tab pos="688340" algn="l"/>
                        </a:tabLst>
                      </a:pPr>
                      <a:r>
                        <a:rPr lang="en-US" sz="2400" dirty="0">
                          <a:solidFill>
                            <a:srgbClr val="FFFFFF"/>
                          </a:solidFill>
                          <a:effectLst/>
                          <a:latin typeface="+mn-lt"/>
                          <a:ea typeface="Calibri" panose="020F0502020204030204" pitchFamily="34" charset="0"/>
                          <a:cs typeface="Calibri" panose="020F0502020204030204" pitchFamily="34" charset="0"/>
                        </a:rPr>
                        <a:t> Stewart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20955" algn="ctr">
                        <a:lnSpc>
                          <a:spcPct val="107000"/>
                        </a:lnSpc>
                        <a:spcBef>
                          <a:spcPts val="200"/>
                        </a:spcBef>
                        <a:spcAft>
                          <a:spcPts val="200"/>
                        </a:spcAft>
                        <a:tabLst>
                          <a:tab pos="688340" algn="l"/>
                        </a:tabLst>
                      </a:pPr>
                      <a:r>
                        <a:rPr lang="en-US" sz="2400" dirty="0">
                          <a:solidFill>
                            <a:srgbClr val="FFFFFF"/>
                          </a:solidFill>
                          <a:effectLst/>
                          <a:latin typeface="+mn-lt"/>
                          <a:ea typeface="Calibri" panose="020F0502020204030204" pitchFamily="34" charset="0"/>
                          <a:cs typeface="Calibri" panose="020F0502020204030204" pitchFamily="34" charset="0"/>
                        </a:rPr>
                        <a:t>The Plains</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20955" algn="ctr">
                        <a:lnSpc>
                          <a:spcPct val="107000"/>
                        </a:lnSpc>
                        <a:spcBef>
                          <a:spcPts val="200"/>
                        </a:spcBef>
                        <a:spcAft>
                          <a:spcPts val="200"/>
                        </a:spcAft>
                        <a:tabLst>
                          <a:tab pos="688340" algn="l"/>
                        </a:tabLst>
                      </a:pPr>
                      <a:r>
                        <a:rPr lang="en-US" sz="2400" dirty="0">
                          <a:solidFill>
                            <a:srgbClr val="FFFFFF"/>
                          </a:solidFill>
                          <a:effectLst/>
                          <a:latin typeface="+mn-lt"/>
                          <a:ea typeface="Calibri" panose="020F0502020204030204" pitchFamily="34" charset="0"/>
                          <a:cs typeface="Calibri" panose="020F0502020204030204" pitchFamily="34" charset="0"/>
                        </a:rPr>
                        <a:t>Trimble</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20955" algn="ctr">
                        <a:lnSpc>
                          <a:spcPct val="107000"/>
                        </a:lnSpc>
                        <a:spcBef>
                          <a:spcPts val="200"/>
                        </a:spcBef>
                        <a:spcAft>
                          <a:spcPts val="200"/>
                        </a:spcAft>
                        <a:tabLst>
                          <a:tab pos="688340" algn="l"/>
                        </a:tabLst>
                      </a:pPr>
                      <a:r>
                        <a:rPr lang="en-US" sz="2400" dirty="0">
                          <a:effectLst/>
                          <a:latin typeface="+mn-lt"/>
                          <a:ea typeface="Calibri" panose="020F0502020204030204" pitchFamily="34" charset="0"/>
                          <a:cs typeface="Calibri" panose="020F0502020204030204" pitchFamily="34" charset="0"/>
                        </a:rPr>
                        <a:t>Athens</a:t>
                      </a:r>
                      <a:endParaRPr lang="en-US" sz="2400" dirty="0">
                        <a:effectLst/>
                        <a:latin typeface="+mn-lt"/>
                        <a:ea typeface="Calibri" panose="020F0502020204030204" pitchFamily="34" charset="0"/>
                        <a:cs typeface="Times New Roman" panose="02020603050405020304" pitchFamily="18" charset="0"/>
                      </a:endParaRPr>
                    </a:p>
                    <a:p>
                      <a:pPr marL="0" marR="20955" algn="ctr">
                        <a:lnSpc>
                          <a:spcPct val="107000"/>
                        </a:lnSpc>
                        <a:spcBef>
                          <a:spcPts val="200"/>
                        </a:spcBef>
                        <a:spcAft>
                          <a:spcPts val="200"/>
                        </a:spcAft>
                        <a:tabLst>
                          <a:tab pos="688340" algn="l"/>
                        </a:tabLst>
                      </a:pPr>
                      <a:r>
                        <a:rPr lang="en-US" sz="2400" dirty="0">
                          <a:effectLst/>
                          <a:latin typeface="+mn-lt"/>
                          <a:ea typeface="Calibri" panose="020F0502020204030204" pitchFamily="34" charset="0"/>
                          <a:cs typeface="Calibri" panose="020F0502020204030204" pitchFamily="34" charset="0"/>
                        </a:rPr>
                        <a:t>County</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9102"/>
                  </a:ext>
                </a:extLst>
              </a:tr>
              <a:tr h="330262">
                <a:tc>
                  <a:txBody>
                    <a:bodyPr/>
                    <a:lstStyle/>
                    <a:p>
                      <a:pPr marL="0" marR="0" algn="r">
                        <a:lnSpc>
                          <a:spcPct val="107000"/>
                        </a:lnSpc>
                        <a:spcBef>
                          <a:spcPts val="0"/>
                        </a:spcBef>
                        <a:spcAft>
                          <a:spcPts val="800"/>
                        </a:spcAft>
                      </a:pPr>
                      <a:r>
                        <a:rPr lang="en-US" sz="2400" b="0" dirty="0">
                          <a:effectLst/>
                          <a:latin typeface="+mn-lt"/>
                          <a:ea typeface="Calibri" panose="020F0502020204030204" pitchFamily="34" charset="0"/>
                          <a:cs typeface="Times New Roman" panose="02020603050405020304" pitchFamily="18" charset="0"/>
                        </a:rPr>
                        <a:t>Alcohol and /or drug addiction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2</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b="1" dirty="0">
                          <a:solidFill>
                            <a:srgbClr val="000000"/>
                          </a:solidFill>
                          <a:effectLst/>
                          <a:latin typeface="+mn-lt"/>
                          <a:ea typeface="Times New Roman" panose="02020603050405020304" pitchFamily="18" charset="0"/>
                          <a:cs typeface="Calibri" panose="020F0502020204030204" pitchFamily="34" charset="0"/>
                        </a:rPr>
                        <a:t>1</a:t>
                      </a:r>
                      <a:endParaRPr lang="en-US" sz="2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b="1" dirty="0">
                          <a:solidFill>
                            <a:srgbClr val="000000"/>
                          </a:solidFill>
                          <a:effectLst/>
                          <a:latin typeface="+mn-lt"/>
                          <a:ea typeface="Times New Roman" panose="02020603050405020304" pitchFamily="18" charset="0"/>
                          <a:cs typeface="Calibri" panose="020F0502020204030204" pitchFamily="34" charset="0"/>
                        </a:rPr>
                        <a:t>1</a:t>
                      </a:r>
                      <a:endParaRPr lang="en-US" sz="2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b="1" dirty="0">
                          <a:solidFill>
                            <a:srgbClr val="000000"/>
                          </a:solidFill>
                          <a:effectLst/>
                          <a:latin typeface="+mn-lt"/>
                          <a:ea typeface="Times New Roman" panose="02020603050405020304" pitchFamily="18" charset="0"/>
                          <a:cs typeface="Calibri" panose="020F0502020204030204" pitchFamily="34" charset="0"/>
                        </a:rPr>
                        <a:t>1</a:t>
                      </a:r>
                      <a:endParaRPr lang="en-US" sz="2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b="1" dirty="0">
                          <a:solidFill>
                            <a:srgbClr val="000000"/>
                          </a:solidFill>
                          <a:effectLst/>
                          <a:latin typeface="+mn-lt"/>
                          <a:ea typeface="Times New Roman" panose="02020603050405020304" pitchFamily="18" charset="0"/>
                          <a:cs typeface="Calibri" panose="020F0502020204030204" pitchFamily="34" charset="0"/>
                        </a:rPr>
                        <a:t>1</a:t>
                      </a:r>
                      <a:endParaRPr lang="en-US" sz="2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b="1" dirty="0">
                          <a:solidFill>
                            <a:srgbClr val="000000"/>
                          </a:solidFill>
                          <a:effectLst/>
                          <a:latin typeface="+mn-lt"/>
                          <a:ea typeface="Times New Roman" panose="02020603050405020304" pitchFamily="18" charset="0"/>
                          <a:cs typeface="Calibri" panose="020F0502020204030204" pitchFamily="34" charset="0"/>
                        </a:rPr>
                        <a:t>1</a:t>
                      </a:r>
                      <a:endParaRPr lang="en-US" sz="2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74305644"/>
                  </a:ext>
                </a:extLst>
              </a:tr>
              <a:tr h="330262">
                <a:tc>
                  <a:txBody>
                    <a:bodyPr/>
                    <a:lstStyle/>
                    <a:p>
                      <a:pPr marL="0" marR="0" algn="r">
                        <a:lnSpc>
                          <a:spcPct val="107000"/>
                        </a:lnSpc>
                        <a:spcBef>
                          <a:spcPts val="0"/>
                        </a:spcBef>
                        <a:spcAft>
                          <a:spcPts val="800"/>
                        </a:spcAft>
                      </a:pPr>
                      <a:r>
                        <a:rPr lang="en-US" sz="2400" b="0" dirty="0">
                          <a:effectLst/>
                          <a:latin typeface="+mn-lt"/>
                          <a:ea typeface="Calibri" panose="020F0502020204030204" pitchFamily="34" charset="0"/>
                          <a:cs typeface="Calibri" panose="020F0502020204030204" pitchFamily="34" charset="0"/>
                        </a:rPr>
                        <a:t>Obesity</a:t>
                      </a:r>
                      <a:endParaRPr lang="en-US" sz="24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3</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a:solidFill>
                            <a:srgbClr val="000000"/>
                          </a:solidFill>
                          <a:effectLst/>
                          <a:latin typeface="+mn-lt"/>
                          <a:ea typeface="Times New Roman" panose="02020603050405020304" pitchFamily="18" charset="0"/>
                          <a:cs typeface="Calibri" panose="020F0502020204030204" pitchFamily="34" charset="0"/>
                        </a:rPr>
                        <a:t>2</a:t>
                      </a:r>
                      <a:endParaRPr lang="en-US" sz="2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498822"/>
                  </a:ext>
                </a:extLst>
              </a:tr>
              <a:tr h="573150">
                <a:tc>
                  <a:txBody>
                    <a:bodyPr/>
                    <a:lstStyle/>
                    <a:p>
                      <a:pPr marL="0" marR="0" algn="r">
                        <a:lnSpc>
                          <a:spcPct val="107000"/>
                        </a:lnSpc>
                        <a:spcBef>
                          <a:spcPts val="0"/>
                        </a:spcBef>
                        <a:spcAft>
                          <a:spcPts val="800"/>
                        </a:spcAft>
                      </a:pPr>
                      <a:r>
                        <a:rPr lang="en-US" sz="2400" b="0" dirty="0">
                          <a:effectLst/>
                          <a:latin typeface="+mn-lt"/>
                          <a:ea typeface="Calibri" panose="020F0502020204030204" pitchFamily="34" charset="0"/>
                          <a:cs typeface="Times New Roman" panose="02020603050405020304" pitchFamily="18" charset="0"/>
                        </a:rPr>
                        <a:t>Inadequate access to affordable mental and physical healthcare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b="1" dirty="0">
                          <a:solidFill>
                            <a:srgbClr val="000000"/>
                          </a:solidFill>
                          <a:effectLst/>
                          <a:latin typeface="+mn-lt"/>
                          <a:ea typeface="Times New Roman" panose="02020603050405020304" pitchFamily="18" charset="0"/>
                          <a:cs typeface="Calibri" panose="020F0502020204030204" pitchFamily="34" charset="0"/>
                        </a:rPr>
                        <a:t>1</a:t>
                      </a:r>
                      <a:endParaRPr lang="en-US" sz="28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3</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3</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2</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a:solidFill>
                            <a:srgbClr val="000000"/>
                          </a:solidFill>
                          <a:effectLst/>
                          <a:latin typeface="+mn-lt"/>
                          <a:ea typeface="Times New Roman" panose="02020603050405020304" pitchFamily="18" charset="0"/>
                          <a:cs typeface="Calibri" panose="020F0502020204030204" pitchFamily="34" charset="0"/>
                        </a:rPr>
                        <a:t>3</a:t>
                      </a:r>
                      <a:endParaRPr lang="en-US" sz="2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3495387"/>
                  </a:ext>
                </a:extLst>
              </a:tr>
              <a:tr h="363734">
                <a:tc>
                  <a:txBody>
                    <a:bodyPr/>
                    <a:lstStyle/>
                    <a:p>
                      <a:pPr marL="0" marR="0" algn="r">
                        <a:lnSpc>
                          <a:spcPct val="107000"/>
                        </a:lnSpc>
                        <a:spcBef>
                          <a:spcPts val="0"/>
                        </a:spcBef>
                        <a:spcAft>
                          <a:spcPts val="800"/>
                        </a:spcAft>
                      </a:pPr>
                      <a:r>
                        <a:rPr lang="en-US" sz="2400" b="0" dirty="0">
                          <a:effectLst/>
                          <a:latin typeface="+mn-lt"/>
                          <a:ea typeface="Calibri" panose="020F0502020204030204" pitchFamily="34" charset="0"/>
                          <a:cs typeface="Calibri" panose="020F0502020204030204" pitchFamily="34" charset="0"/>
                        </a:rPr>
                        <a:t>Poverty</a:t>
                      </a:r>
                      <a:endParaRPr lang="en-US" sz="24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a:solidFill>
                            <a:srgbClr val="000000"/>
                          </a:solidFill>
                          <a:effectLst/>
                          <a:latin typeface="+mn-lt"/>
                          <a:ea typeface="Times New Roman" panose="02020603050405020304" pitchFamily="18" charset="0"/>
                          <a:cs typeface="Calibri" panose="020F0502020204030204" pitchFamily="34" charset="0"/>
                        </a:rPr>
                        <a:t>2</a:t>
                      </a:r>
                      <a:endParaRPr lang="en-US" sz="2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a:solidFill>
                            <a:srgbClr val="000000"/>
                          </a:solidFill>
                          <a:effectLst/>
                          <a:latin typeface="+mn-lt"/>
                          <a:ea typeface="Times New Roman" panose="02020603050405020304" pitchFamily="18" charset="0"/>
                          <a:cs typeface="Calibri" panose="020F0502020204030204" pitchFamily="34" charset="0"/>
                        </a:rPr>
                        <a:t>2</a:t>
                      </a:r>
                      <a:endParaRPr lang="en-US" sz="2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3</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331338"/>
                  </a:ext>
                </a:extLst>
              </a:tr>
              <a:tr h="363734">
                <a:tc>
                  <a:txBody>
                    <a:bodyPr/>
                    <a:lstStyle/>
                    <a:p>
                      <a:pPr marL="0" marR="0" algn="r">
                        <a:lnSpc>
                          <a:spcPct val="107000"/>
                        </a:lnSpc>
                        <a:spcBef>
                          <a:spcPts val="0"/>
                        </a:spcBef>
                        <a:spcAft>
                          <a:spcPts val="800"/>
                        </a:spcAft>
                      </a:pPr>
                      <a:r>
                        <a:rPr lang="en-US" sz="2400" b="0" dirty="0">
                          <a:effectLst/>
                          <a:latin typeface="+mn-lt"/>
                          <a:ea typeface="Calibri" panose="020F0502020204030204" pitchFamily="34" charset="0"/>
                          <a:cs typeface="Calibri" panose="020F0502020204030204" pitchFamily="34" charset="0"/>
                        </a:rPr>
                        <a:t>Cancer</a:t>
                      </a:r>
                      <a:endParaRPr lang="en-US" sz="24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a:solidFill>
                            <a:srgbClr val="000000"/>
                          </a:solidFill>
                          <a:effectLst/>
                          <a:latin typeface="+mn-lt"/>
                          <a:ea typeface="Times New Roman" panose="02020603050405020304" pitchFamily="18" charset="0"/>
                          <a:cs typeface="Calibri" panose="020F0502020204030204" pitchFamily="34" charset="0"/>
                        </a:rPr>
                        <a:t>3</a:t>
                      </a:r>
                      <a:endParaRPr lang="en-US" sz="2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2</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20955" algn="ctr">
                        <a:lnSpc>
                          <a:spcPct val="107000"/>
                        </a:lnSpc>
                        <a:spcBef>
                          <a:spcPts val="200"/>
                        </a:spcBef>
                        <a:spcAft>
                          <a:spcPts val="200"/>
                        </a:spcAft>
                        <a:tabLst>
                          <a:tab pos="688340" algn="l"/>
                        </a:tabLst>
                      </a:pPr>
                      <a:r>
                        <a:rPr lang="en-US" sz="2800" dirty="0">
                          <a:solidFill>
                            <a:srgbClr val="000000"/>
                          </a:solidFill>
                          <a:effectLst/>
                          <a:latin typeface="+mn-lt"/>
                          <a:ea typeface="Times New Roman" panose="02020603050405020304" pitchFamily="18" charset="0"/>
                          <a:cs typeface="Calibri" panose="020F0502020204030204" pitchFamily="34" charset="0"/>
                        </a:rPr>
                        <a:t> </a:t>
                      </a:r>
                      <a:endParaRPr lang="en-US" sz="2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71359083"/>
                  </a:ext>
                </a:extLst>
              </a:tr>
            </a:tbl>
          </a:graphicData>
        </a:graphic>
      </p:graphicFrame>
      <p:graphicFrame>
        <p:nvGraphicFramePr>
          <p:cNvPr id="32" name="Table 31"/>
          <p:cNvGraphicFramePr>
            <a:graphicFrameLocks noGrp="1"/>
          </p:cNvGraphicFramePr>
          <p:nvPr/>
        </p:nvGraphicFramePr>
        <p:xfrm>
          <a:off x="28295600" y="29133800"/>
          <a:ext cx="208280" cy="365760"/>
        </p:xfrm>
        <a:graphic>
          <a:graphicData uri="http://schemas.openxmlformats.org/drawingml/2006/table">
            <a:tbl>
              <a:tblPr/>
              <a:tblGrid>
                <a:gridCol w="208280">
                  <a:extLst>
                    <a:ext uri="{9D8B030D-6E8A-4147-A177-3AD203B41FA5}">
                      <a16:colId xmlns:a16="http://schemas.microsoft.com/office/drawing/2014/main" val="3073827371"/>
                    </a:ext>
                  </a:extLst>
                </a:gridCol>
              </a:tblGrid>
              <a:tr h="0">
                <a:tc>
                  <a:txBody>
                    <a:bodyPr/>
                    <a:lstStyle/>
                    <a:p>
                      <a:endParaRPr lang="en-US" dirty="0"/>
                    </a:p>
                  </a:txBody>
                  <a:tcPr>
                    <a:lnL>
                      <a:noFill/>
                    </a:lnL>
                    <a:lnR>
                      <a:noFill/>
                    </a:lnR>
                    <a:lnT>
                      <a:noFill/>
                    </a:lnT>
                    <a:lnB>
                      <a:noFill/>
                    </a:lnB>
                  </a:tcPr>
                </a:tc>
                <a:extLst>
                  <a:ext uri="{0D108BD9-81ED-4DB2-BD59-A6C34878D82A}">
                    <a16:rowId xmlns:a16="http://schemas.microsoft.com/office/drawing/2014/main" val="2968653939"/>
                  </a:ext>
                </a:extLst>
              </a:tr>
            </a:tbl>
          </a:graphicData>
        </a:graphic>
      </p:graphicFrame>
      <p:sp>
        <p:nvSpPr>
          <p:cNvPr id="33" name="TextBox 32"/>
          <p:cNvSpPr txBox="1"/>
          <p:nvPr/>
        </p:nvSpPr>
        <p:spPr>
          <a:xfrm>
            <a:off x="365223" y="19557655"/>
            <a:ext cx="10765881" cy="4832092"/>
          </a:xfrm>
          <a:prstGeom prst="rect">
            <a:avLst/>
          </a:prstGeom>
          <a:noFill/>
        </p:spPr>
        <p:txBody>
          <a:bodyPr wrap="square" rtlCol="0">
            <a:spAutoFit/>
          </a:bodyPr>
          <a:lstStyle/>
          <a:p>
            <a:r>
              <a:rPr lang="en-US" sz="2800" dirty="0">
                <a:latin typeface="+mn-lt"/>
              </a:rPr>
              <a:t>Athens City County Health Department will be applying for accreditation in 2019. </a:t>
            </a:r>
          </a:p>
          <a:p>
            <a:endParaRPr lang="en-US" sz="2800" dirty="0">
              <a:latin typeface="+mn-lt"/>
            </a:endParaRPr>
          </a:p>
          <a:p>
            <a:r>
              <a:rPr lang="en-US" sz="2800" dirty="0">
                <a:latin typeface="+mn-lt"/>
              </a:rPr>
              <a:t>One significant part of accreditation is </a:t>
            </a:r>
            <a:r>
              <a:rPr lang="en-US" sz="2800" b="1" dirty="0">
                <a:latin typeface="+mn-lt"/>
              </a:rPr>
              <a:t>community engagement</a:t>
            </a:r>
            <a:r>
              <a:rPr lang="en-US" sz="2800" dirty="0">
                <a:latin typeface="+mn-lt"/>
              </a:rPr>
              <a:t>. Domain 1 of the PHAB Standards and Measures is to specifically, “Conduct and Disseminate Assessments Focused on Population Health Status and Public Health Issues Facing the Community.” </a:t>
            </a:r>
            <a:r>
              <a:rPr lang="en-US" sz="2800" baseline="30000" dirty="0">
                <a:latin typeface="+mn-lt"/>
              </a:rPr>
              <a:t>7</a:t>
            </a:r>
            <a:r>
              <a:rPr lang="en-US" sz="2800" dirty="0">
                <a:latin typeface="+mn-lt"/>
              </a:rPr>
              <a:t>  </a:t>
            </a:r>
          </a:p>
          <a:p>
            <a:endParaRPr lang="en-US" sz="2800" dirty="0">
              <a:latin typeface="+mn-lt"/>
            </a:endParaRPr>
          </a:p>
          <a:p>
            <a:r>
              <a:rPr lang="en-US" sz="2800" dirty="0">
                <a:latin typeface="+mn-lt"/>
              </a:rPr>
              <a:t>Athens City County Health Department (ACCHD), which serves the residents of the city of Athens and residents throughout Athens County, conducted a </a:t>
            </a:r>
            <a:r>
              <a:rPr lang="en-US" sz="2800" b="1" dirty="0">
                <a:latin typeface="+mn-lt"/>
              </a:rPr>
              <a:t>community health assessment </a:t>
            </a:r>
            <a:r>
              <a:rPr lang="en-US" sz="2800" dirty="0">
                <a:latin typeface="+mn-lt"/>
              </a:rPr>
              <a:t>in 2018. </a:t>
            </a:r>
          </a:p>
        </p:txBody>
      </p:sp>
      <p:grpSp>
        <p:nvGrpSpPr>
          <p:cNvPr id="6" name="Group 5"/>
          <p:cNvGrpSpPr/>
          <p:nvPr/>
        </p:nvGrpSpPr>
        <p:grpSpPr>
          <a:xfrm>
            <a:off x="12359751" y="12260418"/>
            <a:ext cx="5966954" cy="6500319"/>
            <a:chOff x="12600887" y="7415341"/>
            <a:chExt cx="5966954" cy="6500319"/>
          </a:xfrm>
        </p:grpSpPr>
        <p:graphicFrame>
          <p:nvGraphicFramePr>
            <p:cNvPr id="22" name="Diagram 21"/>
            <p:cNvGraphicFramePr/>
            <p:nvPr>
              <p:extLst>
                <p:ext uri="{D42A27DB-BD31-4B8C-83A1-F6EECF244321}">
                  <p14:modId xmlns:p14="http://schemas.microsoft.com/office/powerpoint/2010/main" val="3310125774"/>
                </p:ext>
              </p:extLst>
            </p:nvPr>
          </p:nvGraphicFramePr>
          <p:xfrm>
            <a:off x="12610656" y="7415341"/>
            <a:ext cx="5628977" cy="59822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12600887" y="13515550"/>
              <a:ext cx="5966954" cy="400110"/>
            </a:xfrm>
            <a:prstGeom prst="rect">
              <a:avLst/>
            </a:prstGeom>
            <a:noFill/>
          </p:spPr>
          <p:txBody>
            <a:bodyPr wrap="none" rtlCol="0">
              <a:spAutoFit/>
            </a:bodyPr>
            <a:lstStyle/>
            <a:p>
              <a:r>
                <a:rPr lang="en-US" sz="2000" dirty="0">
                  <a:latin typeface="+mn-lt"/>
                </a:rPr>
                <a:t>Figure 1. Results of Forces of Change Assessment</a:t>
              </a:r>
            </a:p>
          </p:txBody>
        </p:sp>
      </p:grpSp>
      <p:grpSp>
        <p:nvGrpSpPr>
          <p:cNvPr id="14" name="Group 13"/>
          <p:cNvGrpSpPr/>
          <p:nvPr/>
        </p:nvGrpSpPr>
        <p:grpSpPr>
          <a:xfrm>
            <a:off x="12341782" y="19389082"/>
            <a:ext cx="6521594" cy="6382333"/>
            <a:chOff x="12670235" y="14728481"/>
            <a:chExt cx="6521594" cy="6382333"/>
          </a:xfrm>
        </p:grpSpPr>
        <p:graphicFrame>
          <p:nvGraphicFramePr>
            <p:cNvPr id="39" name="Diagram 38"/>
            <p:cNvGraphicFramePr/>
            <p:nvPr>
              <p:extLst>
                <p:ext uri="{D42A27DB-BD31-4B8C-83A1-F6EECF244321}">
                  <p14:modId xmlns:p14="http://schemas.microsoft.com/office/powerpoint/2010/main" val="3397975542"/>
                </p:ext>
              </p:extLst>
            </p:nvPr>
          </p:nvGraphicFramePr>
          <p:xfrm>
            <a:off x="12670235" y="14728481"/>
            <a:ext cx="5628977" cy="598222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extBox 6"/>
            <p:cNvSpPr txBox="1"/>
            <p:nvPr/>
          </p:nvSpPr>
          <p:spPr>
            <a:xfrm>
              <a:off x="12670235" y="20710704"/>
              <a:ext cx="6521594" cy="400110"/>
            </a:xfrm>
            <a:prstGeom prst="rect">
              <a:avLst/>
            </a:prstGeom>
            <a:noFill/>
          </p:spPr>
          <p:txBody>
            <a:bodyPr wrap="none" rtlCol="0">
              <a:spAutoFit/>
            </a:bodyPr>
            <a:lstStyle/>
            <a:p>
              <a:r>
                <a:rPr lang="en-US" sz="2000" dirty="0">
                  <a:latin typeface="+mn-lt"/>
                </a:rPr>
                <a:t>Figure 2. Results of Community Strengths Assessment</a:t>
              </a:r>
            </a:p>
          </p:txBody>
        </p:sp>
      </p:grpSp>
      <p:grpSp>
        <p:nvGrpSpPr>
          <p:cNvPr id="21" name="Group 20"/>
          <p:cNvGrpSpPr/>
          <p:nvPr/>
        </p:nvGrpSpPr>
        <p:grpSpPr>
          <a:xfrm>
            <a:off x="19004187" y="9070028"/>
            <a:ext cx="8429108" cy="9576148"/>
            <a:chOff x="18968629" y="7977112"/>
            <a:chExt cx="8429108" cy="9576148"/>
          </a:xfrm>
        </p:grpSpPr>
        <p:pic>
          <p:nvPicPr>
            <p:cNvPr id="26" name="Picture 25"/>
            <p:cNvPicPr>
              <a:picLocks noChangeAspect="1"/>
            </p:cNvPicPr>
            <p:nvPr/>
          </p:nvPicPr>
          <p:blipFill rotWithShape="1">
            <a:blip r:embed="rId15"/>
            <a:srcRect t="7904"/>
            <a:stretch/>
          </p:blipFill>
          <p:spPr>
            <a:xfrm>
              <a:off x="19029416" y="8497607"/>
              <a:ext cx="8368321" cy="905565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8968629" y="7977112"/>
              <a:ext cx="7485447" cy="400110"/>
            </a:xfrm>
            <a:prstGeom prst="rect">
              <a:avLst/>
            </a:prstGeom>
            <a:noFill/>
          </p:spPr>
          <p:txBody>
            <a:bodyPr wrap="none" rtlCol="0">
              <a:spAutoFit/>
            </a:bodyPr>
            <a:lstStyle/>
            <a:p>
              <a:r>
                <a:rPr lang="en-US" sz="2000" dirty="0">
                  <a:latin typeface="+mn-lt"/>
                </a:rPr>
                <a:t>Table 1. Demographics of Athens County Respondents (N=624) </a:t>
              </a:r>
            </a:p>
          </p:txBody>
        </p:sp>
      </p:grpSp>
      <p:grpSp>
        <p:nvGrpSpPr>
          <p:cNvPr id="23" name="Group 22"/>
          <p:cNvGrpSpPr/>
          <p:nvPr/>
        </p:nvGrpSpPr>
        <p:grpSpPr>
          <a:xfrm>
            <a:off x="28104243" y="9721488"/>
            <a:ext cx="9693681" cy="7643452"/>
            <a:chOff x="27663687" y="7469441"/>
            <a:chExt cx="9693681" cy="7643452"/>
          </a:xfrm>
        </p:grpSpPr>
        <p:pic>
          <p:nvPicPr>
            <p:cNvPr id="9" name="Picture 8"/>
            <p:cNvPicPr>
              <a:picLocks noChangeAspect="1"/>
            </p:cNvPicPr>
            <p:nvPr/>
          </p:nvPicPr>
          <p:blipFill rotWithShape="1">
            <a:blip r:embed="rId16"/>
            <a:srcRect t="11070"/>
            <a:stretch/>
          </p:blipFill>
          <p:spPr>
            <a:xfrm>
              <a:off x="27663687" y="7922568"/>
              <a:ext cx="9693681" cy="7190325"/>
            </a:xfrm>
            <a:prstGeom prst="rect">
              <a:avLst/>
            </a:prstGeom>
          </p:spPr>
        </p:pic>
        <p:sp>
          <p:nvSpPr>
            <p:cNvPr id="40" name="TextBox 39"/>
            <p:cNvSpPr txBox="1"/>
            <p:nvPr/>
          </p:nvSpPr>
          <p:spPr>
            <a:xfrm>
              <a:off x="27822500" y="7469441"/>
              <a:ext cx="8828764" cy="400110"/>
            </a:xfrm>
            <a:prstGeom prst="rect">
              <a:avLst/>
            </a:prstGeom>
            <a:noFill/>
          </p:spPr>
          <p:txBody>
            <a:bodyPr wrap="none" rtlCol="0">
              <a:spAutoFit/>
            </a:bodyPr>
            <a:lstStyle/>
            <a:p>
              <a:r>
                <a:rPr lang="en-US" sz="2000" dirty="0">
                  <a:latin typeface="+mn-lt"/>
                </a:rPr>
                <a:t>Table 2. Most Important Health Problems in Athens County (Overall Sample)</a:t>
              </a:r>
            </a:p>
          </p:txBody>
        </p:sp>
      </p:grpSp>
      <p:grpSp>
        <p:nvGrpSpPr>
          <p:cNvPr id="44" name="Group 43"/>
          <p:cNvGrpSpPr/>
          <p:nvPr/>
        </p:nvGrpSpPr>
        <p:grpSpPr>
          <a:xfrm>
            <a:off x="28399740" y="17517841"/>
            <a:ext cx="9600945" cy="3744174"/>
            <a:chOff x="28570743" y="16249229"/>
            <a:chExt cx="9600945" cy="3719657"/>
          </a:xfrm>
        </p:grpSpPr>
        <p:pic>
          <p:nvPicPr>
            <p:cNvPr id="10" name="Picture 9"/>
            <p:cNvPicPr>
              <a:picLocks noChangeAspect="1"/>
            </p:cNvPicPr>
            <p:nvPr/>
          </p:nvPicPr>
          <p:blipFill rotWithShape="1">
            <a:blip r:embed="rId17"/>
            <a:srcRect t="26713"/>
            <a:stretch/>
          </p:blipFill>
          <p:spPr>
            <a:xfrm>
              <a:off x="28570743" y="17014892"/>
              <a:ext cx="9600945" cy="2953994"/>
            </a:xfrm>
            <a:prstGeom prst="rect">
              <a:avLst/>
            </a:prstGeom>
          </p:spPr>
        </p:pic>
        <p:sp>
          <p:nvSpPr>
            <p:cNvPr id="41" name="TextBox 40"/>
            <p:cNvSpPr txBox="1"/>
            <p:nvPr/>
          </p:nvSpPr>
          <p:spPr>
            <a:xfrm>
              <a:off x="28714294" y="16249229"/>
              <a:ext cx="8307989" cy="707886"/>
            </a:xfrm>
            <a:prstGeom prst="rect">
              <a:avLst/>
            </a:prstGeom>
            <a:noFill/>
          </p:spPr>
          <p:txBody>
            <a:bodyPr wrap="square" rtlCol="0">
              <a:spAutoFit/>
            </a:bodyPr>
            <a:lstStyle/>
            <a:p>
              <a:r>
                <a:rPr lang="en-US" sz="2000" dirty="0">
                  <a:latin typeface="+mn-lt"/>
                </a:rPr>
                <a:t>Table 3. Most Important Socio-Ecological Problems in Athens County (Overall Sample)</a:t>
              </a:r>
            </a:p>
          </p:txBody>
        </p:sp>
      </p:grpSp>
      <p:sp>
        <p:nvSpPr>
          <p:cNvPr id="35" name="Rectangle 34"/>
          <p:cNvSpPr/>
          <p:nvPr/>
        </p:nvSpPr>
        <p:spPr>
          <a:xfrm>
            <a:off x="18934234" y="6917883"/>
            <a:ext cx="18536533" cy="1815882"/>
          </a:xfrm>
          <a:prstGeom prst="rect">
            <a:avLst/>
          </a:prstGeom>
        </p:spPr>
        <p:txBody>
          <a:bodyPr wrap="square">
            <a:spAutoFit/>
          </a:bodyPr>
          <a:lstStyle/>
          <a:p>
            <a:r>
              <a:rPr lang="en-US" sz="2800" b="1" dirty="0">
                <a:latin typeface="+mn-lt"/>
              </a:rPr>
              <a:t>Community Health Status Assessment </a:t>
            </a:r>
            <a:r>
              <a:rPr lang="en-US" sz="2800" b="1" dirty="0">
                <a:latin typeface="+mn-lt"/>
                <a:cs typeface="Calibri"/>
              </a:rPr>
              <a:t>: </a:t>
            </a:r>
            <a:r>
              <a:rPr lang="en-US" sz="2800" dirty="0">
                <a:latin typeface="+mn-lt"/>
                <a:cs typeface="Calibri"/>
              </a:rPr>
              <a:t>A total of 4,000 addresses were randomly selected from the residential addresses in Athens County and 624 (16%) residents completed the survey. See Table 1 for the demographic breakdown of the respondents. Table 2 represents the most important health issue in Athens County.  Table 3 represents the most important socio-ecological problems. </a:t>
            </a:r>
            <a:endParaRPr lang="en-US" sz="2800" dirty="0">
              <a:latin typeface="+mn-lt"/>
            </a:endParaRPr>
          </a:p>
        </p:txBody>
      </p:sp>
      <p:sp>
        <p:nvSpPr>
          <p:cNvPr id="42" name="Rectangle 41"/>
          <p:cNvSpPr/>
          <p:nvPr/>
        </p:nvSpPr>
        <p:spPr>
          <a:xfrm>
            <a:off x="12065925" y="6942209"/>
            <a:ext cx="6499996" cy="4893647"/>
          </a:xfrm>
          <a:prstGeom prst="rect">
            <a:avLst/>
          </a:prstGeom>
        </p:spPr>
        <p:txBody>
          <a:bodyPr wrap="square">
            <a:spAutoFit/>
          </a:bodyPr>
          <a:lstStyle/>
          <a:p>
            <a:r>
              <a:rPr lang="en-US" sz="2800" dirty="0">
                <a:latin typeface="+mn-lt"/>
              </a:rPr>
              <a:t>Forces of Change are the challenges or threats as well as the opportunities that are operating within a community that can impact public health. The </a:t>
            </a:r>
            <a:r>
              <a:rPr lang="en-US" sz="2800" b="1" dirty="0">
                <a:latin typeface="+mn-lt"/>
              </a:rPr>
              <a:t>Forces of Change (FOC</a:t>
            </a:r>
            <a:r>
              <a:rPr lang="en-US" sz="2800" dirty="0">
                <a:latin typeface="+mn-lt"/>
              </a:rPr>
              <a:t>) </a:t>
            </a:r>
            <a:r>
              <a:rPr lang="en-US" sz="2800" b="1" dirty="0">
                <a:latin typeface="+mn-lt"/>
              </a:rPr>
              <a:t>Assessment</a:t>
            </a:r>
            <a:r>
              <a:rPr lang="en-US" sz="2800" dirty="0">
                <a:latin typeface="+mn-lt"/>
              </a:rPr>
              <a:t> and the </a:t>
            </a:r>
            <a:r>
              <a:rPr lang="en-US" sz="2800" b="1" dirty="0">
                <a:latin typeface="+mn-lt"/>
              </a:rPr>
              <a:t>Community Strengths Assessment </a:t>
            </a:r>
            <a:r>
              <a:rPr lang="en-US" sz="2800" dirty="0">
                <a:latin typeface="+mn-lt"/>
              </a:rPr>
              <a:t>were sent via email to 30 individuals on the Community Health Assessment Steering Committee and 21 individuals completed the assessments. See Figure 1 and Figure 2 for results</a:t>
            </a:r>
            <a:r>
              <a:rPr lang="en-US" sz="3200" dirty="0">
                <a:latin typeface="+mn-lt"/>
              </a:rPr>
              <a:t>. </a:t>
            </a:r>
          </a:p>
        </p:txBody>
      </p:sp>
      <p:grpSp>
        <p:nvGrpSpPr>
          <p:cNvPr id="47" name="Group 46"/>
          <p:cNvGrpSpPr/>
          <p:nvPr/>
        </p:nvGrpSpPr>
        <p:grpSpPr>
          <a:xfrm>
            <a:off x="11703761" y="26036624"/>
            <a:ext cx="7258142" cy="6510986"/>
            <a:chOff x="11965805" y="26291604"/>
            <a:chExt cx="7258142" cy="6510986"/>
          </a:xfrm>
        </p:grpSpPr>
        <p:pic>
          <p:nvPicPr>
            <p:cNvPr id="15" name="Picture 14"/>
            <p:cNvPicPr>
              <a:picLocks noChangeAspect="1"/>
            </p:cNvPicPr>
            <p:nvPr/>
          </p:nvPicPr>
          <p:blipFill rotWithShape="1">
            <a:blip r:embed="rId18"/>
            <a:srcRect l="8751" t="13839"/>
            <a:stretch/>
          </p:blipFill>
          <p:spPr>
            <a:xfrm>
              <a:off x="11965805" y="26693890"/>
              <a:ext cx="7258142" cy="6108700"/>
            </a:xfrm>
            <a:prstGeom prst="rect">
              <a:avLst/>
            </a:prstGeom>
            <a:ln>
              <a:noFill/>
            </a:ln>
            <a:effectLst>
              <a:outerShdw blurRad="292100" dist="139700" dir="2700000" algn="tl" rotWithShape="0">
                <a:srgbClr val="333333">
                  <a:alpha val="65000"/>
                </a:srgbClr>
              </a:outerShdw>
            </a:effectLst>
          </p:spPr>
        </p:pic>
        <p:sp>
          <p:nvSpPr>
            <p:cNvPr id="50" name="TextBox 49"/>
            <p:cNvSpPr txBox="1"/>
            <p:nvPr/>
          </p:nvSpPr>
          <p:spPr>
            <a:xfrm>
              <a:off x="12006233" y="26291604"/>
              <a:ext cx="6648423" cy="400110"/>
            </a:xfrm>
            <a:prstGeom prst="rect">
              <a:avLst/>
            </a:prstGeom>
            <a:noFill/>
          </p:spPr>
          <p:txBody>
            <a:bodyPr wrap="none" rtlCol="0">
              <a:spAutoFit/>
            </a:bodyPr>
            <a:lstStyle/>
            <a:p>
              <a:r>
                <a:rPr lang="en-US" sz="2000" dirty="0">
                  <a:latin typeface="+mn-lt"/>
                </a:rPr>
                <a:t>Table 4. Demographics of Coolville Respondents (N=31) </a:t>
              </a:r>
            </a:p>
          </p:txBody>
        </p:sp>
      </p:grpSp>
      <p:sp>
        <p:nvSpPr>
          <p:cNvPr id="48" name="Oval 47"/>
          <p:cNvSpPr/>
          <p:nvPr/>
        </p:nvSpPr>
        <p:spPr>
          <a:xfrm>
            <a:off x="29995293" y="10234250"/>
            <a:ext cx="7493178" cy="1523587"/>
          </a:xfrm>
          <a:prstGeom prst="ellipse">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1" name="Rectangle 50"/>
          <p:cNvSpPr/>
          <p:nvPr/>
        </p:nvSpPr>
        <p:spPr>
          <a:xfrm>
            <a:off x="19753617" y="29233574"/>
            <a:ext cx="9336100" cy="707886"/>
          </a:xfrm>
          <a:prstGeom prst="rect">
            <a:avLst/>
          </a:prstGeom>
        </p:spPr>
        <p:txBody>
          <a:bodyPr wrap="square">
            <a:spAutoFit/>
          </a:bodyPr>
          <a:lstStyle/>
          <a:p>
            <a:r>
              <a:rPr lang="en-US" sz="2000" dirty="0">
                <a:latin typeface="+mn-lt"/>
              </a:rPr>
              <a:t>Table 5. Most Important Health Problems by Community Compared to Athens County Overall </a:t>
            </a:r>
          </a:p>
        </p:txBody>
      </p:sp>
      <p:sp>
        <p:nvSpPr>
          <p:cNvPr id="55" name="Rectangle 54"/>
          <p:cNvSpPr/>
          <p:nvPr/>
        </p:nvSpPr>
        <p:spPr>
          <a:xfrm>
            <a:off x="19728151" y="27009605"/>
            <a:ext cx="18536533" cy="1815882"/>
          </a:xfrm>
          <a:prstGeom prst="rect">
            <a:avLst/>
          </a:prstGeom>
        </p:spPr>
        <p:txBody>
          <a:bodyPr wrap="square">
            <a:spAutoFit/>
          </a:bodyPr>
          <a:lstStyle/>
          <a:p>
            <a:r>
              <a:rPr lang="en-US" sz="2800" b="1" dirty="0">
                <a:latin typeface="+mn-lt"/>
              </a:rPr>
              <a:t>Community Level Reports</a:t>
            </a:r>
            <a:r>
              <a:rPr lang="en-US" sz="2800" b="1" dirty="0">
                <a:latin typeface="+mn-lt"/>
                <a:cs typeface="Calibri"/>
              </a:rPr>
              <a:t>: </a:t>
            </a:r>
            <a:r>
              <a:rPr lang="en-US" sz="2800" dirty="0">
                <a:latin typeface="+mn-lt"/>
                <a:cs typeface="Calibri"/>
              </a:rPr>
              <a:t>We developed and disseminated community reports for Coolville, </a:t>
            </a:r>
            <a:r>
              <a:rPr lang="en-US" sz="2800" dirty="0" err="1">
                <a:latin typeface="+mn-lt"/>
                <a:cs typeface="Calibri"/>
              </a:rPr>
              <a:t>Guysville</a:t>
            </a:r>
            <a:r>
              <a:rPr lang="en-US" sz="2800" dirty="0">
                <a:latin typeface="+mn-lt"/>
                <a:cs typeface="Calibri"/>
              </a:rPr>
              <a:t> and Stewart, Shade, New Marshfield and The Plains. The community meetings engaged stakeholders in discussion about the findings in the reports and confirming the results of the larger report. </a:t>
            </a:r>
            <a:endParaRPr lang="en-US" sz="2800" dirty="0">
              <a:latin typeface="+mn-lt"/>
            </a:endParaRPr>
          </a:p>
          <a:p>
            <a:r>
              <a:rPr lang="en-US" sz="2800" dirty="0">
                <a:latin typeface="+mn-lt"/>
              </a:rPr>
              <a:t>Table 5 compares local community health priorities to overall county priorities</a:t>
            </a:r>
            <a:r>
              <a:rPr lang="en-US" sz="2800" dirty="0">
                <a:latin typeface="+mn-lt"/>
                <a:cs typeface="Calibri"/>
              </a:rPr>
              <a:t>. </a:t>
            </a:r>
            <a:endParaRPr lang="en-US" sz="2800" dirty="0">
              <a:latin typeface="+mn-lt"/>
            </a:endParaRPr>
          </a:p>
        </p:txBody>
      </p:sp>
      <p:sp>
        <p:nvSpPr>
          <p:cNvPr id="52" name="TextBox 51"/>
          <p:cNvSpPr txBox="1"/>
          <p:nvPr/>
        </p:nvSpPr>
        <p:spPr>
          <a:xfrm>
            <a:off x="38468873" y="7035450"/>
            <a:ext cx="11795705" cy="4832092"/>
          </a:xfrm>
          <a:prstGeom prst="rect">
            <a:avLst/>
          </a:prstGeom>
          <a:noFill/>
        </p:spPr>
        <p:txBody>
          <a:bodyPr wrap="square" rtlCol="0">
            <a:spAutoFit/>
          </a:bodyPr>
          <a:lstStyle/>
          <a:p>
            <a:r>
              <a:rPr lang="en-US" sz="2800" dirty="0">
                <a:latin typeface="+mn-lt"/>
              </a:rPr>
              <a:t>The health priorities identified by the overall sample differed somewhat from those identified by the subsample of the communities. </a:t>
            </a:r>
          </a:p>
          <a:p>
            <a:endParaRPr lang="en-US" sz="2800" dirty="0">
              <a:latin typeface="+mn-lt"/>
            </a:endParaRPr>
          </a:p>
          <a:p>
            <a:r>
              <a:rPr lang="en-US" sz="2800" dirty="0">
                <a:latin typeface="+mn-lt"/>
              </a:rPr>
              <a:t>While most communities identified that alcohol and or dug addiction was the biggest health problem facing the county, obesity was listed as the second most important health problem in the county. </a:t>
            </a:r>
          </a:p>
          <a:p>
            <a:endParaRPr lang="en-US" sz="2800" dirty="0">
              <a:latin typeface="+mn-lt"/>
            </a:endParaRPr>
          </a:p>
          <a:p>
            <a:r>
              <a:rPr lang="en-US" sz="2800" dirty="0">
                <a:latin typeface="+mn-lt"/>
              </a:rPr>
              <a:t>At the community level, however, after alcohol and drug addiction, the health priorities were different. </a:t>
            </a:r>
            <a:r>
              <a:rPr lang="en-US" sz="2800" dirty="0">
                <a:latin typeface="+mn-lt"/>
                <a:cs typeface="Calibri"/>
              </a:rPr>
              <a:t>Stewart and Shade</a:t>
            </a:r>
            <a:r>
              <a:rPr lang="en-US" sz="2800" dirty="0">
                <a:latin typeface="+mn-lt"/>
              </a:rPr>
              <a:t> ranked poverty as the second most important health problem. Trimble ranked cancer as the second most important health problem</a:t>
            </a:r>
          </a:p>
        </p:txBody>
      </p:sp>
      <p:pic>
        <p:nvPicPr>
          <p:cNvPr id="59" name="Picture 58"/>
          <p:cNvPicPr>
            <a:picLocks noChangeAspect="1"/>
          </p:cNvPicPr>
          <p:nvPr/>
        </p:nvPicPr>
        <p:blipFill rotWithShape="1">
          <a:blip r:embed="rId19"/>
          <a:srcRect r="3473"/>
          <a:stretch/>
        </p:blipFill>
        <p:spPr>
          <a:xfrm>
            <a:off x="43809977" y="1461040"/>
            <a:ext cx="5924859" cy="2131533"/>
          </a:xfrm>
          <a:prstGeom prst="rect">
            <a:avLst/>
          </a:prstGeom>
        </p:spPr>
      </p:pic>
      <p:pic>
        <p:nvPicPr>
          <p:cNvPr id="57" name="Picture 56"/>
          <p:cNvPicPr>
            <a:picLocks noChangeAspect="1"/>
          </p:cNvPicPr>
          <p:nvPr/>
        </p:nvPicPr>
        <p:blipFill rotWithShape="1">
          <a:blip r:embed="rId20"/>
          <a:srcRect r="8245" b="1978"/>
          <a:stretch/>
        </p:blipFill>
        <p:spPr>
          <a:xfrm>
            <a:off x="44025583" y="3174501"/>
            <a:ext cx="6943740" cy="1002445"/>
          </a:xfrm>
          <a:prstGeom prst="rect">
            <a:avLst/>
          </a:prstGeom>
        </p:spPr>
      </p:pic>
      <p:grpSp>
        <p:nvGrpSpPr>
          <p:cNvPr id="64" name="Group 63"/>
          <p:cNvGrpSpPr/>
          <p:nvPr/>
        </p:nvGrpSpPr>
        <p:grpSpPr>
          <a:xfrm>
            <a:off x="28480311" y="21349217"/>
            <a:ext cx="9191675" cy="5416514"/>
            <a:chOff x="28544268" y="21491013"/>
            <a:chExt cx="9191675" cy="5416514"/>
          </a:xfrm>
        </p:grpSpPr>
        <p:pic>
          <p:nvPicPr>
            <p:cNvPr id="60" name="Picture 59"/>
            <p:cNvPicPr>
              <a:picLocks noChangeAspect="1"/>
            </p:cNvPicPr>
            <p:nvPr/>
          </p:nvPicPr>
          <p:blipFill>
            <a:blip r:embed="rId21"/>
            <a:stretch>
              <a:fillRect/>
            </a:stretch>
          </p:blipFill>
          <p:spPr>
            <a:xfrm>
              <a:off x="28544268" y="21491013"/>
              <a:ext cx="9191675" cy="4197859"/>
            </a:xfrm>
            <a:prstGeom prst="rect">
              <a:avLst/>
            </a:prstGeom>
            <a:ln>
              <a:noFill/>
            </a:ln>
            <a:effectLst>
              <a:outerShdw blurRad="292100" dist="139700" dir="2700000" algn="tl" rotWithShape="0">
                <a:srgbClr val="333333">
                  <a:alpha val="65000"/>
                </a:srgbClr>
              </a:outerShdw>
            </a:effectLst>
          </p:spPr>
        </p:pic>
        <p:sp>
          <p:nvSpPr>
            <p:cNvPr id="63" name="Rectangle 62"/>
            <p:cNvSpPr/>
            <p:nvPr/>
          </p:nvSpPr>
          <p:spPr>
            <a:xfrm>
              <a:off x="28562927" y="25522532"/>
              <a:ext cx="8984591" cy="1384995"/>
            </a:xfrm>
            <a:prstGeom prst="rect">
              <a:avLst/>
            </a:prstGeom>
          </p:spPr>
          <p:txBody>
            <a:bodyPr wrap="square">
              <a:spAutoFit/>
            </a:bodyPr>
            <a:lstStyle/>
            <a:p>
              <a:r>
                <a:rPr lang="en-US" sz="2800" dirty="0">
                  <a:solidFill>
                    <a:srgbClr val="000000"/>
                  </a:solidFill>
                  <a:latin typeface="Arial"/>
                </a:rPr>
                <a:t>Figure 4. The Athens County Community Health Assessment Steering Committee at the prioritization meeting</a:t>
              </a:r>
              <a:endParaRPr lang="en-US" dirty="0"/>
            </a:p>
          </p:txBody>
        </p:sp>
      </p:grpSp>
      <p:grpSp>
        <p:nvGrpSpPr>
          <p:cNvPr id="66" name="Group 65"/>
          <p:cNvGrpSpPr/>
          <p:nvPr/>
        </p:nvGrpSpPr>
        <p:grpSpPr>
          <a:xfrm>
            <a:off x="19395325" y="19820840"/>
            <a:ext cx="8690876" cy="5550465"/>
            <a:chOff x="19474777" y="19467893"/>
            <a:chExt cx="8690876" cy="5550465"/>
          </a:xfrm>
        </p:grpSpPr>
        <p:grpSp>
          <p:nvGrpSpPr>
            <p:cNvPr id="46" name="Group 45"/>
            <p:cNvGrpSpPr/>
            <p:nvPr/>
          </p:nvGrpSpPr>
          <p:grpSpPr>
            <a:xfrm>
              <a:off x="19474777" y="19467893"/>
              <a:ext cx="8690876" cy="4716950"/>
              <a:chOff x="19184350" y="18564845"/>
              <a:chExt cx="8690876" cy="4716950"/>
            </a:xfrm>
          </p:grpSpPr>
          <p:pic>
            <p:nvPicPr>
              <p:cNvPr id="12" name="Picture 11"/>
              <p:cNvPicPr>
                <a:picLocks noChangeAspect="1"/>
              </p:cNvPicPr>
              <p:nvPr/>
            </p:nvPicPr>
            <p:blipFill rotWithShape="1">
              <a:blip r:embed="rId22">
                <a:extLst>
                  <a:ext uri="{28A0092B-C50C-407E-A947-70E740481C1C}">
                    <a14:useLocalDpi xmlns:a14="http://schemas.microsoft.com/office/drawing/2010/main" val="0"/>
                  </a:ext>
                </a:extLst>
              </a:blip>
              <a:srcRect l="407" t="17966" r="24362" b="25828"/>
              <a:stretch/>
            </p:blipFill>
            <p:spPr>
              <a:xfrm>
                <a:off x="19184350" y="18564845"/>
                <a:ext cx="8300075" cy="4648898"/>
              </a:xfrm>
              <a:prstGeom prst="rect">
                <a:avLst/>
              </a:prstGeom>
              <a:ln>
                <a:noFill/>
              </a:ln>
              <a:effectLst>
                <a:outerShdw blurRad="292100" dist="139700" dir="2700000" algn="tl" rotWithShape="0">
                  <a:srgbClr val="333333">
                    <a:alpha val="65000"/>
                  </a:srgbClr>
                </a:outerShdw>
              </a:effectLst>
            </p:spPr>
          </p:pic>
          <p:sp>
            <p:nvSpPr>
              <p:cNvPr id="49" name="Rectangle 48"/>
              <p:cNvSpPr/>
              <p:nvPr/>
            </p:nvSpPr>
            <p:spPr>
              <a:xfrm>
                <a:off x="19202417" y="22758575"/>
                <a:ext cx="8672809" cy="523220"/>
              </a:xfrm>
              <a:prstGeom prst="rect">
                <a:avLst/>
              </a:prstGeom>
            </p:spPr>
            <p:txBody>
              <a:bodyPr wrap="square">
                <a:spAutoFit/>
              </a:bodyPr>
              <a:lstStyle/>
              <a:p>
                <a:pPr>
                  <a:spcBef>
                    <a:spcPts val="104"/>
                  </a:spcBef>
                </a:pPr>
                <a:endParaRPr lang="en-US" sz="2800" dirty="0">
                  <a:latin typeface="+mn-lt"/>
                  <a:cs typeface="Calibri"/>
                </a:endParaRPr>
              </a:p>
            </p:txBody>
          </p:sp>
        </p:grpSp>
        <p:sp>
          <p:nvSpPr>
            <p:cNvPr id="65" name="TextBox 64"/>
            <p:cNvSpPr txBox="1"/>
            <p:nvPr/>
          </p:nvSpPr>
          <p:spPr>
            <a:xfrm>
              <a:off x="19474777" y="24064251"/>
              <a:ext cx="8451674" cy="954107"/>
            </a:xfrm>
            <a:prstGeom prst="rect">
              <a:avLst/>
            </a:prstGeom>
            <a:noFill/>
          </p:spPr>
          <p:txBody>
            <a:bodyPr wrap="square" rtlCol="0">
              <a:spAutoFit/>
            </a:bodyPr>
            <a:lstStyle/>
            <a:p>
              <a:r>
                <a:rPr lang="en-US" sz="2800" dirty="0">
                  <a:latin typeface="+mn-lt"/>
                </a:rPr>
                <a:t>Figure 3. Presentation of CHA report at the Coolville Community Challenge Team Meeting</a:t>
              </a:r>
            </a:p>
          </p:txBody>
        </p:sp>
      </p:grpSp>
    </p:spTree>
  </p:cSld>
  <p:clrMapOvr>
    <a:masterClrMapping/>
  </p:clrMapOvr>
</p:sld>
</file>

<file path=ppt/theme/theme1.xml><?xml version="1.0" encoding="utf-8"?>
<a:theme xmlns:a="http://schemas.openxmlformats.org/drawingml/2006/main" name="36 x 56_HCOM 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6014035E6DAB4086652856561EACC6" ma:contentTypeVersion="12" ma:contentTypeDescription="Create a new document." ma:contentTypeScope="" ma:versionID="80c65dbfc2fe96cfc645c887a2602de6">
  <xsd:schema xmlns:xsd="http://www.w3.org/2001/XMLSchema" xmlns:xs="http://www.w3.org/2001/XMLSchema" xmlns:p="http://schemas.microsoft.com/office/2006/metadata/properties" xmlns:ns2="d01ad301-218b-4504-8e5c-bf54cb1d5565" xmlns:ns3="f2651a81-ec61-4ec4-971c-e12a4a6b71b7" targetNamespace="http://schemas.microsoft.com/office/2006/metadata/properties" ma:root="true" ma:fieldsID="64d9cc04159e67ff001dca843254962f" ns2:_="" ns3:_="">
    <xsd:import namespace="d01ad301-218b-4504-8e5c-bf54cb1d5565"/>
    <xsd:import namespace="f2651a81-ec61-4ec4-971c-e12a4a6b7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1ad301-218b-4504-8e5c-bf54cb1d5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651a81-ec61-4ec4-971c-e12a4a6b71b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498B7-F093-413B-860A-E30DD749988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F8ABC1-EAD7-4F5E-B6DA-E6E3E197DD9D}">
  <ds:schemaRefs>
    <ds:schemaRef ds:uri="http://schemas.microsoft.com/sharepoint/v3/contenttype/forms"/>
  </ds:schemaRefs>
</ds:datastoreItem>
</file>

<file path=customXml/itemProps3.xml><?xml version="1.0" encoding="utf-8"?>
<ds:datastoreItem xmlns:ds="http://schemas.openxmlformats.org/officeDocument/2006/customXml" ds:itemID="{93F5FF2F-2C4B-4F91-ADCF-6B424772F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1ad301-218b-4504-8e5c-bf54cb1d5565"/>
    <ds:schemaRef ds:uri="f2651a81-ec61-4ec4-971c-e12a4a6b7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19524</TotalTime>
  <Words>1536</Words>
  <Application>Microsoft Office PowerPoint</Application>
  <PresentationFormat>Custom</PresentationFormat>
  <Paragraphs>140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36 x 56_HCOM template</vt:lpstr>
      <vt:lpstr>PowerPoint Presentation</vt:lpstr>
    </vt:vector>
  </TitlesOfParts>
  <Manager>Danette Pratt</Manager>
  <Company>Ohio University Heritage College of Osteopathic Medicine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HCOM poster template</dc:subject>
  <dc:creator>Danette Pratt</dc:creator>
  <cp:keywords>reserach poster, scientific poster, template</cp:keywords>
  <dc:description/>
  <cp:lastModifiedBy>Casapulla, Sharon</cp:lastModifiedBy>
  <cp:revision>259</cp:revision>
  <cp:lastPrinted>2011-06-24T18:29:38Z</cp:lastPrinted>
  <dcterms:created xsi:type="dcterms:W3CDTF">2010-07-13T19:42:33Z</dcterms:created>
  <dcterms:modified xsi:type="dcterms:W3CDTF">2020-11-04T18:21:21Z</dcterms:modified>
  <cp:category>poster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0x010100B46014035E6DAB4086652856561EACC6</vt:lpwstr>
  </property>
</Properties>
</file>