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8"/>
  </p:notesMasterIdLst>
  <p:sldIdLst>
    <p:sldId id="296" r:id="rId5"/>
    <p:sldId id="34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297" r:id="rId18"/>
    <p:sldId id="334" r:id="rId19"/>
    <p:sldId id="333" r:id="rId20"/>
    <p:sldId id="335" r:id="rId21"/>
    <p:sldId id="338" r:id="rId22"/>
    <p:sldId id="394" r:id="rId23"/>
    <p:sldId id="392" r:id="rId24"/>
    <p:sldId id="393" r:id="rId25"/>
    <p:sldId id="395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313" r:id="rId36"/>
    <p:sldId id="347" r:id="rId37"/>
    <p:sldId id="348" r:id="rId38"/>
    <p:sldId id="349" r:id="rId39"/>
    <p:sldId id="350" r:id="rId40"/>
    <p:sldId id="391" r:id="rId41"/>
    <p:sldId id="388" r:id="rId42"/>
    <p:sldId id="389" r:id="rId43"/>
    <p:sldId id="390" r:id="rId44"/>
    <p:sldId id="405" r:id="rId45"/>
    <p:sldId id="406" r:id="rId46"/>
    <p:sldId id="407" r:id="rId47"/>
    <p:sldId id="408" r:id="rId48"/>
    <p:sldId id="409" r:id="rId49"/>
    <p:sldId id="410" r:id="rId50"/>
    <p:sldId id="411" r:id="rId51"/>
    <p:sldId id="369" r:id="rId52"/>
    <p:sldId id="370" r:id="rId53"/>
    <p:sldId id="371" r:id="rId54"/>
    <p:sldId id="372" r:id="rId55"/>
    <p:sldId id="412" r:id="rId56"/>
    <p:sldId id="374" r:id="rId57"/>
    <p:sldId id="375" r:id="rId58"/>
    <p:sldId id="376" r:id="rId59"/>
    <p:sldId id="368" r:id="rId60"/>
    <p:sldId id="351" r:id="rId61"/>
    <p:sldId id="352" r:id="rId62"/>
    <p:sldId id="353" r:id="rId63"/>
    <p:sldId id="354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ison, Julie" initials="AJ" lastIdx="2" clrIdx="0">
    <p:extLst>
      <p:ext uri="{19B8F6BF-5375-455C-9EA6-DF929625EA0E}">
        <p15:presenceInfo xmlns:p15="http://schemas.microsoft.com/office/powerpoint/2012/main" userId="S-1-5-21-3747266635-2301875284-2313441273-1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4E"/>
    <a:srgbClr val="CBD4D0"/>
    <a:srgbClr val="E7EBE9"/>
    <a:srgbClr val="808080"/>
    <a:srgbClr val="776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42" y="96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commentAuthors" Target="commentAuthor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62AD7-CD72-4ADF-8217-60749583EF0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9EC3465-1695-4D4A-BBB9-3F0EC2CE434D}">
      <dgm:prSet phldrT="[Text]"/>
      <dgm:spPr/>
      <dgm:t>
        <a:bodyPr/>
        <a:lstStyle/>
        <a:p>
          <a:r>
            <a:rPr lang="en-US" dirty="0"/>
            <a:t>Travel Work Group</a:t>
          </a:r>
        </a:p>
      </dgm:t>
    </dgm:pt>
    <dgm:pt modelId="{C90E30BD-8361-4B38-B097-D29291E2C522}" type="parTrans" cxnId="{A9A9A8E3-E754-4F11-867F-376EEB524082}">
      <dgm:prSet/>
      <dgm:spPr/>
      <dgm:t>
        <a:bodyPr/>
        <a:lstStyle/>
        <a:p>
          <a:endParaRPr lang="en-US"/>
        </a:p>
      </dgm:t>
    </dgm:pt>
    <dgm:pt modelId="{9B954BE7-EE09-4478-89F2-FDA4ABE258B6}" type="sibTrans" cxnId="{A9A9A8E3-E754-4F11-867F-376EEB524082}">
      <dgm:prSet/>
      <dgm:spPr/>
      <dgm:t>
        <a:bodyPr/>
        <a:lstStyle/>
        <a:p>
          <a:endParaRPr lang="en-US" dirty="0"/>
        </a:p>
      </dgm:t>
    </dgm:pt>
    <dgm:pt modelId="{9AA7B52C-3FA5-459D-9897-DB9ABFF0EE75}">
      <dgm:prSet phldrT="[Text]"/>
      <dgm:spPr/>
      <dgm:t>
        <a:bodyPr/>
        <a:lstStyle/>
        <a:p>
          <a:r>
            <a:rPr lang="en-US" dirty="0"/>
            <a:t>P2P Partner Group</a:t>
          </a:r>
        </a:p>
      </dgm:t>
    </dgm:pt>
    <dgm:pt modelId="{A1477B02-C85E-4164-8E8C-03B63E0B2353}" type="parTrans" cxnId="{EB85CF1C-56C8-40BD-9EDF-714AD612D109}">
      <dgm:prSet/>
      <dgm:spPr/>
      <dgm:t>
        <a:bodyPr/>
        <a:lstStyle/>
        <a:p>
          <a:endParaRPr lang="en-US"/>
        </a:p>
      </dgm:t>
    </dgm:pt>
    <dgm:pt modelId="{79EEF28B-E46D-4E7E-A2B8-7E00E7498291}" type="sibTrans" cxnId="{EB85CF1C-56C8-40BD-9EDF-714AD612D109}">
      <dgm:prSet/>
      <dgm:spPr/>
      <dgm:t>
        <a:bodyPr/>
        <a:lstStyle/>
        <a:p>
          <a:endParaRPr lang="en-US" dirty="0"/>
        </a:p>
      </dgm:t>
    </dgm:pt>
    <dgm:pt modelId="{D3482D47-7614-4B0E-A597-397F5465C464}">
      <dgm:prSet phldrT="[Text]"/>
      <dgm:spPr/>
      <dgm:t>
        <a:bodyPr/>
        <a:lstStyle/>
        <a:p>
          <a:r>
            <a:rPr lang="en-US" dirty="0"/>
            <a:t>RC Strategy</a:t>
          </a:r>
        </a:p>
      </dgm:t>
    </dgm:pt>
    <dgm:pt modelId="{D97E63F7-673D-4F9B-995F-379F25F4C793}" type="parTrans" cxnId="{CC42F728-75B0-443D-93F0-A6E1629C9D7F}">
      <dgm:prSet/>
      <dgm:spPr/>
      <dgm:t>
        <a:bodyPr/>
        <a:lstStyle/>
        <a:p>
          <a:endParaRPr lang="en-US"/>
        </a:p>
      </dgm:t>
    </dgm:pt>
    <dgm:pt modelId="{0CE11300-0FB4-4C77-B002-42FF0C4E83F5}" type="sibTrans" cxnId="{CC42F728-75B0-443D-93F0-A6E1629C9D7F}">
      <dgm:prSet/>
      <dgm:spPr/>
      <dgm:t>
        <a:bodyPr/>
        <a:lstStyle/>
        <a:p>
          <a:endParaRPr lang="en-US"/>
        </a:p>
      </dgm:t>
    </dgm:pt>
    <dgm:pt modelId="{60EC94E3-C392-4014-916A-EFD21BB932DA}" type="pres">
      <dgm:prSet presAssocID="{F8A62AD7-CD72-4ADF-8217-60749583EF07}" presName="Name0" presStyleCnt="0">
        <dgm:presLayoutVars>
          <dgm:dir/>
          <dgm:resizeHandles val="exact"/>
        </dgm:presLayoutVars>
      </dgm:prSet>
      <dgm:spPr/>
    </dgm:pt>
    <dgm:pt modelId="{0D8CFAAC-603C-4E8E-84C4-ABFBD0A351E8}" type="pres">
      <dgm:prSet presAssocID="{F9EC3465-1695-4D4A-BBB9-3F0EC2CE434D}" presName="node" presStyleLbl="node1" presStyleIdx="0" presStyleCnt="3" custLinFactY="-19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528D6-130E-493E-B8CE-60BF7D9C4C75}" type="pres">
      <dgm:prSet presAssocID="{9B954BE7-EE09-4478-89F2-FDA4ABE258B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C34F514-FDCF-4EBA-8FFE-A5EA67C52F03}" type="pres">
      <dgm:prSet presAssocID="{9B954BE7-EE09-4478-89F2-FDA4ABE258B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C46DA97-4F3C-4875-9B71-216B2E461D7E}" type="pres">
      <dgm:prSet presAssocID="{9AA7B52C-3FA5-459D-9897-DB9ABFF0EE75}" presName="node" presStyleLbl="node1" presStyleIdx="1" presStyleCnt="3" custLinFactY="-19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31466-A0CE-4456-85DD-5C6507010AFE}" type="pres">
      <dgm:prSet presAssocID="{79EEF28B-E46D-4E7E-A2B8-7E00E749829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70D4525-7BFB-4091-84DD-B837F8E96932}" type="pres">
      <dgm:prSet presAssocID="{79EEF28B-E46D-4E7E-A2B8-7E00E749829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EA86045-5E86-4986-9655-4C2E061AFCFA}" type="pres">
      <dgm:prSet presAssocID="{D3482D47-7614-4B0E-A597-397F5465C464}" presName="node" presStyleLbl="node1" presStyleIdx="2" presStyleCnt="3" custLinFactY="-19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5CF1C-56C8-40BD-9EDF-714AD612D109}" srcId="{F8A62AD7-CD72-4ADF-8217-60749583EF07}" destId="{9AA7B52C-3FA5-459D-9897-DB9ABFF0EE75}" srcOrd="1" destOrd="0" parTransId="{A1477B02-C85E-4164-8E8C-03B63E0B2353}" sibTransId="{79EEF28B-E46D-4E7E-A2B8-7E00E7498291}"/>
    <dgm:cxn modelId="{A9A9A8E3-E754-4F11-867F-376EEB524082}" srcId="{F8A62AD7-CD72-4ADF-8217-60749583EF07}" destId="{F9EC3465-1695-4D4A-BBB9-3F0EC2CE434D}" srcOrd="0" destOrd="0" parTransId="{C90E30BD-8361-4B38-B097-D29291E2C522}" sibTransId="{9B954BE7-EE09-4478-89F2-FDA4ABE258B6}"/>
    <dgm:cxn modelId="{177BD761-A4D2-42E2-91F4-61C9AC142A9B}" type="presOf" srcId="{79EEF28B-E46D-4E7E-A2B8-7E00E7498291}" destId="{570D4525-7BFB-4091-84DD-B837F8E96932}" srcOrd="1" destOrd="0" presId="urn:microsoft.com/office/officeart/2005/8/layout/process1"/>
    <dgm:cxn modelId="{876FBF26-F52E-4AF0-853D-43FC48F5DF77}" type="presOf" srcId="{F9EC3465-1695-4D4A-BBB9-3F0EC2CE434D}" destId="{0D8CFAAC-603C-4E8E-84C4-ABFBD0A351E8}" srcOrd="0" destOrd="0" presId="urn:microsoft.com/office/officeart/2005/8/layout/process1"/>
    <dgm:cxn modelId="{59665B30-9A9A-4093-9F96-AEEB0E2600FC}" type="presOf" srcId="{9B954BE7-EE09-4478-89F2-FDA4ABE258B6}" destId="{2C34F514-FDCF-4EBA-8FFE-A5EA67C52F03}" srcOrd="1" destOrd="0" presId="urn:microsoft.com/office/officeart/2005/8/layout/process1"/>
    <dgm:cxn modelId="{CC42F728-75B0-443D-93F0-A6E1629C9D7F}" srcId="{F8A62AD7-CD72-4ADF-8217-60749583EF07}" destId="{D3482D47-7614-4B0E-A597-397F5465C464}" srcOrd="2" destOrd="0" parTransId="{D97E63F7-673D-4F9B-995F-379F25F4C793}" sibTransId="{0CE11300-0FB4-4C77-B002-42FF0C4E83F5}"/>
    <dgm:cxn modelId="{ED77F222-C522-4131-A60E-C248362C7AAF}" type="presOf" srcId="{D3482D47-7614-4B0E-A597-397F5465C464}" destId="{AEA86045-5E86-4986-9655-4C2E061AFCFA}" srcOrd="0" destOrd="0" presId="urn:microsoft.com/office/officeart/2005/8/layout/process1"/>
    <dgm:cxn modelId="{85C16FC5-21FE-4D8A-87AD-FFA1E9333D58}" type="presOf" srcId="{9AA7B52C-3FA5-459D-9897-DB9ABFF0EE75}" destId="{4C46DA97-4F3C-4875-9B71-216B2E461D7E}" srcOrd="0" destOrd="0" presId="urn:microsoft.com/office/officeart/2005/8/layout/process1"/>
    <dgm:cxn modelId="{41D7332D-0338-4DD0-9F3C-8DC8EDE8F7BA}" type="presOf" srcId="{F8A62AD7-CD72-4ADF-8217-60749583EF07}" destId="{60EC94E3-C392-4014-916A-EFD21BB932DA}" srcOrd="0" destOrd="0" presId="urn:microsoft.com/office/officeart/2005/8/layout/process1"/>
    <dgm:cxn modelId="{DDD5F0B6-E930-4F47-90E8-4C4918A2BC48}" type="presOf" srcId="{79EEF28B-E46D-4E7E-A2B8-7E00E7498291}" destId="{B6031466-A0CE-4456-85DD-5C6507010AFE}" srcOrd="0" destOrd="0" presId="urn:microsoft.com/office/officeart/2005/8/layout/process1"/>
    <dgm:cxn modelId="{D25ED01B-0FC9-40BB-AE36-76F67EF298DE}" type="presOf" srcId="{9B954BE7-EE09-4478-89F2-FDA4ABE258B6}" destId="{F6A528D6-130E-493E-B8CE-60BF7D9C4C75}" srcOrd="0" destOrd="0" presId="urn:microsoft.com/office/officeart/2005/8/layout/process1"/>
    <dgm:cxn modelId="{318A45C5-2C46-4761-A886-3DFE388562A5}" type="presParOf" srcId="{60EC94E3-C392-4014-916A-EFD21BB932DA}" destId="{0D8CFAAC-603C-4E8E-84C4-ABFBD0A351E8}" srcOrd="0" destOrd="0" presId="urn:microsoft.com/office/officeart/2005/8/layout/process1"/>
    <dgm:cxn modelId="{47C474E4-3B0B-4F37-838B-5A83C0159B9C}" type="presParOf" srcId="{60EC94E3-C392-4014-916A-EFD21BB932DA}" destId="{F6A528D6-130E-493E-B8CE-60BF7D9C4C75}" srcOrd="1" destOrd="0" presId="urn:microsoft.com/office/officeart/2005/8/layout/process1"/>
    <dgm:cxn modelId="{C28DC85B-ECB2-457B-9D8B-9F217E7A8C31}" type="presParOf" srcId="{F6A528D6-130E-493E-B8CE-60BF7D9C4C75}" destId="{2C34F514-FDCF-4EBA-8FFE-A5EA67C52F03}" srcOrd="0" destOrd="0" presId="urn:microsoft.com/office/officeart/2005/8/layout/process1"/>
    <dgm:cxn modelId="{C7262C02-5DEA-480E-BFFF-AB2EA097BED2}" type="presParOf" srcId="{60EC94E3-C392-4014-916A-EFD21BB932DA}" destId="{4C46DA97-4F3C-4875-9B71-216B2E461D7E}" srcOrd="2" destOrd="0" presId="urn:microsoft.com/office/officeart/2005/8/layout/process1"/>
    <dgm:cxn modelId="{94EDE562-296F-46E0-8289-640466326255}" type="presParOf" srcId="{60EC94E3-C392-4014-916A-EFD21BB932DA}" destId="{B6031466-A0CE-4456-85DD-5C6507010AFE}" srcOrd="3" destOrd="0" presId="urn:microsoft.com/office/officeart/2005/8/layout/process1"/>
    <dgm:cxn modelId="{03E28488-629B-4832-881E-1C2933D515F1}" type="presParOf" srcId="{B6031466-A0CE-4456-85DD-5C6507010AFE}" destId="{570D4525-7BFB-4091-84DD-B837F8E96932}" srcOrd="0" destOrd="0" presId="urn:microsoft.com/office/officeart/2005/8/layout/process1"/>
    <dgm:cxn modelId="{285D4D2A-7050-491B-8B18-EEB60D64C8D0}" type="presParOf" srcId="{60EC94E3-C392-4014-916A-EFD21BB932DA}" destId="{AEA86045-5E86-4986-9655-4C2E061AFC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A21B0-0B7E-4FE3-B2B6-05726E62C62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071E4F-B5CB-4A73-8C83-CCA393FE7B31}">
      <dgm:prSet phldrT="[Text]"/>
      <dgm:spPr>
        <a:solidFill>
          <a:srgbClr val="00694E"/>
        </a:solidFill>
      </dgm:spPr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06AC25B6-0A1B-41C4-9B2F-93311C461805}" type="parTrans" cxnId="{B161392C-CD76-442E-BB6A-D399992274E1}">
      <dgm:prSet/>
      <dgm:spPr/>
      <dgm:t>
        <a:bodyPr/>
        <a:lstStyle/>
        <a:p>
          <a:endParaRPr lang="en-US"/>
        </a:p>
      </dgm:t>
    </dgm:pt>
    <dgm:pt modelId="{E643DDF3-1823-4B9C-AA0E-E2FB2F9ACC98}" type="sibTrans" cxnId="{B161392C-CD76-442E-BB6A-D399992274E1}">
      <dgm:prSet/>
      <dgm:spPr/>
      <dgm:t>
        <a:bodyPr/>
        <a:lstStyle/>
        <a:p>
          <a:endParaRPr lang="en-US"/>
        </a:p>
      </dgm:t>
    </dgm:pt>
    <dgm:pt modelId="{642EB58B-C4F3-4FFD-ACC5-ABB88CD44655}">
      <dgm:prSet phldrT="[Text]"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Recruiting and Hiring</a:t>
          </a:r>
          <a:endParaRPr lang="en-US" sz="1100" dirty="0">
            <a:solidFill>
              <a:srgbClr val="00694E"/>
            </a:solidFill>
          </a:endParaRPr>
        </a:p>
      </dgm:t>
    </dgm:pt>
    <dgm:pt modelId="{A82E980C-3E20-4E24-BD0E-A9D48E02B71A}" type="parTrans" cxnId="{876B9F15-1C42-4AA2-9530-64451CA6DA13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EA863A4C-97FC-46F1-839B-0FA32F6C9E68}" type="sibTrans" cxnId="{876B9F15-1C42-4AA2-9530-64451CA6DA13}">
      <dgm:prSet/>
      <dgm:spPr/>
      <dgm:t>
        <a:bodyPr/>
        <a:lstStyle/>
        <a:p>
          <a:endParaRPr lang="en-US"/>
        </a:p>
      </dgm:t>
    </dgm:pt>
    <dgm:pt modelId="{6151D68D-BCF6-4FCD-9C64-35E329B9AD1B}">
      <dgm:prSet phldrT="[Text]"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Employee Services &amp; Resources</a:t>
          </a:r>
          <a:endParaRPr lang="en-US" sz="1100" dirty="0">
            <a:solidFill>
              <a:srgbClr val="00694E"/>
            </a:solidFill>
          </a:endParaRPr>
        </a:p>
      </dgm:t>
    </dgm:pt>
    <dgm:pt modelId="{5144B31B-6A61-4260-93EF-9766FDD39F42}" type="parTrans" cxnId="{89E2A179-C2BA-4D28-A3FD-DE9AA6773049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58F54AE5-FA18-4235-B54A-5D762F70C836}" type="sibTrans" cxnId="{89E2A179-C2BA-4D28-A3FD-DE9AA6773049}">
      <dgm:prSet/>
      <dgm:spPr/>
      <dgm:t>
        <a:bodyPr/>
        <a:lstStyle/>
        <a:p>
          <a:endParaRPr lang="en-US"/>
        </a:p>
      </dgm:t>
    </dgm:pt>
    <dgm:pt modelId="{8A7753F8-FFE9-4A25-B529-496DDE2FEB76}">
      <dgm:prSet phldrT="[Text]"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Payroll, Taxes &amp; Timekeeping</a:t>
          </a:r>
          <a:endParaRPr lang="en-US" sz="1100" dirty="0">
            <a:solidFill>
              <a:srgbClr val="00694E"/>
            </a:solidFill>
          </a:endParaRPr>
        </a:p>
      </dgm:t>
    </dgm:pt>
    <dgm:pt modelId="{11D9A6BB-6281-4C8A-9E63-F74B12A5E062}" type="parTrans" cxnId="{121DDC6B-8908-4EDC-BA45-8723A58F39A9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0DC95656-762E-4ED8-945B-05B8A48A9DF5}" type="sibTrans" cxnId="{121DDC6B-8908-4EDC-BA45-8723A58F39A9}">
      <dgm:prSet/>
      <dgm:spPr/>
      <dgm:t>
        <a:bodyPr/>
        <a:lstStyle/>
        <a:p>
          <a:endParaRPr lang="en-US"/>
        </a:p>
      </dgm:t>
    </dgm:pt>
    <dgm:pt modelId="{4B7A8896-398E-4A1C-8ECC-6F432C2ECBDF}">
      <dgm:prSet phldrT="[Text]"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Professional Development</a:t>
          </a:r>
          <a:endParaRPr lang="en-US" sz="1100" dirty="0">
            <a:solidFill>
              <a:srgbClr val="00694E"/>
            </a:solidFill>
          </a:endParaRPr>
        </a:p>
      </dgm:t>
    </dgm:pt>
    <dgm:pt modelId="{24CFBB78-1FE1-4B4E-9425-C232DE2A2080}" type="parTrans" cxnId="{185E3B75-5F4A-446D-8988-C81294FF9985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F7BAC69A-46C4-417E-9F69-19F7B5DBC2B7}" type="sibTrans" cxnId="{185E3B75-5F4A-446D-8988-C81294FF9985}">
      <dgm:prSet/>
      <dgm:spPr/>
      <dgm:t>
        <a:bodyPr/>
        <a:lstStyle/>
        <a:p>
          <a:endParaRPr lang="en-US"/>
        </a:p>
      </dgm:t>
    </dgm:pt>
    <dgm:pt modelId="{35236A16-EF5C-40A6-8B44-F92C2DDBACE5}">
      <dgm:prSet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Performance</a:t>
          </a:r>
          <a:r>
            <a:rPr lang="en-US" sz="1000" dirty="0" smtClean="0">
              <a:solidFill>
                <a:srgbClr val="00694E"/>
              </a:solidFill>
            </a:rPr>
            <a:t> Mgt.</a:t>
          </a:r>
          <a:endParaRPr lang="en-US" sz="1000" dirty="0">
            <a:solidFill>
              <a:srgbClr val="00694E"/>
            </a:solidFill>
          </a:endParaRPr>
        </a:p>
      </dgm:t>
    </dgm:pt>
    <dgm:pt modelId="{D108A5F2-73F1-4F75-94C6-A2D7555CF8CB}" type="parTrans" cxnId="{27CE9210-236E-43FA-8D1A-1A7B7FD123EC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C41E0AAC-BAFF-46FF-A7D8-75614BE17C1D}" type="sibTrans" cxnId="{27CE9210-236E-43FA-8D1A-1A7B7FD123EC}">
      <dgm:prSet/>
      <dgm:spPr/>
      <dgm:t>
        <a:bodyPr/>
        <a:lstStyle/>
        <a:p>
          <a:endParaRPr lang="en-US"/>
        </a:p>
      </dgm:t>
    </dgm:pt>
    <dgm:pt modelId="{0468BB54-663C-4542-8280-CB245D29BB1B}">
      <dgm:prSet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Compensation</a:t>
          </a:r>
          <a:endParaRPr lang="en-US" sz="1100" dirty="0">
            <a:solidFill>
              <a:srgbClr val="00694E"/>
            </a:solidFill>
          </a:endParaRPr>
        </a:p>
      </dgm:t>
    </dgm:pt>
    <dgm:pt modelId="{BB66AF7B-E2D9-42F3-AD86-5D3BABCE822F}" type="parTrans" cxnId="{CE9FF249-58F6-4823-9E0D-E150A6E6D2A8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7E289C50-51FA-4F85-86BF-26E4438639CE}" type="sibTrans" cxnId="{CE9FF249-58F6-4823-9E0D-E150A6E6D2A8}">
      <dgm:prSet/>
      <dgm:spPr/>
      <dgm:t>
        <a:bodyPr/>
        <a:lstStyle/>
        <a:p>
          <a:endParaRPr lang="en-US"/>
        </a:p>
      </dgm:t>
    </dgm:pt>
    <dgm:pt modelId="{553B8EA1-38DA-4FCF-AAD5-169746377981}">
      <dgm:prSet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Benefits</a:t>
          </a:r>
          <a:endParaRPr lang="en-US" sz="1100" dirty="0">
            <a:solidFill>
              <a:srgbClr val="00694E"/>
            </a:solidFill>
          </a:endParaRPr>
        </a:p>
      </dgm:t>
    </dgm:pt>
    <dgm:pt modelId="{A0A35A7C-3B00-49F9-804D-0CA86157644B}" type="parTrans" cxnId="{743D255A-F3F4-466E-8E9F-F84FCD4B0357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C9550D84-19E0-4704-81FD-6B6BD228C418}" type="sibTrans" cxnId="{743D255A-F3F4-466E-8E9F-F84FCD4B0357}">
      <dgm:prSet/>
      <dgm:spPr/>
      <dgm:t>
        <a:bodyPr/>
        <a:lstStyle/>
        <a:p>
          <a:endParaRPr lang="en-US"/>
        </a:p>
      </dgm:t>
    </dgm:pt>
    <dgm:pt modelId="{7FB55866-2475-4046-BE37-4AFDA648B065}">
      <dgm:prSet custT="1"/>
      <dgm:spPr>
        <a:solidFill>
          <a:srgbClr val="D9D7D4"/>
        </a:solidFill>
        <a:ln>
          <a:solidFill>
            <a:srgbClr val="00694E"/>
          </a:solidFill>
        </a:ln>
      </dgm:spPr>
      <dgm:t>
        <a:bodyPr lIns="0" tIns="0" rIns="0" bIns="0"/>
        <a:lstStyle/>
        <a:p>
          <a:r>
            <a:rPr lang="en-US" sz="1100" dirty="0" smtClean="0">
              <a:solidFill>
                <a:srgbClr val="00694E"/>
              </a:solidFill>
            </a:rPr>
            <a:t>Workers’ Comp &amp; Care Mgt.</a:t>
          </a:r>
          <a:endParaRPr lang="en-US" sz="1100" dirty="0">
            <a:solidFill>
              <a:srgbClr val="00694E"/>
            </a:solidFill>
          </a:endParaRPr>
        </a:p>
      </dgm:t>
    </dgm:pt>
    <dgm:pt modelId="{66412FE6-3F56-4D95-A5E0-53B2330EB9FC}" type="parTrans" cxnId="{31F0D706-6A11-484C-8B18-E6CBC7A4F300}">
      <dgm:prSet/>
      <dgm:spPr>
        <a:ln>
          <a:solidFill>
            <a:srgbClr val="024230"/>
          </a:solidFill>
        </a:ln>
      </dgm:spPr>
      <dgm:t>
        <a:bodyPr/>
        <a:lstStyle/>
        <a:p>
          <a:endParaRPr lang="en-US"/>
        </a:p>
      </dgm:t>
    </dgm:pt>
    <dgm:pt modelId="{9BDCE084-9E8D-4FA4-9E6F-4FA326A71EE9}" type="sibTrans" cxnId="{31F0D706-6A11-484C-8B18-E6CBC7A4F300}">
      <dgm:prSet/>
      <dgm:spPr/>
      <dgm:t>
        <a:bodyPr/>
        <a:lstStyle/>
        <a:p>
          <a:endParaRPr lang="en-US"/>
        </a:p>
      </dgm:t>
    </dgm:pt>
    <dgm:pt modelId="{A436077A-29AA-4CA9-A47A-431845A75FE5}">
      <dgm:prSet custT="1"/>
      <dgm:spPr>
        <a:solidFill>
          <a:srgbClr val="D9D7D4"/>
        </a:solidFill>
        <a:ln>
          <a:solidFill>
            <a:srgbClr val="00694E"/>
          </a:solidFill>
        </a:ln>
      </dgm:spPr>
      <dgm:t>
        <a:bodyPr/>
        <a:lstStyle/>
        <a:p>
          <a:r>
            <a:rPr lang="en-US" sz="1100" dirty="0" smtClean="0">
              <a:solidFill>
                <a:srgbClr val="00694E"/>
              </a:solidFill>
            </a:rPr>
            <a:t>Employee and Labor  Relations</a:t>
          </a:r>
          <a:endParaRPr lang="en-US" sz="1100" dirty="0">
            <a:solidFill>
              <a:srgbClr val="00694E"/>
            </a:solidFill>
          </a:endParaRPr>
        </a:p>
      </dgm:t>
    </dgm:pt>
    <dgm:pt modelId="{63D07105-76E5-4657-8E3B-D7016E787BFE}" type="parTrans" cxnId="{4E889D9B-1FFA-4E97-BBC6-E0E42039597E}">
      <dgm:prSet/>
      <dgm:spPr/>
      <dgm:t>
        <a:bodyPr/>
        <a:lstStyle/>
        <a:p>
          <a:endParaRPr lang="en-US"/>
        </a:p>
      </dgm:t>
    </dgm:pt>
    <dgm:pt modelId="{193632F2-5B62-45A6-8D68-E09DFC4773BF}" type="sibTrans" cxnId="{4E889D9B-1FFA-4E97-BBC6-E0E42039597E}">
      <dgm:prSet/>
      <dgm:spPr/>
      <dgm:t>
        <a:bodyPr/>
        <a:lstStyle/>
        <a:p>
          <a:endParaRPr lang="en-US"/>
        </a:p>
      </dgm:t>
    </dgm:pt>
    <dgm:pt modelId="{6A02BD62-F9A8-49BD-83FA-44B609B3086D}" type="pres">
      <dgm:prSet presAssocID="{197A21B0-0B7E-4FE3-B2B6-05726E62C6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E59F0C-DBD6-4B55-BB75-852689D63B4A}" type="pres">
      <dgm:prSet presAssocID="{E6071E4F-B5CB-4A73-8C83-CCA393FE7B31}" presName="centerShape" presStyleLbl="node0" presStyleIdx="0" presStyleCnt="1" custScaleX="149738" custScaleY="149738"/>
      <dgm:spPr/>
      <dgm:t>
        <a:bodyPr/>
        <a:lstStyle/>
        <a:p>
          <a:endParaRPr lang="en-US"/>
        </a:p>
      </dgm:t>
    </dgm:pt>
    <dgm:pt modelId="{0224314E-4568-4DC7-B212-56570BC1E29F}" type="pres">
      <dgm:prSet presAssocID="{A82E980C-3E20-4E24-BD0E-A9D48E02B71A}" presName="Name9" presStyleLbl="parChTrans1D2" presStyleIdx="0" presStyleCnt="9"/>
      <dgm:spPr/>
      <dgm:t>
        <a:bodyPr/>
        <a:lstStyle/>
        <a:p>
          <a:endParaRPr lang="en-US"/>
        </a:p>
      </dgm:t>
    </dgm:pt>
    <dgm:pt modelId="{29C41EF2-FFBD-404F-877A-B3965F4306C7}" type="pres">
      <dgm:prSet presAssocID="{A82E980C-3E20-4E24-BD0E-A9D48E02B71A}" presName="connTx" presStyleLbl="parChTrans1D2" presStyleIdx="0" presStyleCnt="9"/>
      <dgm:spPr/>
      <dgm:t>
        <a:bodyPr/>
        <a:lstStyle/>
        <a:p>
          <a:endParaRPr lang="en-US"/>
        </a:p>
      </dgm:t>
    </dgm:pt>
    <dgm:pt modelId="{864A91FE-C413-46FB-827F-3CAA702CFB48}" type="pres">
      <dgm:prSet presAssocID="{642EB58B-C4F3-4FFD-ACC5-ABB88CD44655}" presName="node" presStyleLbl="node1" presStyleIdx="0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C1508-4EDB-4BC2-A173-AFBDA14189BA}" type="pres">
      <dgm:prSet presAssocID="{5144B31B-6A61-4260-93EF-9766FDD39F42}" presName="Name9" presStyleLbl="parChTrans1D2" presStyleIdx="1" presStyleCnt="9"/>
      <dgm:spPr/>
      <dgm:t>
        <a:bodyPr/>
        <a:lstStyle/>
        <a:p>
          <a:endParaRPr lang="en-US"/>
        </a:p>
      </dgm:t>
    </dgm:pt>
    <dgm:pt modelId="{69C6F012-31EF-4E19-8023-49BB98CE25F3}" type="pres">
      <dgm:prSet presAssocID="{5144B31B-6A61-4260-93EF-9766FDD39F42}" presName="connTx" presStyleLbl="parChTrans1D2" presStyleIdx="1" presStyleCnt="9"/>
      <dgm:spPr/>
      <dgm:t>
        <a:bodyPr/>
        <a:lstStyle/>
        <a:p>
          <a:endParaRPr lang="en-US"/>
        </a:p>
      </dgm:t>
    </dgm:pt>
    <dgm:pt modelId="{09DF0E99-151A-499F-95A5-C0D2EEF2B86A}" type="pres">
      <dgm:prSet presAssocID="{6151D68D-BCF6-4FCD-9C64-35E329B9AD1B}" presName="node" presStyleLbl="node1" presStyleIdx="1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127DD-063F-4480-87E1-7531E03D64F4}" type="pres">
      <dgm:prSet presAssocID="{11D9A6BB-6281-4C8A-9E63-F74B12A5E062}" presName="Name9" presStyleLbl="parChTrans1D2" presStyleIdx="2" presStyleCnt="9"/>
      <dgm:spPr/>
      <dgm:t>
        <a:bodyPr/>
        <a:lstStyle/>
        <a:p>
          <a:endParaRPr lang="en-US"/>
        </a:p>
      </dgm:t>
    </dgm:pt>
    <dgm:pt modelId="{A695AFD2-9D07-435D-ADB7-152F4B7BF0F0}" type="pres">
      <dgm:prSet presAssocID="{11D9A6BB-6281-4C8A-9E63-F74B12A5E062}" presName="connTx" presStyleLbl="parChTrans1D2" presStyleIdx="2" presStyleCnt="9"/>
      <dgm:spPr/>
      <dgm:t>
        <a:bodyPr/>
        <a:lstStyle/>
        <a:p>
          <a:endParaRPr lang="en-US"/>
        </a:p>
      </dgm:t>
    </dgm:pt>
    <dgm:pt modelId="{42F78CB3-0919-4529-8E3C-37F09A40EE31}" type="pres">
      <dgm:prSet presAssocID="{8A7753F8-FFE9-4A25-B529-496DDE2FEB76}" presName="node" presStyleLbl="node1" presStyleIdx="2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EE0CC-7095-43E2-A7BA-7C5FC9BB663C}" type="pres">
      <dgm:prSet presAssocID="{24CFBB78-1FE1-4B4E-9425-C232DE2A2080}" presName="Name9" presStyleLbl="parChTrans1D2" presStyleIdx="3" presStyleCnt="9"/>
      <dgm:spPr/>
      <dgm:t>
        <a:bodyPr/>
        <a:lstStyle/>
        <a:p>
          <a:endParaRPr lang="en-US"/>
        </a:p>
      </dgm:t>
    </dgm:pt>
    <dgm:pt modelId="{D9E1A3B3-FE15-4922-AA99-72163CCB3C9A}" type="pres">
      <dgm:prSet presAssocID="{24CFBB78-1FE1-4B4E-9425-C232DE2A2080}" presName="connTx" presStyleLbl="parChTrans1D2" presStyleIdx="3" presStyleCnt="9"/>
      <dgm:spPr/>
      <dgm:t>
        <a:bodyPr/>
        <a:lstStyle/>
        <a:p>
          <a:endParaRPr lang="en-US"/>
        </a:p>
      </dgm:t>
    </dgm:pt>
    <dgm:pt modelId="{7C3F1FF5-3C3D-4932-8223-6EC5109CA850}" type="pres">
      <dgm:prSet presAssocID="{4B7A8896-398E-4A1C-8ECC-6F432C2ECBDF}" presName="node" presStyleLbl="node1" presStyleIdx="3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3F88F-0534-4A39-9352-BF6621BFC48E}" type="pres">
      <dgm:prSet presAssocID="{D108A5F2-73F1-4F75-94C6-A2D7555CF8CB}" presName="Name9" presStyleLbl="parChTrans1D2" presStyleIdx="4" presStyleCnt="9"/>
      <dgm:spPr/>
      <dgm:t>
        <a:bodyPr/>
        <a:lstStyle/>
        <a:p>
          <a:endParaRPr lang="en-US"/>
        </a:p>
      </dgm:t>
    </dgm:pt>
    <dgm:pt modelId="{03C0742D-013D-4367-B6C2-AED8E71B2C96}" type="pres">
      <dgm:prSet presAssocID="{D108A5F2-73F1-4F75-94C6-A2D7555CF8CB}" presName="connTx" presStyleLbl="parChTrans1D2" presStyleIdx="4" presStyleCnt="9"/>
      <dgm:spPr/>
      <dgm:t>
        <a:bodyPr/>
        <a:lstStyle/>
        <a:p>
          <a:endParaRPr lang="en-US"/>
        </a:p>
      </dgm:t>
    </dgm:pt>
    <dgm:pt modelId="{CA171631-0E41-401F-9FE6-817E5BF2595E}" type="pres">
      <dgm:prSet presAssocID="{35236A16-EF5C-40A6-8B44-F92C2DDBACE5}" presName="node" presStyleLbl="node1" presStyleIdx="4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CA2D8-D9F1-4A6B-AC10-488E639CE0AC}" type="pres">
      <dgm:prSet presAssocID="{BB66AF7B-E2D9-42F3-AD86-5D3BABCE822F}" presName="Name9" presStyleLbl="parChTrans1D2" presStyleIdx="5" presStyleCnt="9"/>
      <dgm:spPr/>
      <dgm:t>
        <a:bodyPr/>
        <a:lstStyle/>
        <a:p>
          <a:endParaRPr lang="en-US"/>
        </a:p>
      </dgm:t>
    </dgm:pt>
    <dgm:pt modelId="{D39865DC-F379-49C0-AD76-ECC3D23ABA7A}" type="pres">
      <dgm:prSet presAssocID="{BB66AF7B-E2D9-42F3-AD86-5D3BABCE822F}" presName="connTx" presStyleLbl="parChTrans1D2" presStyleIdx="5" presStyleCnt="9"/>
      <dgm:spPr/>
      <dgm:t>
        <a:bodyPr/>
        <a:lstStyle/>
        <a:p>
          <a:endParaRPr lang="en-US"/>
        </a:p>
      </dgm:t>
    </dgm:pt>
    <dgm:pt modelId="{69847A10-EC41-4EBC-8F3C-C28FD18BEEEC}" type="pres">
      <dgm:prSet presAssocID="{0468BB54-663C-4542-8280-CB245D29BB1B}" presName="node" presStyleLbl="node1" presStyleIdx="5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124DC-946F-415B-A7F7-1BA2571B3376}" type="pres">
      <dgm:prSet presAssocID="{A0A35A7C-3B00-49F9-804D-0CA86157644B}" presName="Name9" presStyleLbl="parChTrans1D2" presStyleIdx="6" presStyleCnt="9"/>
      <dgm:spPr/>
      <dgm:t>
        <a:bodyPr/>
        <a:lstStyle/>
        <a:p>
          <a:endParaRPr lang="en-US"/>
        </a:p>
      </dgm:t>
    </dgm:pt>
    <dgm:pt modelId="{4869AC66-08A5-4597-B43F-7A39E579DF66}" type="pres">
      <dgm:prSet presAssocID="{A0A35A7C-3B00-49F9-804D-0CA86157644B}" presName="connTx" presStyleLbl="parChTrans1D2" presStyleIdx="6" presStyleCnt="9"/>
      <dgm:spPr/>
      <dgm:t>
        <a:bodyPr/>
        <a:lstStyle/>
        <a:p>
          <a:endParaRPr lang="en-US"/>
        </a:p>
      </dgm:t>
    </dgm:pt>
    <dgm:pt modelId="{308196E9-67BC-4688-B742-198EB8B6287D}" type="pres">
      <dgm:prSet presAssocID="{553B8EA1-38DA-4FCF-AAD5-169746377981}" presName="node" presStyleLbl="node1" presStyleIdx="6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D0B83-3EA1-4658-A3C2-24E4A3BBFA8A}" type="pres">
      <dgm:prSet presAssocID="{66412FE6-3F56-4D95-A5E0-53B2330EB9FC}" presName="Name9" presStyleLbl="parChTrans1D2" presStyleIdx="7" presStyleCnt="9"/>
      <dgm:spPr/>
      <dgm:t>
        <a:bodyPr/>
        <a:lstStyle/>
        <a:p>
          <a:endParaRPr lang="en-US"/>
        </a:p>
      </dgm:t>
    </dgm:pt>
    <dgm:pt modelId="{D612AABD-B373-4C64-8F31-F292FEEA7645}" type="pres">
      <dgm:prSet presAssocID="{66412FE6-3F56-4D95-A5E0-53B2330EB9FC}" presName="connTx" presStyleLbl="parChTrans1D2" presStyleIdx="7" presStyleCnt="9"/>
      <dgm:spPr/>
      <dgm:t>
        <a:bodyPr/>
        <a:lstStyle/>
        <a:p>
          <a:endParaRPr lang="en-US"/>
        </a:p>
      </dgm:t>
    </dgm:pt>
    <dgm:pt modelId="{19EFE6D4-2894-4F04-A103-B38D2947F37D}" type="pres">
      <dgm:prSet presAssocID="{7FB55866-2475-4046-BE37-4AFDA648B065}" presName="node" presStyleLbl="node1" presStyleIdx="7" presStyleCnt="9" custScaleX="122869" custScaleY="12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13B0A-943F-425A-9E5F-0F21732DE4A3}" type="pres">
      <dgm:prSet presAssocID="{63D07105-76E5-4657-8E3B-D7016E787BFE}" presName="Name9" presStyleLbl="parChTrans1D2" presStyleIdx="8" presStyleCnt="9"/>
      <dgm:spPr/>
      <dgm:t>
        <a:bodyPr/>
        <a:lstStyle/>
        <a:p>
          <a:endParaRPr lang="en-US"/>
        </a:p>
      </dgm:t>
    </dgm:pt>
    <dgm:pt modelId="{FC339A6E-CC63-4446-8FA1-CD943B8149D2}" type="pres">
      <dgm:prSet presAssocID="{63D07105-76E5-4657-8E3B-D7016E787BFE}" presName="connTx" presStyleLbl="parChTrans1D2" presStyleIdx="8" presStyleCnt="9"/>
      <dgm:spPr/>
      <dgm:t>
        <a:bodyPr/>
        <a:lstStyle/>
        <a:p>
          <a:endParaRPr lang="en-US"/>
        </a:p>
      </dgm:t>
    </dgm:pt>
    <dgm:pt modelId="{794BD473-D23D-42CD-A4EA-E31D480C366C}" type="pres">
      <dgm:prSet presAssocID="{A436077A-29AA-4CA9-A47A-431845A75FE5}" presName="node" presStyleLbl="node1" presStyleIdx="8" presStyleCnt="9" custScaleX="124346" custScaleY="124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78FBFE-6503-4473-9680-887DC1AD6746}" type="presOf" srcId="{5144B31B-6A61-4260-93EF-9766FDD39F42}" destId="{CE0C1508-4EDB-4BC2-A173-AFBDA14189BA}" srcOrd="0" destOrd="0" presId="urn:microsoft.com/office/officeart/2005/8/layout/radial1"/>
    <dgm:cxn modelId="{52A603A1-FC7C-4371-B5F7-E327EC70832C}" type="presOf" srcId="{63D07105-76E5-4657-8E3B-D7016E787BFE}" destId="{FC339A6E-CC63-4446-8FA1-CD943B8149D2}" srcOrd="1" destOrd="0" presId="urn:microsoft.com/office/officeart/2005/8/layout/radial1"/>
    <dgm:cxn modelId="{316A9563-390C-44DB-B7B3-B3212BBEB44A}" type="presOf" srcId="{35236A16-EF5C-40A6-8B44-F92C2DDBACE5}" destId="{CA171631-0E41-401F-9FE6-817E5BF2595E}" srcOrd="0" destOrd="0" presId="urn:microsoft.com/office/officeart/2005/8/layout/radial1"/>
    <dgm:cxn modelId="{FAA689C6-22A3-4C8B-81B7-4080B1E7DEC7}" type="presOf" srcId="{A0A35A7C-3B00-49F9-804D-0CA86157644B}" destId="{4869AC66-08A5-4597-B43F-7A39E579DF66}" srcOrd="1" destOrd="0" presId="urn:microsoft.com/office/officeart/2005/8/layout/radial1"/>
    <dgm:cxn modelId="{876B9F15-1C42-4AA2-9530-64451CA6DA13}" srcId="{E6071E4F-B5CB-4A73-8C83-CCA393FE7B31}" destId="{642EB58B-C4F3-4FFD-ACC5-ABB88CD44655}" srcOrd="0" destOrd="0" parTransId="{A82E980C-3E20-4E24-BD0E-A9D48E02B71A}" sibTransId="{EA863A4C-97FC-46F1-839B-0FA32F6C9E68}"/>
    <dgm:cxn modelId="{A6AE520F-7385-45B9-B58D-5D514C6DBED1}" type="presOf" srcId="{11D9A6BB-6281-4C8A-9E63-F74B12A5E062}" destId="{A695AFD2-9D07-435D-ADB7-152F4B7BF0F0}" srcOrd="1" destOrd="0" presId="urn:microsoft.com/office/officeart/2005/8/layout/radial1"/>
    <dgm:cxn modelId="{615C935C-4E47-4FE6-BB79-0DCB9B277906}" type="presOf" srcId="{A436077A-29AA-4CA9-A47A-431845A75FE5}" destId="{794BD473-D23D-42CD-A4EA-E31D480C366C}" srcOrd="0" destOrd="0" presId="urn:microsoft.com/office/officeart/2005/8/layout/radial1"/>
    <dgm:cxn modelId="{D4BAAF65-7C6B-41CB-A462-69545716155B}" type="presOf" srcId="{D108A5F2-73F1-4F75-94C6-A2D7555CF8CB}" destId="{DDD3F88F-0534-4A39-9352-BF6621BFC48E}" srcOrd="0" destOrd="0" presId="urn:microsoft.com/office/officeart/2005/8/layout/radial1"/>
    <dgm:cxn modelId="{421D1B29-7412-4B8E-AD61-807995637BD3}" type="presOf" srcId="{4B7A8896-398E-4A1C-8ECC-6F432C2ECBDF}" destId="{7C3F1FF5-3C3D-4932-8223-6EC5109CA850}" srcOrd="0" destOrd="0" presId="urn:microsoft.com/office/officeart/2005/8/layout/radial1"/>
    <dgm:cxn modelId="{31F0D706-6A11-484C-8B18-E6CBC7A4F300}" srcId="{E6071E4F-B5CB-4A73-8C83-CCA393FE7B31}" destId="{7FB55866-2475-4046-BE37-4AFDA648B065}" srcOrd="7" destOrd="0" parTransId="{66412FE6-3F56-4D95-A5E0-53B2330EB9FC}" sibTransId="{9BDCE084-9E8D-4FA4-9E6F-4FA326A71EE9}"/>
    <dgm:cxn modelId="{4E889D9B-1FFA-4E97-BBC6-E0E42039597E}" srcId="{E6071E4F-B5CB-4A73-8C83-CCA393FE7B31}" destId="{A436077A-29AA-4CA9-A47A-431845A75FE5}" srcOrd="8" destOrd="0" parTransId="{63D07105-76E5-4657-8E3B-D7016E787BFE}" sibTransId="{193632F2-5B62-45A6-8D68-E09DFC4773BF}"/>
    <dgm:cxn modelId="{227A6161-21C8-46D0-80C7-59C091E6BFF3}" type="presOf" srcId="{BB66AF7B-E2D9-42F3-AD86-5D3BABCE822F}" destId="{D39865DC-F379-49C0-AD76-ECC3D23ABA7A}" srcOrd="1" destOrd="0" presId="urn:microsoft.com/office/officeart/2005/8/layout/radial1"/>
    <dgm:cxn modelId="{3D1ABBE5-35A4-46C2-9D8D-3E9C952C4B0A}" type="presOf" srcId="{63D07105-76E5-4657-8E3B-D7016E787BFE}" destId="{72913B0A-943F-425A-9E5F-0F21732DE4A3}" srcOrd="0" destOrd="0" presId="urn:microsoft.com/office/officeart/2005/8/layout/radial1"/>
    <dgm:cxn modelId="{9BCB840B-A3BE-4957-81C0-316394324E8B}" type="presOf" srcId="{24CFBB78-1FE1-4B4E-9425-C232DE2A2080}" destId="{D9E1A3B3-FE15-4922-AA99-72163CCB3C9A}" srcOrd="1" destOrd="0" presId="urn:microsoft.com/office/officeart/2005/8/layout/radial1"/>
    <dgm:cxn modelId="{DCB2BDEC-ABBA-4532-9BB6-88C296DB9300}" type="presOf" srcId="{A82E980C-3E20-4E24-BD0E-A9D48E02B71A}" destId="{0224314E-4568-4DC7-B212-56570BC1E29F}" srcOrd="0" destOrd="0" presId="urn:microsoft.com/office/officeart/2005/8/layout/radial1"/>
    <dgm:cxn modelId="{4643728D-BE3B-4C05-8AF8-EA46DF1D0FC8}" type="presOf" srcId="{8A7753F8-FFE9-4A25-B529-496DDE2FEB76}" destId="{42F78CB3-0919-4529-8E3C-37F09A40EE31}" srcOrd="0" destOrd="0" presId="urn:microsoft.com/office/officeart/2005/8/layout/radial1"/>
    <dgm:cxn modelId="{E31BA72A-F589-41AA-ABE2-B3DBF3DA14FA}" type="presOf" srcId="{6151D68D-BCF6-4FCD-9C64-35E329B9AD1B}" destId="{09DF0E99-151A-499F-95A5-C0D2EEF2B86A}" srcOrd="0" destOrd="0" presId="urn:microsoft.com/office/officeart/2005/8/layout/radial1"/>
    <dgm:cxn modelId="{A7F652DD-9A2C-4035-8526-E3BC74EC57A5}" type="presOf" srcId="{BB66AF7B-E2D9-42F3-AD86-5D3BABCE822F}" destId="{0BCCA2D8-D9F1-4A6B-AC10-488E639CE0AC}" srcOrd="0" destOrd="0" presId="urn:microsoft.com/office/officeart/2005/8/layout/radial1"/>
    <dgm:cxn modelId="{89E2A179-C2BA-4D28-A3FD-DE9AA6773049}" srcId="{E6071E4F-B5CB-4A73-8C83-CCA393FE7B31}" destId="{6151D68D-BCF6-4FCD-9C64-35E329B9AD1B}" srcOrd="1" destOrd="0" parTransId="{5144B31B-6A61-4260-93EF-9766FDD39F42}" sibTransId="{58F54AE5-FA18-4235-B54A-5D762F70C836}"/>
    <dgm:cxn modelId="{4EACBB31-7AAE-4988-8699-B5A7783DF0E6}" type="presOf" srcId="{11D9A6BB-6281-4C8A-9E63-F74B12A5E062}" destId="{DEA127DD-063F-4480-87E1-7531E03D64F4}" srcOrd="0" destOrd="0" presId="urn:microsoft.com/office/officeart/2005/8/layout/radial1"/>
    <dgm:cxn modelId="{D75B2F9E-6B00-45EF-AA9D-F39132341192}" type="presOf" srcId="{66412FE6-3F56-4D95-A5E0-53B2330EB9FC}" destId="{D612AABD-B373-4C64-8F31-F292FEEA7645}" srcOrd="1" destOrd="0" presId="urn:microsoft.com/office/officeart/2005/8/layout/radial1"/>
    <dgm:cxn modelId="{8F84E767-2AAC-4F79-AD21-020D4743A3BA}" type="presOf" srcId="{5144B31B-6A61-4260-93EF-9766FDD39F42}" destId="{69C6F012-31EF-4E19-8023-49BB98CE25F3}" srcOrd="1" destOrd="0" presId="urn:microsoft.com/office/officeart/2005/8/layout/radial1"/>
    <dgm:cxn modelId="{27CE9210-236E-43FA-8D1A-1A7B7FD123EC}" srcId="{E6071E4F-B5CB-4A73-8C83-CCA393FE7B31}" destId="{35236A16-EF5C-40A6-8B44-F92C2DDBACE5}" srcOrd="4" destOrd="0" parTransId="{D108A5F2-73F1-4F75-94C6-A2D7555CF8CB}" sibTransId="{C41E0AAC-BAFF-46FF-A7D8-75614BE17C1D}"/>
    <dgm:cxn modelId="{CE9FF249-58F6-4823-9E0D-E150A6E6D2A8}" srcId="{E6071E4F-B5CB-4A73-8C83-CCA393FE7B31}" destId="{0468BB54-663C-4542-8280-CB245D29BB1B}" srcOrd="5" destOrd="0" parTransId="{BB66AF7B-E2D9-42F3-AD86-5D3BABCE822F}" sibTransId="{7E289C50-51FA-4F85-86BF-26E4438639CE}"/>
    <dgm:cxn modelId="{F06A7891-8ADF-4560-9F4B-A3895359CF0D}" type="presOf" srcId="{A82E980C-3E20-4E24-BD0E-A9D48E02B71A}" destId="{29C41EF2-FFBD-404F-877A-B3965F4306C7}" srcOrd="1" destOrd="0" presId="urn:microsoft.com/office/officeart/2005/8/layout/radial1"/>
    <dgm:cxn modelId="{743D255A-F3F4-466E-8E9F-F84FCD4B0357}" srcId="{E6071E4F-B5CB-4A73-8C83-CCA393FE7B31}" destId="{553B8EA1-38DA-4FCF-AAD5-169746377981}" srcOrd="6" destOrd="0" parTransId="{A0A35A7C-3B00-49F9-804D-0CA86157644B}" sibTransId="{C9550D84-19E0-4704-81FD-6B6BD228C418}"/>
    <dgm:cxn modelId="{B161392C-CD76-442E-BB6A-D399992274E1}" srcId="{197A21B0-0B7E-4FE3-B2B6-05726E62C625}" destId="{E6071E4F-B5CB-4A73-8C83-CCA393FE7B31}" srcOrd="0" destOrd="0" parTransId="{06AC25B6-0A1B-41C4-9B2F-93311C461805}" sibTransId="{E643DDF3-1823-4B9C-AA0E-E2FB2F9ACC98}"/>
    <dgm:cxn modelId="{2FADB084-3963-4693-9781-4591013D2FCE}" type="presOf" srcId="{197A21B0-0B7E-4FE3-B2B6-05726E62C625}" destId="{6A02BD62-F9A8-49BD-83FA-44B609B3086D}" srcOrd="0" destOrd="0" presId="urn:microsoft.com/office/officeart/2005/8/layout/radial1"/>
    <dgm:cxn modelId="{A0E8911C-26F4-4BED-82DA-1E3AB9A01109}" type="presOf" srcId="{A0A35A7C-3B00-49F9-804D-0CA86157644B}" destId="{C56124DC-946F-415B-A7F7-1BA2571B3376}" srcOrd="0" destOrd="0" presId="urn:microsoft.com/office/officeart/2005/8/layout/radial1"/>
    <dgm:cxn modelId="{F7147E68-BEF7-4D16-AB34-52AB2BC6CA10}" type="presOf" srcId="{24CFBB78-1FE1-4B4E-9425-C232DE2A2080}" destId="{27DEE0CC-7095-43E2-A7BA-7C5FC9BB663C}" srcOrd="0" destOrd="0" presId="urn:microsoft.com/office/officeart/2005/8/layout/radial1"/>
    <dgm:cxn modelId="{4CA716B8-1138-4A28-A26C-6E41D8F85769}" type="presOf" srcId="{0468BB54-663C-4542-8280-CB245D29BB1B}" destId="{69847A10-EC41-4EBC-8F3C-C28FD18BEEEC}" srcOrd="0" destOrd="0" presId="urn:microsoft.com/office/officeart/2005/8/layout/radial1"/>
    <dgm:cxn modelId="{185E3B75-5F4A-446D-8988-C81294FF9985}" srcId="{E6071E4F-B5CB-4A73-8C83-CCA393FE7B31}" destId="{4B7A8896-398E-4A1C-8ECC-6F432C2ECBDF}" srcOrd="3" destOrd="0" parTransId="{24CFBB78-1FE1-4B4E-9425-C232DE2A2080}" sibTransId="{F7BAC69A-46C4-417E-9F69-19F7B5DBC2B7}"/>
    <dgm:cxn modelId="{121DDC6B-8908-4EDC-BA45-8723A58F39A9}" srcId="{E6071E4F-B5CB-4A73-8C83-CCA393FE7B31}" destId="{8A7753F8-FFE9-4A25-B529-496DDE2FEB76}" srcOrd="2" destOrd="0" parTransId="{11D9A6BB-6281-4C8A-9E63-F74B12A5E062}" sibTransId="{0DC95656-762E-4ED8-945B-05B8A48A9DF5}"/>
    <dgm:cxn modelId="{D9F51B6A-4F22-4D7E-9EE9-681E238FA717}" type="presOf" srcId="{642EB58B-C4F3-4FFD-ACC5-ABB88CD44655}" destId="{864A91FE-C413-46FB-827F-3CAA702CFB48}" srcOrd="0" destOrd="0" presId="urn:microsoft.com/office/officeart/2005/8/layout/radial1"/>
    <dgm:cxn modelId="{4F26ECF8-E0E8-4E0E-90C8-EB827A2EEE30}" type="presOf" srcId="{E6071E4F-B5CB-4A73-8C83-CCA393FE7B31}" destId="{58E59F0C-DBD6-4B55-BB75-852689D63B4A}" srcOrd="0" destOrd="0" presId="urn:microsoft.com/office/officeart/2005/8/layout/radial1"/>
    <dgm:cxn modelId="{2A2CFC91-8687-45BB-A689-221AF1B8B0AD}" type="presOf" srcId="{66412FE6-3F56-4D95-A5E0-53B2330EB9FC}" destId="{F10D0B83-3EA1-4658-A3C2-24E4A3BBFA8A}" srcOrd="0" destOrd="0" presId="urn:microsoft.com/office/officeart/2005/8/layout/radial1"/>
    <dgm:cxn modelId="{A4904ECB-DD87-459B-8870-30DA2FF70A7C}" type="presOf" srcId="{553B8EA1-38DA-4FCF-AAD5-169746377981}" destId="{308196E9-67BC-4688-B742-198EB8B6287D}" srcOrd="0" destOrd="0" presId="urn:microsoft.com/office/officeart/2005/8/layout/radial1"/>
    <dgm:cxn modelId="{FC20D43D-3502-41F1-AA50-54491A4805A4}" type="presOf" srcId="{D108A5F2-73F1-4F75-94C6-A2D7555CF8CB}" destId="{03C0742D-013D-4367-B6C2-AED8E71B2C96}" srcOrd="1" destOrd="0" presId="urn:microsoft.com/office/officeart/2005/8/layout/radial1"/>
    <dgm:cxn modelId="{C0755C05-2C25-4771-88C4-1D9364642E0D}" type="presOf" srcId="{7FB55866-2475-4046-BE37-4AFDA648B065}" destId="{19EFE6D4-2894-4F04-A103-B38D2947F37D}" srcOrd="0" destOrd="0" presId="urn:microsoft.com/office/officeart/2005/8/layout/radial1"/>
    <dgm:cxn modelId="{02BF53E8-7D85-4E95-862A-9794AD68A4CA}" type="presParOf" srcId="{6A02BD62-F9A8-49BD-83FA-44B609B3086D}" destId="{58E59F0C-DBD6-4B55-BB75-852689D63B4A}" srcOrd="0" destOrd="0" presId="urn:microsoft.com/office/officeart/2005/8/layout/radial1"/>
    <dgm:cxn modelId="{DD7A12A2-6A11-46AA-A084-4876169DEFCF}" type="presParOf" srcId="{6A02BD62-F9A8-49BD-83FA-44B609B3086D}" destId="{0224314E-4568-4DC7-B212-56570BC1E29F}" srcOrd="1" destOrd="0" presId="urn:microsoft.com/office/officeart/2005/8/layout/radial1"/>
    <dgm:cxn modelId="{BE0765CB-6A68-4B9B-88A5-A2FF645429A2}" type="presParOf" srcId="{0224314E-4568-4DC7-B212-56570BC1E29F}" destId="{29C41EF2-FFBD-404F-877A-B3965F4306C7}" srcOrd="0" destOrd="0" presId="urn:microsoft.com/office/officeart/2005/8/layout/radial1"/>
    <dgm:cxn modelId="{62392581-4823-43E2-8DC5-08BC8EBBD54B}" type="presParOf" srcId="{6A02BD62-F9A8-49BD-83FA-44B609B3086D}" destId="{864A91FE-C413-46FB-827F-3CAA702CFB48}" srcOrd="2" destOrd="0" presId="urn:microsoft.com/office/officeart/2005/8/layout/radial1"/>
    <dgm:cxn modelId="{9A9A8B74-A6D5-4B07-9F63-7450BD0B3211}" type="presParOf" srcId="{6A02BD62-F9A8-49BD-83FA-44B609B3086D}" destId="{CE0C1508-4EDB-4BC2-A173-AFBDA14189BA}" srcOrd="3" destOrd="0" presId="urn:microsoft.com/office/officeart/2005/8/layout/radial1"/>
    <dgm:cxn modelId="{3C1D7D4C-4BB3-4882-8CCD-2A9BDF65959A}" type="presParOf" srcId="{CE0C1508-4EDB-4BC2-A173-AFBDA14189BA}" destId="{69C6F012-31EF-4E19-8023-49BB98CE25F3}" srcOrd="0" destOrd="0" presId="urn:microsoft.com/office/officeart/2005/8/layout/radial1"/>
    <dgm:cxn modelId="{8FF02A57-97B6-4835-B066-1272EBD7FF00}" type="presParOf" srcId="{6A02BD62-F9A8-49BD-83FA-44B609B3086D}" destId="{09DF0E99-151A-499F-95A5-C0D2EEF2B86A}" srcOrd="4" destOrd="0" presId="urn:microsoft.com/office/officeart/2005/8/layout/radial1"/>
    <dgm:cxn modelId="{4CE0926F-71DB-416B-924F-9BDF55CE4728}" type="presParOf" srcId="{6A02BD62-F9A8-49BD-83FA-44B609B3086D}" destId="{DEA127DD-063F-4480-87E1-7531E03D64F4}" srcOrd="5" destOrd="0" presId="urn:microsoft.com/office/officeart/2005/8/layout/radial1"/>
    <dgm:cxn modelId="{4A47EE16-A8F4-4342-847F-A014F45241CB}" type="presParOf" srcId="{DEA127DD-063F-4480-87E1-7531E03D64F4}" destId="{A695AFD2-9D07-435D-ADB7-152F4B7BF0F0}" srcOrd="0" destOrd="0" presId="urn:microsoft.com/office/officeart/2005/8/layout/radial1"/>
    <dgm:cxn modelId="{02BC4D0D-E116-4B9E-A212-8F5ECE6EE13B}" type="presParOf" srcId="{6A02BD62-F9A8-49BD-83FA-44B609B3086D}" destId="{42F78CB3-0919-4529-8E3C-37F09A40EE31}" srcOrd="6" destOrd="0" presId="urn:microsoft.com/office/officeart/2005/8/layout/radial1"/>
    <dgm:cxn modelId="{0341AA88-1ACA-407A-A78E-C38450AA7ADC}" type="presParOf" srcId="{6A02BD62-F9A8-49BD-83FA-44B609B3086D}" destId="{27DEE0CC-7095-43E2-A7BA-7C5FC9BB663C}" srcOrd="7" destOrd="0" presId="urn:microsoft.com/office/officeart/2005/8/layout/radial1"/>
    <dgm:cxn modelId="{F23CAE0C-FD12-4515-8E20-6F0E05010C06}" type="presParOf" srcId="{27DEE0CC-7095-43E2-A7BA-7C5FC9BB663C}" destId="{D9E1A3B3-FE15-4922-AA99-72163CCB3C9A}" srcOrd="0" destOrd="0" presId="urn:microsoft.com/office/officeart/2005/8/layout/radial1"/>
    <dgm:cxn modelId="{58D000A8-2A21-44D0-9C76-DC4A7D696FDB}" type="presParOf" srcId="{6A02BD62-F9A8-49BD-83FA-44B609B3086D}" destId="{7C3F1FF5-3C3D-4932-8223-6EC5109CA850}" srcOrd="8" destOrd="0" presId="urn:microsoft.com/office/officeart/2005/8/layout/radial1"/>
    <dgm:cxn modelId="{8EA203C7-BA48-4C2D-9F44-C6FDBE40BC59}" type="presParOf" srcId="{6A02BD62-F9A8-49BD-83FA-44B609B3086D}" destId="{DDD3F88F-0534-4A39-9352-BF6621BFC48E}" srcOrd="9" destOrd="0" presId="urn:microsoft.com/office/officeart/2005/8/layout/radial1"/>
    <dgm:cxn modelId="{B1FF2EE6-762B-474D-883D-1C2B755AF1D7}" type="presParOf" srcId="{DDD3F88F-0534-4A39-9352-BF6621BFC48E}" destId="{03C0742D-013D-4367-B6C2-AED8E71B2C96}" srcOrd="0" destOrd="0" presId="urn:microsoft.com/office/officeart/2005/8/layout/radial1"/>
    <dgm:cxn modelId="{CD084A6F-CEDB-46CF-BE7E-4659F462EAD5}" type="presParOf" srcId="{6A02BD62-F9A8-49BD-83FA-44B609B3086D}" destId="{CA171631-0E41-401F-9FE6-817E5BF2595E}" srcOrd="10" destOrd="0" presId="urn:microsoft.com/office/officeart/2005/8/layout/radial1"/>
    <dgm:cxn modelId="{21E51898-B7B0-4689-B857-D99FA8FA9754}" type="presParOf" srcId="{6A02BD62-F9A8-49BD-83FA-44B609B3086D}" destId="{0BCCA2D8-D9F1-4A6B-AC10-488E639CE0AC}" srcOrd="11" destOrd="0" presId="urn:microsoft.com/office/officeart/2005/8/layout/radial1"/>
    <dgm:cxn modelId="{B7CDB4F2-803A-49B1-8A33-7D8B9B959E4C}" type="presParOf" srcId="{0BCCA2D8-D9F1-4A6B-AC10-488E639CE0AC}" destId="{D39865DC-F379-49C0-AD76-ECC3D23ABA7A}" srcOrd="0" destOrd="0" presId="urn:microsoft.com/office/officeart/2005/8/layout/radial1"/>
    <dgm:cxn modelId="{6E4C092A-EAC6-4792-8B2C-A53AF9AEBA18}" type="presParOf" srcId="{6A02BD62-F9A8-49BD-83FA-44B609B3086D}" destId="{69847A10-EC41-4EBC-8F3C-C28FD18BEEEC}" srcOrd="12" destOrd="0" presId="urn:microsoft.com/office/officeart/2005/8/layout/radial1"/>
    <dgm:cxn modelId="{88C13636-BDAA-4461-A1D0-315E15252A89}" type="presParOf" srcId="{6A02BD62-F9A8-49BD-83FA-44B609B3086D}" destId="{C56124DC-946F-415B-A7F7-1BA2571B3376}" srcOrd="13" destOrd="0" presId="urn:microsoft.com/office/officeart/2005/8/layout/radial1"/>
    <dgm:cxn modelId="{6FA314E5-9DF0-4C99-9D91-D1D7CF0D5B04}" type="presParOf" srcId="{C56124DC-946F-415B-A7F7-1BA2571B3376}" destId="{4869AC66-08A5-4597-B43F-7A39E579DF66}" srcOrd="0" destOrd="0" presId="urn:microsoft.com/office/officeart/2005/8/layout/radial1"/>
    <dgm:cxn modelId="{F476DBC2-E7CB-4BAF-B93E-2E5702B7C254}" type="presParOf" srcId="{6A02BD62-F9A8-49BD-83FA-44B609B3086D}" destId="{308196E9-67BC-4688-B742-198EB8B6287D}" srcOrd="14" destOrd="0" presId="urn:microsoft.com/office/officeart/2005/8/layout/radial1"/>
    <dgm:cxn modelId="{D2762008-50F4-4217-B1BE-1058620C8A29}" type="presParOf" srcId="{6A02BD62-F9A8-49BD-83FA-44B609B3086D}" destId="{F10D0B83-3EA1-4658-A3C2-24E4A3BBFA8A}" srcOrd="15" destOrd="0" presId="urn:microsoft.com/office/officeart/2005/8/layout/radial1"/>
    <dgm:cxn modelId="{B208C6DD-EA99-4903-9325-D924858695BA}" type="presParOf" srcId="{F10D0B83-3EA1-4658-A3C2-24E4A3BBFA8A}" destId="{D612AABD-B373-4C64-8F31-F292FEEA7645}" srcOrd="0" destOrd="0" presId="urn:microsoft.com/office/officeart/2005/8/layout/radial1"/>
    <dgm:cxn modelId="{2ADE3D0E-A6F3-4329-A7B3-2A3E703C6164}" type="presParOf" srcId="{6A02BD62-F9A8-49BD-83FA-44B609B3086D}" destId="{19EFE6D4-2894-4F04-A103-B38D2947F37D}" srcOrd="16" destOrd="0" presId="urn:microsoft.com/office/officeart/2005/8/layout/radial1"/>
    <dgm:cxn modelId="{2892D4F6-BD76-499B-B93A-CC6A6E583BA7}" type="presParOf" srcId="{6A02BD62-F9A8-49BD-83FA-44B609B3086D}" destId="{72913B0A-943F-425A-9E5F-0F21732DE4A3}" srcOrd="17" destOrd="0" presId="urn:microsoft.com/office/officeart/2005/8/layout/radial1"/>
    <dgm:cxn modelId="{3E4F4DFE-B078-4B45-9410-5516133D8FEF}" type="presParOf" srcId="{72913B0A-943F-425A-9E5F-0F21732DE4A3}" destId="{FC339A6E-CC63-4446-8FA1-CD943B8149D2}" srcOrd="0" destOrd="0" presId="urn:microsoft.com/office/officeart/2005/8/layout/radial1"/>
    <dgm:cxn modelId="{36ED207E-67D7-4CF5-82A5-93E62897D78C}" type="presParOf" srcId="{6A02BD62-F9A8-49BD-83FA-44B609B3086D}" destId="{794BD473-D23D-42CD-A4EA-E31D480C366C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CFAAC-603C-4E8E-84C4-ABFBD0A351E8}">
      <dsp:nvSpPr>
        <dsp:cNvPr id="0" name=""/>
        <dsp:cNvSpPr/>
      </dsp:nvSpPr>
      <dsp:spPr>
        <a:xfrm>
          <a:off x="6471" y="412741"/>
          <a:ext cx="1934179" cy="1160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Travel Work Group</a:t>
          </a:r>
        </a:p>
      </dsp:txBody>
      <dsp:txXfrm>
        <a:off x="40461" y="446731"/>
        <a:ext cx="1866199" cy="1092527"/>
      </dsp:txXfrm>
    </dsp:sp>
    <dsp:sp modelId="{F6A528D6-130E-493E-B8CE-60BF7D9C4C75}">
      <dsp:nvSpPr>
        <dsp:cNvPr id="0" name=""/>
        <dsp:cNvSpPr/>
      </dsp:nvSpPr>
      <dsp:spPr>
        <a:xfrm>
          <a:off x="2134068" y="753157"/>
          <a:ext cx="410046" cy="479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134068" y="849092"/>
        <a:ext cx="287032" cy="287806"/>
      </dsp:txXfrm>
    </dsp:sp>
    <dsp:sp modelId="{4C46DA97-4F3C-4875-9B71-216B2E461D7E}">
      <dsp:nvSpPr>
        <dsp:cNvPr id="0" name=""/>
        <dsp:cNvSpPr/>
      </dsp:nvSpPr>
      <dsp:spPr>
        <a:xfrm>
          <a:off x="2714322" y="412741"/>
          <a:ext cx="1934179" cy="1160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P2P Partner Group</a:t>
          </a:r>
        </a:p>
      </dsp:txBody>
      <dsp:txXfrm>
        <a:off x="2748312" y="446731"/>
        <a:ext cx="1866199" cy="1092527"/>
      </dsp:txXfrm>
    </dsp:sp>
    <dsp:sp modelId="{B6031466-A0CE-4456-85DD-5C6507010AFE}">
      <dsp:nvSpPr>
        <dsp:cNvPr id="0" name=""/>
        <dsp:cNvSpPr/>
      </dsp:nvSpPr>
      <dsp:spPr>
        <a:xfrm>
          <a:off x="4841920" y="753157"/>
          <a:ext cx="410046" cy="479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841920" y="849092"/>
        <a:ext cx="287032" cy="287806"/>
      </dsp:txXfrm>
    </dsp:sp>
    <dsp:sp modelId="{AEA86045-5E86-4986-9655-4C2E061AFCFA}">
      <dsp:nvSpPr>
        <dsp:cNvPr id="0" name=""/>
        <dsp:cNvSpPr/>
      </dsp:nvSpPr>
      <dsp:spPr>
        <a:xfrm>
          <a:off x="5422174" y="412741"/>
          <a:ext cx="1934179" cy="1160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RC Strategy</a:t>
          </a:r>
        </a:p>
      </dsp:txBody>
      <dsp:txXfrm>
        <a:off x="5456164" y="446731"/>
        <a:ext cx="1866199" cy="1092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59F0C-DBD6-4B55-BB75-852689D63B4A}">
      <dsp:nvSpPr>
        <dsp:cNvPr id="0" name=""/>
        <dsp:cNvSpPr/>
      </dsp:nvSpPr>
      <dsp:spPr>
        <a:xfrm>
          <a:off x="1509064" y="1373486"/>
          <a:ext cx="1229447" cy="1229447"/>
        </a:xfrm>
        <a:prstGeom prst="ellipse">
          <a:avLst/>
        </a:prstGeom>
        <a:solidFill>
          <a:srgbClr val="00694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Human Resources</a:t>
          </a:r>
          <a:endParaRPr lang="en-US" sz="1500" kern="1200" dirty="0"/>
        </a:p>
      </dsp:txBody>
      <dsp:txXfrm>
        <a:off x="1689112" y="1553534"/>
        <a:ext cx="869351" cy="869351"/>
      </dsp:txXfrm>
    </dsp:sp>
    <dsp:sp modelId="{0224314E-4568-4DC7-B212-56570BC1E29F}">
      <dsp:nvSpPr>
        <dsp:cNvPr id="0" name=""/>
        <dsp:cNvSpPr/>
      </dsp:nvSpPr>
      <dsp:spPr>
        <a:xfrm rot="16200000">
          <a:off x="1902087" y="1134388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2702" y="1140701"/>
        <a:ext cx="22170" cy="22170"/>
      </dsp:txXfrm>
    </dsp:sp>
    <dsp:sp modelId="{864A91FE-C413-46FB-827F-3CAA702CFB48}">
      <dsp:nvSpPr>
        <dsp:cNvPr id="0" name=""/>
        <dsp:cNvSpPr/>
      </dsp:nvSpPr>
      <dsp:spPr>
        <a:xfrm>
          <a:off x="1619370" y="-78749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Recruiting and Hiring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1767110" y="68991"/>
        <a:ext cx="713355" cy="713355"/>
      </dsp:txXfrm>
    </dsp:sp>
    <dsp:sp modelId="{CE0C1508-4EDB-4BC2-A173-AFBDA14189BA}">
      <dsp:nvSpPr>
        <dsp:cNvPr id="0" name=""/>
        <dsp:cNvSpPr/>
      </dsp:nvSpPr>
      <dsp:spPr>
        <a:xfrm rot="18600000">
          <a:off x="2439730" y="1330075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0346" y="1336387"/>
        <a:ext cx="22170" cy="22170"/>
      </dsp:txXfrm>
    </dsp:sp>
    <dsp:sp modelId="{09DF0E99-151A-499F-95A5-C0D2EEF2B86A}">
      <dsp:nvSpPr>
        <dsp:cNvPr id="0" name=""/>
        <dsp:cNvSpPr/>
      </dsp:nvSpPr>
      <dsp:spPr>
        <a:xfrm>
          <a:off x="2623753" y="286815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Employee Services &amp; Resources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2771493" y="434555"/>
        <a:ext cx="713355" cy="713355"/>
      </dsp:txXfrm>
    </dsp:sp>
    <dsp:sp modelId="{DEA127DD-063F-4480-87E1-7531E03D64F4}">
      <dsp:nvSpPr>
        <dsp:cNvPr id="0" name=""/>
        <dsp:cNvSpPr/>
      </dsp:nvSpPr>
      <dsp:spPr>
        <a:xfrm rot="21000000">
          <a:off x="2725804" y="1825569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36420" y="1831881"/>
        <a:ext cx="22170" cy="22170"/>
      </dsp:txXfrm>
    </dsp:sp>
    <dsp:sp modelId="{42F78CB3-0919-4529-8E3C-37F09A40EE31}">
      <dsp:nvSpPr>
        <dsp:cNvPr id="0" name=""/>
        <dsp:cNvSpPr/>
      </dsp:nvSpPr>
      <dsp:spPr>
        <a:xfrm>
          <a:off x="3158174" y="1212460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Payroll, Taxes &amp; Timekeeping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3305914" y="1360200"/>
        <a:ext cx="713355" cy="713355"/>
      </dsp:txXfrm>
    </dsp:sp>
    <dsp:sp modelId="{27DEE0CC-7095-43E2-A7BA-7C5FC9BB663C}">
      <dsp:nvSpPr>
        <dsp:cNvPr id="0" name=""/>
        <dsp:cNvSpPr/>
      </dsp:nvSpPr>
      <dsp:spPr>
        <a:xfrm rot="1800000">
          <a:off x="2626451" y="2389025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37067" y="2395337"/>
        <a:ext cx="22170" cy="22170"/>
      </dsp:txXfrm>
    </dsp:sp>
    <dsp:sp modelId="{7C3F1FF5-3C3D-4932-8223-6EC5109CA850}">
      <dsp:nvSpPr>
        <dsp:cNvPr id="0" name=""/>
        <dsp:cNvSpPr/>
      </dsp:nvSpPr>
      <dsp:spPr>
        <a:xfrm>
          <a:off x="2972571" y="2265064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Professional Development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3120311" y="2412804"/>
        <a:ext cx="713355" cy="713355"/>
      </dsp:txXfrm>
    </dsp:sp>
    <dsp:sp modelId="{DDD3F88F-0534-4A39-9352-BF6621BFC48E}">
      <dsp:nvSpPr>
        <dsp:cNvPr id="0" name=""/>
        <dsp:cNvSpPr/>
      </dsp:nvSpPr>
      <dsp:spPr>
        <a:xfrm rot="4200000">
          <a:off x="2188161" y="2756794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8776" y="2763107"/>
        <a:ext cx="22170" cy="22170"/>
      </dsp:txXfrm>
    </dsp:sp>
    <dsp:sp modelId="{CA171631-0E41-401F-9FE6-817E5BF2595E}">
      <dsp:nvSpPr>
        <dsp:cNvPr id="0" name=""/>
        <dsp:cNvSpPr/>
      </dsp:nvSpPr>
      <dsp:spPr>
        <a:xfrm>
          <a:off x="2153791" y="2952102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Performance</a:t>
          </a:r>
          <a:r>
            <a:rPr lang="en-US" sz="1000" kern="1200" dirty="0" smtClean="0">
              <a:solidFill>
                <a:srgbClr val="00694E"/>
              </a:solidFill>
            </a:rPr>
            <a:t> Mgt.</a:t>
          </a:r>
          <a:endParaRPr lang="en-US" sz="1000" kern="1200" dirty="0">
            <a:solidFill>
              <a:srgbClr val="00694E"/>
            </a:solidFill>
          </a:endParaRPr>
        </a:p>
      </dsp:txBody>
      <dsp:txXfrm>
        <a:off x="2301531" y="3099842"/>
        <a:ext cx="713355" cy="713355"/>
      </dsp:txXfrm>
    </dsp:sp>
    <dsp:sp modelId="{0BCCA2D8-D9F1-4A6B-AC10-488E639CE0AC}">
      <dsp:nvSpPr>
        <dsp:cNvPr id="0" name=""/>
        <dsp:cNvSpPr/>
      </dsp:nvSpPr>
      <dsp:spPr>
        <a:xfrm rot="6600000">
          <a:off x="1616013" y="2756794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26629" y="2763107"/>
        <a:ext cx="22170" cy="22170"/>
      </dsp:txXfrm>
    </dsp:sp>
    <dsp:sp modelId="{69847A10-EC41-4EBC-8F3C-C28FD18BEEEC}">
      <dsp:nvSpPr>
        <dsp:cNvPr id="0" name=""/>
        <dsp:cNvSpPr/>
      </dsp:nvSpPr>
      <dsp:spPr>
        <a:xfrm>
          <a:off x="1084949" y="2952102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Compensation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1232689" y="3099842"/>
        <a:ext cx="713355" cy="713355"/>
      </dsp:txXfrm>
    </dsp:sp>
    <dsp:sp modelId="{C56124DC-946F-415B-A7F7-1BA2571B3376}">
      <dsp:nvSpPr>
        <dsp:cNvPr id="0" name=""/>
        <dsp:cNvSpPr/>
      </dsp:nvSpPr>
      <dsp:spPr>
        <a:xfrm rot="9000000">
          <a:off x="1177722" y="2389025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88338" y="2395337"/>
        <a:ext cx="22170" cy="22170"/>
      </dsp:txXfrm>
    </dsp:sp>
    <dsp:sp modelId="{308196E9-67BC-4688-B742-198EB8B6287D}">
      <dsp:nvSpPr>
        <dsp:cNvPr id="0" name=""/>
        <dsp:cNvSpPr/>
      </dsp:nvSpPr>
      <dsp:spPr>
        <a:xfrm>
          <a:off x="266168" y="2265064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Benefits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413908" y="2412804"/>
        <a:ext cx="713355" cy="713355"/>
      </dsp:txXfrm>
    </dsp:sp>
    <dsp:sp modelId="{F10D0B83-3EA1-4658-A3C2-24E4A3BBFA8A}">
      <dsp:nvSpPr>
        <dsp:cNvPr id="0" name=""/>
        <dsp:cNvSpPr/>
      </dsp:nvSpPr>
      <dsp:spPr>
        <a:xfrm rot="11400000">
          <a:off x="1078370" y="1825569"/>
          <a:ext cx="443401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43401" y="17397"/>
              </a:lnTo>
            </a:path>
          </a:pathLst>
        </a:custGeom>
        <a:noFill/>
        <a:ln w="12700" cap="flat" cmpd="sng" algn="ctr">
          <a:solidFill>
            <a:srgbClr val="02423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88985" y="1831881"/>
        <a:ext cx="22170" cy="22170"/>
      </dsp:txXfrm>
    </dsp:sp>
    <dsp:sp modelId="{19EFE6D4-2894-4F04-A103-B38D2947F37D}">
      <dsp:nvSpPr>
        <dsp:cNvPr id="0" name=""/>
        <dsp:cNvSpPr/>
      </dsp:nvSpPr>
      <dsp:spPr>
        <a:xfrm>
          <a:off x="80566" y="1212460"/>
          <a:ext cx="1008835" cy="1008835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Workers’ Comp &amp; Care Mgt.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228306" y="1360200"/>
        <a:ext cx="713355" cy="713355"/>
      </dsp:txXfrm>
    </dsp:sp>
    <dsp:sp modelId="{72913B0A-943F-425A-9E5F-0F21732DE4A3}">
      <dsp:nvSpPr>
        <dsp:cNvPr id="0" name=""/>
        <dsp:cNvSpPr/>
      </dsp:nvSpPr>
      <dsp:spPr>
        <a:xfrm rot="13800000">
          <a:off x="1369424" y="1332397"/>
          <a:ext cx="437337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437337" y="173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77160" y="1338861"/>
        <a:ext cx="21866" cy="21866"/>
      </dsp:txXfrm>
    </dsp:sp>
    <dsp:sp modelId="{794BD473-D23D-42CD-A4EA-E31D480C366C}">
      <dsp:nvSpPr>
        <dsp:cNvPr id="0" name=""/>
        <dsp:cNvSpPr/>
      </dsp:nvSpPr>
      <dsp:spPr>
        <a:xfrm>
          <a:off x="608923" y="280752"/>
          <a:ext cx="1020962" cy="1020962"/>
        </a:xfrm>
        <a:prstGeom prst="ellipse">
          <a:avLst/>
        </a:prstGeom>
        <a:solidFill>
          <a:srgbClr val="D9D7D4"/>
        </a:solidFill>
        <a:ln w="12700" cap="flat" cmpd="sng" algn="ctr">
          <a:solidFill>
            <a:srgbClr val="0069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694E"/>
              </a:solidFill>
            </a:rPr>
            <a:t>Employee and Labor  Relations</a:t>
          </a:r>
          <a:endParaRPr lang="en-US" sz="1100" kern="1200" dirty="0">
            <a:solidFill>
              <a:srgbClr val="00694E"/>
            </a:solidFill>
          </a:endParaRPr>
        </a:p>
      </dsp:txBody>
      <dsp:txXfrm>
        <a:off x="758439" y="430268"/>
        <a:ext cx="721930" cy="721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F16EB-AAD4-4EC0-A447-1C7D81682812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0961-7EAA-413A-A2BD-34163A23A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5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6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39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1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9992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76F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69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0319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5031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004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3617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36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D362-C3C4-4C39-8942-BDDB0044C42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054D-66C7-4466-B1C2-61DA75C3E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1" y="5983988"/>
            <a:ext cx="2626995" cy="7143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9AE96C-178F-4579-987E-146274CDF1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.edu/finance/purchasing/affordability-and-efficiency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io.edu/finance-administration/partnerships/P2P-Improvements-TravelWork-Group.cfm" TargetMode="External"/><Relationship Id="rId2" Type="http://schemas.openxmlformats.org/officeDocument/2006/relationships/hyperlink" Target="mailto:travel@ohio.edu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brought@ohio.edu" TargetMode="External"/><Relationship Id="rId2" Type="http://schemas.openxmlformats.org/officeDocument/2006/relationships/hyperlink" Target="mailto:allison@ohio.edu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compensation@ohio.edu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weaverm1@ohio.edu" TargetMode="External"/><Relationship Id="rId2" Type="http://schemas.openxmlformats.org/officeDocument/2006/relationships/hyperlink" Target="mailto:uhr@ohio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ngen@ohio.edu" TargetMode="External"/><Relationship Id="rId4" Type="http://schemas.openxmlformats.org/officeDocument/2006/relationships/hyperlink" Target="mailto:servicedesk@ohio.edu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mailto:accounts.payable@ohio.edu" TargetMode="Externa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ecustomercare@ohio.edu" TargetMode="Externa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mailto:payner1@ohio.edu" TargetMode="Externa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.edu/finance/business-matters/news/holiday-expenditures" TargetMode="Externa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cms.ohio.edu/sites/default/files/sites/finance/purchasing/files/shredit-container-request.pdf" TargetMode="External"/><Relationship Id="rId2" Type="http://schemas.openxmlformats.org/officeDocument/2006/relationships/hyperlink" Target="https://www.ohio.edu/sites/default/files/sites/finance/purchasing/files/shredit-proces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.edu/finance/purchasing/purchasing-roadmap" TargetMode="Externa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40984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December 13, 2018</a:t>
            </a:r>
            <a:br>
              <a:rPr lang="en-US" dirty="0" smtClean="0"/>
            </a:br>
            <a:r>
              <a:rPr lang="en-US" dirty="0" smtClean="0"/>
              <a:t>9 – 11 AM</a:t>
            </a:r>
            <a:br>
              <a:rPr lang="en-US" dirty="0" smtClean="0"/>
            </a:br>
            <a:r>
              <a:rPr lang="en-US" dirty="0" smtClean="0"/>
              <a:t>Baker University Center 240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>
                <a:latin typeface="Garamond" panose="02020404030301010803" pitchFamily="18" charset="0"/>
              </a:rPr>
              <a:t>Business Forum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7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 listing active capital projects and schedule" title="2018 Active Capital Project Schedu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860773"/>
            <a:ext cx="8001000" cy="513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 listing active capital projects and their schedule" title="2018 Active Capital Proj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82" y="855612"/>
            <a:ext cx="7917872" cy="511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 listing active capital projects and their schedule" title="2018 Active Capital Proj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89" y="889475"/>
            <a:ext cx="7867996" cy="506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94592" y="3440672"/>
            <a:ext cx="788578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Julie Allison, </a:t>
            </a:r>
            <a:r>
              <a:rPr lang="en-US" dirty="0"/>
              <a:t>Associate Vice President for </a:t>
            </a:r>
            <a:r>
              <a:rPr lang="en-US" dirty="0" smtClean="0"/>
              <a:t>Finance</a:t>
            </a:r>
            <a:endParaRPr lang="en-US" dirty="0"/>
          </a:p>
          <a:p>
            <a:pPr algn="r"/>
            <a:r>
              <a:rPr lang="en-US" dirty="0"/>
              <a:t> </a:t>
            </a:r>
            <a:r>
              <a:rPr lang="en-US" dirty="0" smtClean="0"/>
              <a:t>Kelly Broughton, Assistant Dean for Research and Education Services, University Libraries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508"/>
            <a:ext cx="8651491" cy="1214161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4800" dirty="0" smtClean="0">
                <a:latin typeface="Garamond" panose="02020404030301010803" pitchFamily="18" charset="0"/>
              </a:rPr>
              <a:t>Procure to Pay </a:t>
            </a:r>
            <a:r>
              <a:rPr lang="en-US" sz="4800" dirty="0">
                <a:latin typeface="Garamond" panose="02020404030301010803" pitchFamily="18" charset="0"/>
              </a:rPr>
              <a:t>Partner Group</a:t>
            </a:r>
            <a:endParaRPr lang="en-US" sz="66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1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9" y="322800"/>
            <a:ext cx="8466913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Procure to Pay Partner Group Agenda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Partner Group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Membership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Charge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Goals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Travel Provider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P2P Representation</a:t>
            </a: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8904"/>
            <a:ext cx="7886700" cy="46812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Julie Allison, Finance and Administration, Co-Chair</a:t>
            </a:r>
          </a:p>
          <a:p>
            <a:pPr marL="0" indent="0">
              <a:buNone/>
            </a:pPr>
            <a:r>
              <a:rPr lang="en-US" dirty="0" smtClean="0"/>
              <a:t>Kelly Broughton, University Libraries, Co-Chair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Diane Cahill, Office of Global Affairs &amp; International Studies</a:t>
            </a:r>
          </a:p>
          <a:p>
            <a:pPr marL="0" indent="0">
              <a:buNone/>
            </a:pPr>
            <a:r>
              <a:rPr lang="en-US" dirty="0" smtClean="0"/>
              <a:t>Wayne Chiasson, Physics and Astronomy, College of Arts and Sciences</a:t>
            </a:r>
          </a:p>
          <a:p>
            <a:pPr marL="0" indent="0">
              <a:buNone/>
            </a:pPr>
            <a:r>
              <a:rPr lang="en-US" dirty="0" smtClean="0"/>
              <a:t>David Ingram, Physics and Astronomy, College of Arts and Sciences</a:t>
            </a:r>
          </a:p>
          <a:p>
            <a:pPr marL="0" indent="0">
              <a:buNone/>
            </a:pPr>
            <a:r>
              <a:rPr lang="en-US" dirty="0" smtClean="0"/>
              <a:t>Kelly Coates, Heritage College of Osteopathic Medicine</a:t>
            </a:r>
          </a:p>
          <a:p>
            <a:pPr marL="0" indent="0">
              <a:buNone/>
            </a:pPr>
            <a:r>
              <a:rPr lang="en-US" dirty="0" smtClean="0"/>
              <a:t>Kim Hayden, Regional Campuses</a:t>
            </a:r>
          </a:p>
          <a:p>
            <a:pPr marL="0" indent="0">
              <a:buNone/>
            </a:pPr>
            <a:r>
              <a:rPr lang="en-US" dirty="0"/>
              <a:t>Heather </a:t>
            </a:r>
            <a:r>
              <a:rPr lang="en-US" dirty="0" smtClean="0"/>
              <a:t>Krugman, Scripps College of Communication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Keith Leffler, Research and Sponsored Programs</a:t>
            </a:r>
          </a:p>
          <a:p>
            <a:pPr marL="0" indent="0">
              <a:buNone/>
            </a:pPr>
            <a:r>
              <a:rPr lang="en-US" dirty="0"/>
              <a:t>Becky </a:t>
            </a:r>
            <a:r>
              <a:rPr lang="en-US" dirty="0" smtClean="0"/>
              <a:t>Maccombs</a:t>
            </a:r>
            <a:r>
              <a:rPr lang="en-US" dirty="0"/>
              <a:t>, Russ College of Engineering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Erin Robb, Culinary Services (</a:t>
            </a:r>
            <a:r>
              <a:rPr lang="en-US" smtClean="0"/>
              <a:t>Auxiliaries)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Procure to Pay (P2P) Partner </a:t>
            </a:r>
            <a:r>
              <a:rPr lang="en-US" sz="3200" dirty="0">
                <a:latin typeface="Garamond" panose="02020404030301010803" pitchFamily="18" charset="0"/>
              </a:rPr>
              <a:t>Group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050099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Develop </a:t>
            </a:r>
            <a:r>
              <a:rPr lang="en-US" dirty="0"/>
              <a:t>solutions to improve policies, processes, and communications between planning units and the Purchasing &amp; Payments department of the Division of </a:t>
            </a:r>
            <a:r>
              <a:rPr lang="en-US" dirty="0" smtClean="0"/>
              <a:t>Finance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ather </a:t>
            </a:r>
            <a:r>
              <a:rPr lang="en-US" dirty="0"/>
              <a:t>feedback, review recommendations, and assist in the prioritization of issues related to university operations centered on purchasing and payments, including contract and insurance services, travel, PCard, and </a:t>
            </a:r>
            <a:r>
              <a:rPr lang="en-US" dirty="0" smtClean="0"/>
              <a:t>suppliers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187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P2P Partner Group 2019 Goals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90" y="1322705"/>
            <a:ext cx="8024696" cy="4351338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Review and update University </a:t>
            </a:r>
            <a:r>
              <a:rPr lang="en-US" dirty="0" smtClean="0"/>
              <a:t>policies and procedures to align with best practices as well as state &amp; federal regulations for: </a:t>
            </a:r>
          </a:p>
          <a:p>
            <a:pPr lvl="1"/>
            <a:r>
              <a:rPr lang="en-US" dirty="0" smtClean="0"/>
              <a:t>Purchasing </a:t>
            </a:r>
          </a:p>
          <a:p>
            <a:pPr lvl="1"/>
            <a:r>
              <a:rPr lang="en-US" dirty="0" smtClean="0"/>
              <a:t>Competitive bidding</a:t>
            </a:r>
          </a:p>
          <a:p>
            <a:pPr lvl="1"/>
            <a:r>
              <a:rPr lang="en-US" dirty="0" smtClean="0"/>
              <a:t>Travel </a:t>
            </a:r>
          </a:p>
          <a:p>
            <a:pPr lvl="1"/>
            <a:r>
              <a:rPr lang="en-US" dirty="0" smtClean="0"/>
              <a:t>PCard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Advise and provide feedback on the development of training and communication strategies for university </a:t>
            </a:r>
            <a:r>
              <a:rPr lang="en-US" dirty="0" smtClean="0"/>
              <a:t>faculty and staff on policy and procedures within the scope of the partner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Travel Update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82529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Christopherson Business Travel (CBT)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Higher Education &amp; Group Travel experience</a:t>
            </a:r>
            <a:endParaRPr lang="en-US" sz="2400" dirty="0"/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24-Hour Service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Simplified and reduced pricing structure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Dedicated Travel Advisors to OHIO account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Modern and streamlined payment options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hristopherson Business Travel" title="Christopherson Business Trav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500" y="365126"/>
            <a:ext cx="4462155" cy="9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New TMC is….</a:t>
            </a:r>
          </a:p>
        </p:txBody>
      </p:sp>
    </p:spTree>
    <p:extLst>
      <p:ext uri="{BB962C8B-B14F-4D97-AF65-F5344CB8AC3E}">
        <p14:creationId xmlns:p14="http://schemas.microsoft.com/office/powerpoint/2010/main" val="42588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Agenda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Facilities Partner Group</a:t>
            </a:r>
          </a:p>
          <a:p>
            <a:r>
              <a:rPr lang="en-US" dirty="0" smtClean="0"/>
              <a:t>Procure to Pay Partner Group</a:t>
            </a:r>
          </a:p>
          <a:p>
            <a:r>
              <a:rPr lang="en-US" dirty="0" smtClean="0"/>
              <a:t>Benefits Advisory Council</a:t>
            </a:r>
          </a:p>
          <a:p>
            <a:r>
              <a:rPr lang="en-US" smtClean="0"/>
              <a:t>Key 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64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558342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Current Travel Management Company (TMC) not meeting needs (pricing, service, etc.)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Outdated policies that don’t align with practices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Better compliance with federal mandates for travel (e.g. Fly America)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tx2"/>
                </a:solidFill>
                <a:hlinkClick r:id="rId2"/>
              </a:rPr>
              <a:t>Governor’s Affordability &amp; Efficiency Mandate: Travel</a:t>
            </a:r>
            <a:endParaRPr lang="en-US" sz="3200" dirty="0">
              <a:solidFill>
                <a:schemeClr val="tx2"/>
              </a:solidFill>
            </a:endParaRPr>
          </a:p>
          <a:p>
            <a:pPr lvl="1">
              <a:spcBef>
                <a:spcPts val="1800"/>
              </a:spcBef>
            </a:pPr>
            <a:r>
              <a:rPr lang="en-US" sz="2800" dirty="0"/>
              <a:t>University traveler must book through TMC using Concur or Agent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Travel Services – Why Now?</a:t>
            </a:r>
          </a:p>
        </p:txBody>
      </p:sp>
    </p:spTree>
    <p:extLst>
      <p:ext uri="{BB962C8B-B14F-4D97-AF65-F5344CB8AC3E}">
        <p14:creationId xmlns:p14="http://schemas.microsoft.com/office/powerpoint/2010/main" val="40951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Mandated use of TMC</a:t>
            </a:r>
          </a:p>
          <a:p>
            <a:r>
              <a:rPr lang="en-US" dirty="0"/>
              <a:t>Getting past the previous TMC experience</a:t>
            </a:r>
          </a:p>
          <a:p>
            <a:r>
              <a:rPr lang="en-US" dirty="0"/>
              <a:t>Booking through Concur</a:t>
            </a:r>
          </a:p>
          <a:p>
            <a:r>
              <a:rPr lang="en-US" dirty="0"/>
              <a:t>Significant reduction of purchasing cards</a:t>
            </a:r>
          </a:p>
          <a:p>
            <a:r>
              <a:rPr lang="en-US" dirty="0"/>
              <a:t>Travel booked prior to </a:t>
            </a:r>
            <a:r>
              <a:rPr lang="en-US" dirty="0" smtClean="0"/>
              <a:t>transition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Setting Expectations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560930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Travel Services Working Group (TSWG)</a:t>
            </a:r>
          </a:p>
          <a:p>
            <a:pPr lvl="1"/>
            <a:r>
              <a:rPr lang="en-US" sz="3200" dirty="0"/>
              <a:t>Reviewing DRAFT policy</a:t>
            </a:r>
          </a:p>
          <a:p>
            <a:pPr lvl="2"/>
            <a:r>
              <a:rPr lang="en-US" sz="2800" dirty="0"/>
              <a:t>Pre-approval</a:t>
            </a:r>
          </a:p>
          <a:p>
            <a:pPr lvl="2"/>
            <a:r>
              <a:rPr lang="en-US" sz="2800" dirty="0"/>
              <a:t>Discussing economy fares allowable/not allowable</a:t>
            </a:r>
          </a:p>
          <a:p>
            <a:pPr lvl="2"/>
            <a:r>
              <a:rPr lang="en-US" sz="2800" dirty="0"/>
              <a:t>Mixing business </a:t>
            </a:r>
            <a:r>
              <a:rPr lang="en-US" sz="2800" dirty="0" smtClean="0"/>
              <a:t>and </a:t>
            </a:r>
            <a:r>
              <a:rPr lang="en-US" sz="2800" dirty="0"/>
              <a:t>personal travel</a:t>
            </a:r>
          </a:p>
          <a:p>
            <a:pPr lvl="2"/>
            <a:r>
              <a:rPr lang="en-US" sz="2800" dirty="0"/>
              <a:t>Conference hotels</a:t>
            </a:r>
          </a:p>
          <a:p>
            <a:pPr lvl="2"/>
            <a:r>
              <a:rPr lang="en-US" sz="2800" dirty="0"/>
              <a:t>Meals </a:t>
            </a:r>
            <a:r>
              <a:rPr lang="en-US" sz="2800" dirty="0" smtClean="0"/>
              <a:t>and </a:t>
            </a:r>
            <a:r>
              <a:rPr lang="en-US" sz="2800" dirty="0"/>
              <a:t>Incidentals</a:t>
            </a:r>
          </a:p>
          <a:p>
            <a:pPr lvl="2"/>
            <a:r>
              <a:rPr lang="en-US" sz="2800" dirty="0"/>
              <a:t>Payment options – airline, hotel, rental </a:t>
            </a:r>
            <a:r>
              <a:rPr lang="en-US" sz="2800" dirty="0" smtClean="0"/>
              <a:t>car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Travel Policy Discussion </a:t>
            </a:r>
            <a:r>
              <a:rPr lang="en-US" dirty="0" smtClean="0">
                <a:latin typeface="Garamond" panose="02020404030301010803" pitchFamily="18" charset="0"/>
              </a:rPr>
              <a:t>Items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33179" y="4139865"/>
            <a:ext cx="5772150" cy="1495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Project Sponsor/Steering Committee</a:t>
            </a:r>
          </a:p>
        </p:txBody>
      </p:sp>
      <p:graphicFrame>
        <p:nvGraphicFramePr>
          <p:cNvPr id="11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53982"/>
              </p:ext>
            </p:extLst>
          </p:nvPr>
        </p:nvGraphicFramePr>
        <p:xfrm>
          <a:off x="934212" y="2200817"/>
          <a:ext cx="73628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urved Left Arrow 14"/>
          <p:cNvSpPr/>
          <p:nvPr/>
        </p:nvSpPr>
        <p:spPr>
          <a:xfrm>
            <a:off x="8379884" y="3041825"/>
            <a:ext cx="628650" cy="2228850"/>
          </a:xfrm>
          <a:prstGeom prst="curvedLeftArrow">
            <a:avLst/>
          </a:prstGeom>
          <a:solidFill>
            <a:srgbClr val="AAADB3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10800000">
            <a:off x="178469" y="3037472"/>
            <a:ext cx="628650" cy="2228850"/>
          </a:xfrm>
          <a:prstGeom prst="curvedLeftArrow">
            <a:avLst/>
          </a:prstGeom>
          <a:solidFill>
            <a:srgbClr val="AAADB3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310202" y="2178939"/>
            <a:ext cx="288098" cy="313151"/>
          </a:xfrm>
          <a:prstGeom prst="downArrow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378660" y="2203506"/>
            <a:ext cx="288098" cy="313151"/>
          </a:xfrm>
          <a:prstGeom prst="downArrow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34211" y="1374850"/>
            <a:ext cx="7362825" cy="6134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Traveler Focus </a:t>
            </a:r>
            <a:r>
              <a:rPr lang="en-US" sz="1800" dirty="0" smtClean="0">
                <a:solidFill>
                  <a:schemeClr val="tx2"/>
                </a:solidFill>
              </a:rPr>
              <a:t>Groups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44" y="-56958"/>
            <a:ext cx="9156140" cy="1325563"/>
          </a:xfrm>
        </p:spPr>
        <p:txBody>
          <a:bodyPr/>
          <a:lstStyle/>
          <a:p>
            <a:r>
              <a:rPr lang="en-US" dirty="0"/>
              <a:t>Travel Recommendations Workflow</a:t>
            </a:r>
          </a:p>
        </p:txBody>
      </p:sp>
    </p:spTree>
    <p:extLst>
      <p:ext uri="{BB962C8B-B14F-4D97-AF65-F5344CB8AC3E}">
        <p14:creationId xmlns:p14="http://schemas.microsoft.com/office/powerpoint/2010/main" val="192657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7" y="142290"/>
            <a:ext cx="8260713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Campus Feedback </a:t>
            </a:r>
            <a:r>
              <a:rPr lang="en-US" dirty="0" smtClean="0">
                <a:latin typeface="Garamond" panose="02020404030301010803" pitchFamily="18" charset="0"/>
              </a:rPr>
              <a:t>and </a:t>
            </a:r>
            <a:r>
              <a:rPr lang="en-US" dirty="0">
                <a:latin typeface="Garamond" panose="02020404030301010803" pitchFamily="18" charset="0"/>
              </a:rPr>
              <a:t>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5347"/>
            <a:ext cx="7886700" cy="470911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/>
              <a:t>February ‘18: Key pain-points identified in campus survey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More expensive than online (Fees and options)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Lack of confidence/trust due to negative experience with current TMC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Online tools are easier and more convenient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Not aware online booking tool existed</a:t>
            </a:r>
          </a:p>
          <a:p>
            <a:pPr marL="533399" indent="-457200">
              <a:spcBef>
                <a:spcPts val="600"/>
              </a:spcBef>
            </a:pPr>
            <a:r>
              <a:rPr lang="en-US" sz="2400" dirty="0"/>
              <a:t>December ‘18: Faculty </a:t>
            </a:r>
            <a:r>
              <a:rPr lang="en-US" sz="2400" dirty="0" smtClean="0"/>
              <a:t>and </a:t>
            </a:r>
            <a:r>
              <a:rPr lang="en-US" sz="2400" dirty="0"/>
              <a:t>Researcher Focus Groups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66" dirty="0"/>
              <a:t>Coordinated and communicated through Faculty Senate</a:t>
            </a:r>
          </a:p>
          <a:p>
            <a:pPr marL="533399" indent="-457200">
              <a:spcBef>
                <a:spcPts val="600"/>
              </a:spcBef>
            </a:pPr>
            <a:r>
              <a:rPr lang="en-US" sz="2400" dirty="0"/>
              <a:t>December ‘18 – ‘19: Staff Feedback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One-on-one meetings with frequent travel </a:t>
            </a:r>
            <a:r>
              <a:rPr lang="en-US" sz="1800"/>
              <a:t>bookers </a:t>
            </a:r>
            <a:r>
              <a:rPr lang="en-US" sz="1800" smtClean="0"/>
              <a:t>and </a:t>
            </a:r>
            <a:r>
              <a:rPr lang="en-US" sz="1800" dirty="0"/>
              <a:t>staff travelers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Identified by CFAOs</a:t>
            </a:r>
          </a:p>
          <a:p>
            <a:pPr marL="533399" indent="-457200">
              <a:spcBef>
                <a:spcPts val="600"/>
              </a:spcBef>
            </a:pPr>
            <a:r>
              <a:rPr lang="en-US" sz="2400" dirty="0"/>
              <a:t>December 2018– January 2019: Group Feedback 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66" dirty="0"/>
              <a:t>Large group </a:t>
            </a:r>
            <a:r>
              <a:rPr lang="en-US" sz="1866" dirty="0" smtClean="0"/>
              <a:t>and </a:t>
            </a:r>
            <a:r>
              <a:rPr lang="en-US" sz="1866" dirty="0"/>
              <a:t>specialty travel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dirty="0"/>
              <a:t>Advancement, OGAIS, Athletics, Student Affairs</a:t>
            </a:r>
            <a:endParaRPr lang="en-US" sz="3467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7886700" cy="1325563"/>
          </a:xfrm>
        </p:spPr>
        <p:txBody>
          <a:bodyPr/>
          <a:lstStyle/>
          <a:p>
            <a:r>
              <a:rPr lang="en-US" dirty="0"/>
              <a:t>Change Management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82" y="1323474"/>
            <a:ext cx="7886700" cy="4709110"/>
          </a:xfrm>
        </p:spPr>
        <p:txBody>
          <a:bodyPr>
            <a:normAutofit/>
          </a:bodyPr>
          <a:lstStyle/>
          <a:p>
            <a:r>
              <a:rPr lang="en-US" dirty="0"/>
              <a:t>January 2019: Travel w</a:t>
            </a:r>
            <a:r>
              <a:rPr lang="en-US" dirty="0" smtClean="0"/>
              <a:t>eb page </a:t>
            </a:r>
            <a:r>
              <a:rPr lang="en-US" dirty="0"/>
              <a:t>(ohio.edu/travel) </a:t>
            </a:r>
          </a:p>
          <a:p>
            <a:pPr lvl="1"/>
            <a:r>
              <a:rPr lang="en-US" dirty="0"/>
              <a:t>Communication links</a:t>
            </a:r>
          </a:p>
          <a:p>
            <a:pPr lvl="1"/>
            <a:r>
              <a:rPr lang="en-US" dirty="0" smtClean="0"/>
              <a:t>FAQs</a:t>
            </a:r>
            <a:endParaRPr lang="en-US" dirty="0"/>
          </a:p>
          <a:p>
            <a:pPr lvl="1"/>
            <a:r>
              <a:rPr lang="en-US" dirty="0"/>
              <a:t>Quick Reference Guides/Job Aids</a:t>
            </a:r>
          </a:p>
          <a:p>
            <a:pPr marL="533399" indent="-457200">
              <a:spcBef>
                <a:spcPts val="600"/>
              </a:spcBef>
            </a:pPr>
            <a:r>
              <a:rPr lang="en-US" dirty="0"/>
              <a:t>Regular communication to campus – about every </a:t>
            </a:r>
            <a:r>
              <a:rPr lang="en-US" dirty="0" smtClean="0"/>
              <a:t>two </a:t>
            </a:r>
            <a:r>
              <a:rPr lang="en-US" dirty="0"/>
              <a:t>weeks</a:t>
            </a:r>
          </a:p>
          <a:p>
            <a:pPr marL="533399" indent="-457200">
              <a:spcBef>
                <a:spcPts val="600"/>
              </a:spcBef>
            </a:pPr>
            <a:r>
              <a:rPr lang="en-US" dirty="0"/>
              <a:t>E-training program (individual and group travel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78867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Travel Manager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82" y="1323474"/>
            <a:ext cx="7886700" cy="4709110"/>
          </a:xfrm>
        </p:spPr>
        <p:txBody>
          <a:bodyPr>
            <a:normAutofit/>
          </a:bodyPr>
          <a:lstStyle/>
          <a:p>
            <a:r>
              <a:rPr lang="en-US" sz="4001" dirty="0"/>
              <a:t>Dedicated Travel Manager</a:t>
            </a:r>
          </a:p>
          <a:p>
            <a:pPr lvl="1"/>
            <a:r>
              <a:rPr lang="en-US" sz="2933" dirty="0"/>
              <a:t>On Site – Athens Campus</a:t>
            </a:r>
          </a:p>
          <a:p>
            <a:pPr lvl="1"/>
            <a:r>
              <a:rPr lang="en-US" sz="2800" dirty="0"/>
              <a:t>Christopherson Business Travel (CBT) Employee</a:t>
            </a:r>
            <a:endParaRPr lang="en-US" sz="2933" dirty="0"/>
          </a:p>
          <a:p>
            <a:pPr lvl="1"/>
            <a:r>
              <a:rPr lang="en-US" sz="2933" dirty="0"/>
              <a:t>Currently recruiting for position – estimated start date January </a:t>
            </a:r>
            <a:r>
              <a:rPr lang="en-US" sz="2933" dirty="0" smtClean="0"/>
              <a:t>2019</a:t>
            </a:r>
            <a:endParaRPr lang="en-US" sz="2933" dirty="0"/>
          </a:p>
        </p:txBody>
      </p:sp>
    </p:spTree>
    <p:extLst>
      <p:ext uri="{BB962C8B-B14F-4D97-AF65-F5344CB8AC3E}">
        <p14:creationId xmlns:p14="http://schemas.microsoft.com/office/powerpoint/2010/main" val="1959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9324582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Project Scope </a:t>
            </a:r>
            <a:r>
              <a:rPr lang="en-US" dirty="0" smtClean="0">
                <a:latin typeface="Garamond" panose="02020404030301010803" pitchFamily="18" charset="0"/>
              </a:rPr>
              <a:t>and </a:t>
            </a:r>
            <a:r>
              <a:rPr lang="en-US" dirty="0">
                <a:latin typeface="Garamond" panose="02020404030301010803" pitchFamily="18" charset="0"/>
              </a:rPr>
              <a:t>Tentative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82" y="1323474"/>
            <a:ext cx="7886700" cy="470911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/>
              <a:t>January 2019</a:t>
            </a:r>
            <a:r>
              <a:rPr lang="en-US" sz="3900" dirty="0"/>
              <a:t>: Concur Upgrade</a:t>
            </a:r>
          </a:p>
          <a:p>
            <a:pPr>
              <a:spcBef>
                <a:spcPts val="1200"/>
              </a:spcBef>
            </a:pPr>
            <a:r>
              <a:rPr lang="en-US" sz="3900" b="1" dirty="0"/>
              <a:t>April 1, 2019: </a:t>
            </a:r>
          </a:p>
          <a:p>
            <a:pPr lvl="1"/>
            <a:r>
              <a:rPr lang="en-US" sz="3200" dirty="0"/>
              <a:t>Updated Travel Policy </a:t>
            </a:r>
            <a:r>
              <a:rPr lang="en-US" sz="3200" dirty="0" smtClean="0"/>
              <a:t>and </a:t>
            </a:r>
            <a:r>
              <a:rPr lang="en-US" sz="3200" dirty="0"/>
              <a:t>Procedures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Christopherson Implementation </a:t>
            </a:r>
            <a:r>
              <a:rPr lang="en-US" sz="3200" dirty="0" smtClean="0"/>
              <a:t>and </a:t>
            </a:r>
            <a:r>
              <a:rPr lang="en-US" sz="3200" dirty="0"/>
              <a:t>Reconfigure Online Booking Tool in Concur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 Updated </a:t>
            </a:r>
            <a:r>
              <a:rPr lang="en-US" sz="3200" dirty="0" err="1"/>
              <a:t>PCard</a:t>
            </a:r>
            <a:r>
              <a:rPr lang="en-US" sz="3200" dirty="0"/>
              <a:t> Policy &amp; Procedures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Duty of </a:t>
            </a:r>
            <a:r>
              <a:rPr lang="en-US" sz="3600" dirty="0" smtClean="0"/>
              <a:t>Care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G</a:t>
            </a:r>
            <a:r>
              <a:rPr lang="en-US" sz="3200" dirty="0" smtClean="0"/>
              <a:t>athering </a:t>
            </a:r>
            <a:r>
              <a:rPr lang="en-US" sz="3200" dirty="0"/>
              <a:t>draft business requirements</a:t>
            </a:r>
          </a:p>
          <a:p>
            <a:endParaRPr lang="en-US" sz="2933" dirty="0"/>
          </a:p>
        </p:txBody>
      </p:sp>
    </p:spTree>
    <p:extLst>
      <p:ext uri="{BB962C8B-B14F-4D97-AF65-F5344CB8AC3E}">
        <p14:creationId xmlns:p14="http://schemas.microsoft.com/office/powerpoint/2010/main" val="19257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23679" y="1989329"/>
            <a:ext cx="124212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February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110952" y="2423595"/>
            <a:ext cx="174518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Updated Policies</a:t>
            </a:r>
          </a:p>
          <a:p>
            <a:pPr algn="ctr"/>
            <a:r>
              <a:rPr lang="en-US" sz="1400" dirty="0" smtClean="0"/>
              <a:t>TMC &amp; OBT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5252" y="1989330"/>
            <a:ext cx="144350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March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36970" y="1989329"/>
            <a:ext cx="151916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April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057032" y="2423595"/>
            <a:ext cx="1397196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Concur  Expense User Interface Upgrade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825727" y="3911477"/>
            <a:ext cx="1443504" cy="954107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E-learn Training: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100" dirty="0" smtClean="0"/>
              <a:t>Concur Expense</a:t>
            </a:r>
          </a:p>
          <a:p>
            <a:pPr algn="ctr"/>
            <a:r>
              <a:rPr lang="en-US" sz="1100" dirty="0" smtClean="0"/>
              <a:t>Policy Training</a:t>
            </a:r>
          </a:p>
          <a:p>
            <a:pPr algn="ctr"/>
            <a:r>
              <a:rPr lang="en-US" sz="1100" dirty="0" smtClean="0"/>
              <a:t>Individual Travel</a:t>
            </a:r>
          </a:p>
          <a:p>
            <a:pPr algn="ctr"/>
            <a:r>
              <a:rPr lang="en-US" sz="1100" dirty="0" smtClean="0"/>
              <a:t>Group Travel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3057031" y="1990570"/>
            <a:ext cx="139719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January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7364" y="3912355"/>
            <a:ext cx="5638435" cy="261610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User Feedback Gathering, Socialization, Planning Unit Meetings, OEN Articles, Direct Email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122" y="4290839"/>
            <a:ext cx="1415014" cy="600164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Communication &amp; User Guide for Concur Upgrade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7336969" y="3921002"/>
            <a:ext cx="1519164" cy="646331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Go Live Support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Open Forums</a:t>
            </a:r>
            <a:br>
              <a:rPr lang="en-US" sz="1200" dirty="0" smtClean="0"/>
            </a:br>
            <a:r>
              <a:rPr lang="en-US" sz="1200" dirty="0" smtClean="0"/>
              <a:t> Live Training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184563" y="1652293"/>
            <a:ext cx="251178" cy="251178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35741" y="1627803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4/1 Go-Live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3153" y="1990570"/>
            <a:ext cx="139719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December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27364" y="1990569"/>
            <a:ext cx="139719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November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7364" y="2432190"/>
            <a:ext cx="286298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Policy Draft &amp; Review</a:t>
            </a:r>
          </a:p>
          <a:p>
            <a:pPr algn="ctr"/>
            <a:r>
              <a:rPr lang="en-US" sz="1400" dirty="0" smtClean="0"/>
              <a:t>Project &amp; Change Planning</a:t>
            </a:r>
          </a:p>
          <a:p>
            <a:pPr algn="ctr"/>
            <a:r>
              <a:rPr lang="en-US" sz="1400" dirty="0" smtClean="0"/>
              <a:t>Business Decisions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20912" y="2425299"/>
            <a:ext cx="25233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Policy Approval</a:t>
            </a:r>
            <a:br>
              <a:rPr lang="en-US" sz="1400" dirty="0" smtClean="0"/>
            </a:br>
            <a:r>
              <a:rPr lang="en-US" sz="1400" dirty="0" smtClean="0"/>
              <a:t>Concur Configuration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93154" y="3270829"/>
            <a:ext cx="417264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Development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375" y="5495925"/>
            <a:ext cx="247650" cy="247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429375" y="5847592"/>
            <a:ext cx="247650" cy="2476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429375" y="6199259"/>
            <a:ext cx="247650" cy="247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77025" y="5483402"/>
            <a:ext cx="2004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Planning &amp; Development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96075" y="5834332"/>
            <a:ext cx="2177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&amp;/OR Policy Launch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696075" y="6185262"/>
            <a:ext cx="1393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Campus Support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64" y="365126"/>
            <a:ext cx="8312680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Tentative Rollout Schedule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 animBg="1"/>
      <p:bldP spid="22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44" y="3012457"/>
            <a:ext cx="7895004" cy="2298391"/>
          </a:xfrm>
          <a:prstGeom prst="rect">
            <a:avLst/>
          </a:prstGeom>
        </p:spPr>
      </p:pic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505218" y="1467853"/>
            <a:ext cx="8146143" cy="4479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Executive </a:t>
            </a:r>
            <a:r>
              <a:rPr lang="en-US" sz="3200" dirty="0"/>
              <a:t>sponsorship to provide guidance and resolve escalated </a:t>
            </a:r>
            <a:r>
              <a:rPr lang="en-US" sz="3200" dirty="0" smtClean="0"/>
              <a:t>issues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9324582" cy="1325563"/>
          </a:xfrm>
        </p:spPr>
        <p:txBody>
          <a:bodyPr/>
          <a:lstStyle/>
          <a:p>
            <a:r>
              <a:rPr lang="en-US" dirty="0"/>
              <a:t>Travel Project </a:t>
            </a:r>
            <a:r>
              <a:rPr lang="en-US" dirty="0" smtClean="0"/>
              <a:t>Steering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58679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Steve Wood, Associate Vice President for Facilities Management and Safety</a:t>
            </a:r>
          </a:p>
          <a:p>
            <a:pPr algn="r"/>
            <a:r>
              <a:rPr lang="en-US" dirty="0"/>
              <a:t> April Ritchie, Chief Financial Administrative Officer</a:t>
            </a:r>
          </a:p>
          <a:p>
            <a:pPr algn="r"/>
            <a:r>
              <a:rPr lang="en-US" dirty="0"/>
              <a:t>College of Arts </a:t>
            </a:r>
            <a:r>
              <a:rPr lang="en-US" dirty="0" smtClean="0"/>
              <a:t>and </a:t>
            </a:r>
            <a:r>
              <a:rPr lang="en-US" dirty="0"/>
              <a:t>Sciences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508"/>
            <a:ext cx="8651491" cy="1214161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4800" dirty="0">
                <a:latin typeface="Garamond" panose="02020404030301010803" pitchFamily="18" charset="0"/>
              </a:rPr>
              <a:t>Facilities Partner Group</a:t>
            </a:r>
            <a:endParaRPr lang="en-US" sz="66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11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67509" y="576662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*Work Group Co-Chair</a:t>
            </a:r>
            <a:endParaRPr lang="en-US" sz="1200" i="1" dirty="0"/>
          </a:p>
        </p:txBody>
      </p:sp>
      <p:sp>
        <p:nvSpPr>
          <p:cNvPr id="7" name="Rectangle 6"/>
          <p:cNvSpPr/>
          <p:nvPr/>
        </p:nvSpPr>
        <p:spPr>
          <a:xfrm>
            <a:off x="5119348" y="1134880"/>
            <a:ext cx="37840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Charge:</a:t>
            </a:r>
          </a:p>
          <a:p>
            <a:r>
              <a:rPr lang="en-US" sz="1600" dirty="0" smtClean="0"/>
              <a:t>The purpose of the Travel Services Work Group is to support the </a:t>
            </a:r>
            <a:r>
              <a:rPr lang="en-US" sz="1600" dirty="0"/>
              <a:t>t</a:t>
            </a:r>
            <a:r>
              <a:rPr lang="en-US" sz="1600" dirty="0" smtClean="0"/>
              <a:t>ravel project by providing University perspectives and recommendations as it relates to University policy, procedure, tools, and engage in change management activities. The TSWG will also serve as a point of contact to gather feedback and share communication about the project. 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3825" y="1134880"/>
          <a:ext cx="4335483" cy="490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764">
                  <a:extLst>
                    <a:ext uri="{9D8B030D-6E8A-4147-A177-3AD203B41FA5}">
                      <a16:colId xmlns:a16="http://schemas.microsoft.com/office/drawing/2014/main" val="630544423"/>
                    </a:ext>
                  </a:extLst>
                </a:gridCol>
                <a:gridCol w="1566719">
                  <a:extLst>
                    <a:ext uri="{9D8B030D-6E8A-4147-A177-3AD203B41FA5}">
                      <a16:colId xmlns:a16="http://schemas.microsoft.com/office/drawing/2014/main" val="3285615799"/>
                    </a:ext>
                  </a:extLst>
                </a:gridCol>
              </a:tblGrid>
              <a:tr h="2980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Planning Unit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Representative(s)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85820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Advancement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Bo Richardson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491696236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Arts </a:t>
                      </a: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&amp; Sciences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Nukhet Sandal</a:t>
                      </a:r>
                      <a:b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Wayne Chiasson</a:t>
                      </a:r>
                      <a:endParaRPr lang="en-US" sz="13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258699312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Athletics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Tim </a:t>
                      </a: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Knavel</a:t>
                      </a:r>
                      <a:b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Tami Escue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712054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College of Business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Evelyn </a:t>
                      </a: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Blake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Phillip Taylor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357217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College of Communication</a:t>
                      </a:r>
                      <a:endParaRPr lang="en-US" sz="1300" b="1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Kelsea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Bolin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289212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College of Fine Arts 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DeAnna Russell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642733210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College of Engineering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Shannon Bruce</a:t>
                      </a:r>
                      <a:b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Shawn Ostermann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2520848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College of Medicine (HCOM)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Greg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Jolley</a:t>
                      </a:r>
                      <a:endParaRPr lang="en-US" sz="13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78633570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Health Sciences </a:t>
                      </a: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&amp; </a:t>
                      </a:r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Professions 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Tia</a:t>
                      </a:r>
                      <a:r>
                        <a:rPr lang="en-US" sz="13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Barrett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72430876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*Sue Jago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064746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Global Affairs &amp; International Studies</a:t>
                      </a:r>
                      <a:endParaRPr lang="en-US" sz="1300" b="1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*Catherine Marshall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303115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Regional</a:t>
                      </a:r>
                      <a:r>
                        <a:rPr lang="en-US" sz="1300" b="1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Campuses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Kim Hayden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20127686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Student Affairs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April </a:t>
                      </a:r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Crabtree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046840"/>
                  </a:ext>
                </a:extLst>
              </a:tr>
              <a:tr h="29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Voinovich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Cynthia Chapman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74406053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9324582" cy="1325563"/>
          </a:xfrm>
        </p:spPr>
        <p:txBody>
          <a:bodyPr/>
          <a:lstStyle/>
          <a:p>
            <a:r>
              <a:rPr lang="en-US" dirty="0"/>
              <a:t>Travel </a:t>
            </a:r>
            <a:r>
              <a:rPr lang="en-US" dirty="0" smtClean="0"/>
              <a:t>Project </a:t>
            </a:r>
            <a:r>
              <a:rPr lang="en-US" smtClean="0"/>
              <a:t>Work Grou</a:t>
            </a:r>
            <a:r>
              <a:rPr lang="en-US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5218" y="1467853"/>
            <a:ext cx="9095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hlinkClick r:id="rId2"/>
              </a:rPr>
              <a:t>travel@ohio.edu</a:t>
            </a:r>
            <a:endParaRPr lang="en-US" sz="3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hlinkClick r:id="rId3"/>
              </a:rPr>
              <a:t>Travel Services Work Group 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18" y="142290"/>
            <a:ext cx="9324582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Points of Contact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Julie Allison, </a:t>
            </a:r>
            <a:r>
              <a:rPr lang="en-US" dirty="0"/>
              <a:t>Associate </a:t>
            </a:r>
            <a:r>
              <a:rPr lang="en-US" dirty="0" smtClean="0"/>
              <a:t>Vice President </a:t>
            </a:r>
            <a:r>
              <a:rPr lang="en-US" dirty="0"/>
              <a:t>of </a:t>
            </a:r>
            <a:r>
              <a:rPr lang="en-US" dirty="0" smtClean="0"/>
              <a:t>Finance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allison@ohio.edu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Kelly Broughton, Assistant Dean, University Libraries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brought@ohio.edu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Benefits Advisory Council Update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Benefits Advisory Council (BAC):</a:t>
            </a:r>
          </a:p>
          <a:p>
            <a:pPr lvl="1"/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Charged with analyzing and make recommendations </a:t>
            </a:r>
            <a:r>
              <a:rPr lang="en-US" alt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regarding university </a:t>
            </a:r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benefits while considering </a:t>
            </a:r>
            <a:r>
              <a:rPr lang="en-US" alt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financial sustainability, competitiveness, and </a:t>
            </a:r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fairness.</a:t>
            </a:r>
          </a:p>
          <a:p>
            <a:pPr lvl="1"/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Members include Administrative Senate, Classified Senate, Faculty Senate, as well as a Dean, Vice President, the Chief HR Officer, an Academic Chair/Director, an Associate Provost, etc.</a:t>
            </a:r>
          </a:p>
          <a:p>
            <a:pPr lvl="1"/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Guiding Principles include:</a:t>
            </a:r>
          </a:p>
          <a:p>
            <a:pPr lvl="2"/>
            <a:r>
              <a:rPr lang="en-US" alt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Eliminate structural deficits</a:t>
            </a:r>
          </a:p>
          <a:p>
            <a:pPr lvl="2"/>
            <a:r>
              <a:rPr lang="en-US" alt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Avoid Affordable Care Act Cadillac Plan Tax (required by state law)</a:t>
            </a:r>
          </a:p>
          <a:p>
            <a:pPr lvl="2"/>
            <a:r>
              <a:rPr lang="en-US" alt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Establish a maximum university contribution to the annual inflationary cost of benefits (no more than 5</a:t>
            </a:r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%)</a:t>
            </a:r>
          </a:p>
          <a:p>
            <a:pPr lvl="1"/>
            <a:r>
              <a:rPr lang="en-US" alt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Previous recommendations have included a mix of premium increase, cost sharing increases, consumerism, wellness, and improving benefits such as vision and dental plans.</a:t>
            </a:r>
            <a:endParaRPr lang="en-US" altLang="en-US" sz="1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alt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3626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Benefits Advisory Council Update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The BAC has established a three-year recommendation pattern.</a:t>
            </a:r>
          </a:p>
          <a:p>
            <a:r>
              <a:rPr lang="en-US" alt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Recommendations are reviewed each year and adjusted/updated as needed.</a:t>
            </a:r>
          </a:p>
          <a:p>
            <a:r>
              <a:rPr lang="en-US" alt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The existing three year recommendation included FY20 changes to the employee premium percent and co-insurance maximum, and changes to the deductible, and co-insurance maximum for FY21 and FY22</a:t>
            </a:r>
          </a:p>
          <a:p>
            <a:r>
              <a:rPr lang="en-US" alt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The BAC has recommended these scheduled changes be delayed by one year, and that reserves be used to ensure the FY20 budget remains at or below the 5% goal.</a:t>
            </a:r>
          </a:p>
          <a:p>
            <a:endParaRPr lang="en-US" altLang="en-US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4037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7805" y="1590105"/>
          <a:ext cx="6883431" cy="3852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830">
                  <a:extLst>
                    <a:ext uri="{9D8B030D-6E8A-4147-A177-3AD203B41FA5}">
                      <a16:colId xmlns:a16="http://schemas.microsoft.com/office/drawing/2014/main" val="3700661463"/>
                    </a:ext>
                  </a:extLst>
                </a:gridCol>
                <a:gridCol w="1168445">
                  <a:extLst>
                    <a:ext uri="{9D8B030D-6E8A-4147-A177-3AD203B41FA5}">
                      <a16:colId xmlns:a16="http://schemas.microsoft.com/office/drawing/2014/main" val="3966349895"/>
                    </a:ext>
                  </a:extLst>
                </a:gridCol>
                <a:gridCol w="1133039">
                  <a:extLst>
                    <a:ext uri="{9D8B030D-6E8A-4147-A177-3AD203B41FA5}">
                      <a16:colId xmlns:a16="http://schemas.microsoft.com/office/drawing/2014/main" val="1614386891"/>
                    </a:ext>
                  </a:extLst>
                </a:gridCol>
                <a:gridCol w="1133039">
                  <a:extLst>
                    <a:ext uri="{9D8B030D-6E8A-4147-A177-3AD203B41FA5}">
                      <a16:colId xmlns:a16="http://schemas.microsoft.com/office/drawing/2014/main" val="1762430518"/>
                    </a:ext>
                  </a:extLst>
                </a:gridCol>
                <a:gridCol w="1133039">
                  <a:extLst>
                    <a:ext uri="{9D8B030D-6E8A-4147-A177-3AD203B41FA5}">
                      <a16:colId xmlns:a16="http://schemas.microsoft.com/office/drawing/2014/main" val="3112157626"/>
                    </a:ext>
                  </a:extLst>
                </a:gridCol>
                <a:gridCol w="1133039">
                  <a:extLst>
                    <a:ext uri="{9D8B030D-6E8A-4147-A177-3AD203B41FA5}">
                      <a16:colId xmlns:a16="http://schemas.microsoft.com/office/drawing/2014/main" val="3738484515"/>
                    </a:ext>
                  </a:extLst>
                </a:gridCol>
              </a:tblGrid>
              <a:tr h="417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</a:t>
                      </a:r>
                      <a:r>
                        <a:rPr lang="en-US" sz="1100" dirty="0" smtClean="0">
                          <a:effectLst/>
                        </a:rPr>
                        <a:t>ptions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FY18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2707428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Deductible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$500/$1000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$700/$1400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90300988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Co-Insurance Maximum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$2000/$4000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$2500/$5000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$2550/$5100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7821749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 of Pocket Maximum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$2500/$5000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$3000/$6000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$3250/$6500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15585284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Co-Insurance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3962143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Office Visit Copays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15886642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Rx Retail Copays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2846480"/>
                  </a:ext>
                </a:extLst>
              </a:tr>
              <a:tr h="3120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Rx Mail Copays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1529727"/>
                  </a:ext>
                </a:extLst>
              </a:tr>
              <a:tr h="32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Premium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15%-</a:t>
                      </a:r>
                      <a:r>
                        <a:rPr lang="en-US" sz="1100" dirty="0" smtClean="0">
                          <a:effectLst/>
                        </a:rPr>
                        <a:t>17.5%20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17%-19%-21%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0437774"/>
                  </a:ext>
                </a:extLst>
              </a:tr>
              <a:tr h="32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Rx Advanced Utilization Review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Elimination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 Verification Plan Savings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of Reserves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($900K)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of Reserves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28885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 Recommendations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0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BAC ongoing/future discussions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0594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/>
            <a:r>
              <a:rPr lang="en-US" sz="1600" dirty="0"/>
              <a:t>Attempt to move from premium/cost sharing changes to other options</a:t>
            </a:r>
          </a:p>
          <a:p>
            <a:pPr marL="1200150" lvl="2" indent="-285750"/>
            <a:r>
              <a:rPr lang="en-US" sz="1600" dirty="0"/>
              <a:t>RFP for Anthem and/or Express Scripts Contract</a:t>
            </a:r>
          </a:p>
          <a:p>
            <a:pPr marL="1657350" lvl="3" indent="-285750"/>
            <a:r>
              <a:rPr lang="en-US" sz="1600" dirty="0"/>
              <a:t>Consortium opportunities (IUC or elsewhere)</a:t>
            </a:r>
          </a:p>
          <a:p>
            <a:pPr marL="1200150" lvl="2" indent="-285750"/>
            <a:r>
              <a:rPr lang="en-US" sz="1600" dirty="0"/>
              <a:t>High Deductible Health with Health Savings Accounts</a:t>
            </a:r>
          </a:p>
          <a:p>
            <a:pPr marL="1200150" lvl="2" indent="-285750"/>
            <a:r>
              <a:rPr lang="en-US" sz="1600" dirty="0"/>
              <a:t>Targeted care management programs</a:t>
            </a:r>
          </a:p>
          <a:p>
            <a:pPr marL="1200150" lvl="2" indent="-285750"/>
            <a:r>
              <a:rPr lang="en-US" sz="1600" dirty="0"/>
              <a:t>Narrow provider network</a:t>
            </a:r>
          </a:p>
          <a:p>
            <a:pPr marL="1200150" lvl="2" indent="-285750"/>
            <a:r>
              <a:rPr lang="en-US" sz="1600" dirty="0"/>
              <a:t>Cost/Quality transparency tools</a:t>
            </a:r>
          </a:p>
          <a:p>
            <a:pPr marL="1200150" lvl="2" indent="-285750"/>
            <a:r>
              <a:rPr lang="en-US" sz="1600" dirty="0"/>
              <a:t>Etc.</a:t>
            </a:r>
          </a:p>
          <a:p>
            <a:pPr marL="1200150" lvl="2" indent="-285750"/>
            <a:endParaRPr lang="en-US" sz="1600" dirty="0"/>
          </a:p>
          <a:p>
            <a:pPr marL="742950" lvl="1" indent="-285750"/>
            <a:r>
              <a:rPr lang="en-US" sz="1600" dirty="0" smtClean="0"/>
              <a:t>Impact </a:t>
            </a:r>
            <a:r>
              <a:rPr lang="en-US" sz="1600" dirty="0"/>
              <a:t>of Affordable Care Act Cadillac Plan Tax on Faculty/Staff plan and AFSCME plan</a:t>
            </a:r>
          </a:p>
          <a:p>
            <a:pPr marL="1200150" lvl="2" indent="-285750"/>
            <a:r>
              <a:rPr lang="en-US" sz="1600" dirty="0"/>
              <a:t>Possibility of combining plans and subsequent impact</a:t>
            </a:r>
          </a:p>
          <a:p>
            <a:pPr marL="914400" lvl="2" indent="0">
              <a:buNone/>
            </a:pPr>
            <a:endParaRPr lang="en-US" altLang="en-US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6199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Human Resources Website Redesign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Current State Assessment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512474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Survey sent out to </a:t>
            </a:r>
            <a:r>
              <a:rPr lang="en-US" dirty="0"/>
              <a:t>f</a:t>
            </a:r>
            <a:r>
              <a:rPr lang="en-US" dirty="0" smtClean="0"/>
              <a:t>aculty and </a:t>
            </a:r>
            <a:r>
              <a:rPr lang="en-US" dirty="0"/>
              <a:t>s</a:t>
            </a:r>
            <a:r>
              <a:rPr lang="en-US" dirty="0" smtClean="0"/>
              <a:t>taff in July</a:t>
            </a:r>
          </a:p>
          <a:p>
            <a:pPr lvl="1"/>
            <a:r>
              <a:rPr lang="en-US" dirty="0" smtClean="0"/>
              <a:t>519 Responses (401 Staff, 118 Faculty)</a:t>
            </a:r>
          </a:p>
          <a:p>
            <a:r>
              <a:rPr lang="en-US" dirty="0" smtClean="0"/>
              <a:t>Top 5 most important </a:t>
            </a:r>
          </a:p>
          <a:p>
            <a:pPr lvl="1"/>
            <a:r>
              <a:rPr lang="en-US" b="1" dirty="0" smtClean="0"/>
              <a:t>Who to contact for info: </a:t>
            </a:r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important and most difficult to </a:t>
            </a:r>
            <a:r>
              <a:rPr lang="en-US" dirty="0" smtClean="0"/>
              <a:t>find</a:t>
            </a:r>
          </a:p>
          <a:p>
            <a:pPr lvl="1"/>
            <a:r>
              <a:rPr lang="en-US" b="1" dirty="0" smtClean="0"/>
              <a:t>Benefits details</a:t>
            </a:r>
          </a:p>
          <a:p>
            <a:pPr lvl="1"/>
            <a:r>
              <a:rPr lang="en-US" b="1" dirty="0" smtClean="0"/>
              <a:t>Forms: </a:t>
            </a:r>
            <a:r>
              <a:rPr lang="en-US" dirty="0" smtClean="0"/>
              <a:t>page </a:t>
            </a:r>
            <a:r>
              <a:rPr lang="en-US" dirty="0"/>
              <a:t>was easy to find but finding the correct form was difficult </a:t>
            </a:r>
            <a:endParaRPr lang="en-US" dirty="0" smtClean="0"/>
          </a:p>
          <a:p>
            <a:pPr lvl="1"/>
            <a:r>
              <a:rPr lang="en-US" b="1" dirty="0" smtClean="0"/>
              <a:t>System Access</a:t>
            </a:r>
          </a:p>
          <a:p>
            <a:pPr lvl="1"/>
            <a:r>
              <a:rPr lang="en-US" b="1" dirty="0" smtClean="0"/>
              <a:t>Policies</a:t>
            </a:r>
          </a:p>
          <a:p>
            <a:r>
              <a:rPr lang="en-US" dirty="0"/>
              <a:t>Areas of improvement</a:t>
            </a:r>
          </a:p>
          <a:p>
            <a:pPr lvl="1"/>
            <a:r>
              <a:rPr lang="en-US" dirty="0"/>
              <a:t>Unclear and confusing navigation</a:t>
            </a:r>
          </a:p>
          <a:p>
            <a:pPr lvl="1"/>
            <a:r>
              <a:rPr lang="en-US" dirty="0"/>
              <a:t>Too much content to sift through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standard language 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guidance for supervisors</a:t>
            </a:r>
          </a:p>
          <a:p>
            <a:pPr lvl="1"/>
            <a:r>
              <a:rPr lang="en-US" dirty="0"/>
              <a:t>Difficulty finding correct form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56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Focus Groups and New Navigation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– August: Card Sort Focus Group and Tree Sort</a:t>
            </a:r>
          </a:p>
          <a:p>
            <a:r>
              <a:rPr lang="en-US" dirty="0" smtClean="0"/>
              <a:t>New Navigation</a:t>
            </a:r>
          </a:p>
          <a:p>
            <a:pPr lvl="1"/>
            <a:r>
              <a:rPr lang="en-US" dirty="0" smtClean="0"/>
              <a:t>My HR Info</a:t>
            </a:r>
          </a:p>
          <a:p>
            <a:pPr lvl="1"/>
            <a:r>
              <a:rPr lang="en-US" dirty="0" smtClean="0"/>
              <a:t>Jobs at OHIO </a:t>
            </a:r>
          </a:p>
          <a:p>
            <a:pPr lvl="1"/>
            <a:r>
              <a:rPr lang="en-US" dirty="0" smtClean="0"/>
              <a:t>Hire and Manage</a:t>
            </a:r>
          </a:p>
          <a:p>
            <a:pPr lvl="1"/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Compensation and Pay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1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FY16-FY18 Facilities Partner Group Strategic </a:t>
            </a:r>
            <a:r>
              <a:rPr lang="en-US" dirty="0" smtClean="0">
                <a:latin typeface="Garamond" panose="02020404030301010803" pitchFamily="18" charset="0"/>
              </a:rPr>
              <a:t>Goals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SLAs for all three FMS areas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Make SLAs available to community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Define a shared understanding of responsibilities of building contacts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Create building contacts list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Continue to evaluate and implement efficiencies in service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992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Website Launch Details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site scheduled to launch on January 7, 2019</a:t>
            </a:r>
            <a:endParaRPr lang="en-US" strike="sngStrike" dirty="0"/>
          </a:p>
          <a:p>
            <a:pPr lvl="1"/>
            <a:r>
              <a:rPr lang="en-US" dirty="0" smtClean="0"/>
              <a:t>Forms: Searchable table with descriptions and forms will meet accessibility standards</a:t>
            </a:r>
            <a:endParaRPr lang="en-US" strike="sngStrike" dirty="0" smtClean="0"/>
          </a:p>
          <a:p>
            <a:pPr lvl="1"/>
            <a:r>
              <a:rPr lang="en-US" dirty="0" smtClean="0"/>
              <a:t>Clearer instructions regarding who to contact</a:t>
            </a:r>
          </a:p>
          <a:p>
            <a:pPr lvl="2"/>
            <a:r>
              <a:rPr lang="en-US" dirty="0" smtClean="0"/>
              <a:t>Self Service, Employee Service Center, HR Liaisons</a:t>
            </a:r>
          </a:p>
          <a:p>
            <a:pPr lvl="1"/>
            <a:r>
              <a:rPr lang="en-US" dirty="0" smtClean="0"/>
              <a:t>Links to login pages of HR Systems and Benefits sites</a:t>
            </a:r>
          </a:p>
          <a:p>
            <a:r>
              <a:rPr lang="en-US" dirty="0" smtClean="0"/>
              <a:t>Redirects will be in place for six months (check your bookmarks)</a:t>
            </a:r>
          </a:p>
          <a:p>
            <a:r>
              <a:rPr lang="en-US" dirty="0" smtClean="0"/>
              <a:t>If you manage a website, check links to HR site after January 7, 2019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Garamond" panose="02020404030301010803" pitchFamily="18" charset="0"/>
              </a:rPr>
              <a:t>Compensation Updates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Biennial Equity Review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5 Year Market Study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129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Biennial Equity Review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9600" dirty="0"/>
              <a:t>This review is required as part of the resolution agreement signed with the Department of Education.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4th Equity Review since COMP 2014.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First two reviews used </a:t>
            </a:r>
            <a:r>
              <a:rPr lang="en-US" sz="9600" dirty="0" err="1"/>
              <a:t>compa</a:t>
            </a:r>
            <a:r>
              <a:rPr lang="en-US" sz="9600" dirty="0"/>
              <a:t> ratio model.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Third and fourth use regression model process with outside professional consultant.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Purpose: 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Ensure that employee compensation has been determined on a non-discriminatory basis.</a:t>
            </a:r>
          </a:p>
          <a:p>
            <a:pPr>
              <a:spcBef>
                <a:spcPts val="1800"/>
              </a:spcBef>
            </a:pPr>
            <a:r>
              <a:rPr lang="en-US" sz="9600" dirty="0"/>
              <a:t>Evaluate that pay equity is in compliance with Office of Federal Contract Compliance Programs (OFCCP) standards.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10706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6C00C52-1C7F-409C-ABDC-21466B55F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" y="1018250"/>
            <a:ext cx="7879976" cy="5104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Biennial Equity Review</a:t>
            </a:r>
          </a:p>
        </p:txBody>
      </p:sp>
    </p:spTree>
    <p:extLst>
      <p:ext uri="{BB962C8B-B14F-4D97-AF65-F5344CB8AC3E}">
        <p14:creationId xmlns:p14="http://schemas.microsoft.com/office/powerpoint/2010/main" val="21381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Biennial Equity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600" dirty="0" smtClean="0"/>
              <a:t>Timeline</a:t>
            </a:r>
            <a:endParaRPr lang="en-US" sz="2600" dirty="0"/>
          </a:p>
          <a:p>
            <a:r>
              <a:rPr lang="en-US" sz="2600" dirty="0"/>
              <a:t>June 2018 - </a:t>
            </a:r>
            <a:r>
              <a:rPr lang="en-US" sz="2600" dirty="0" smtClean="0"/>
              <a:t>Issued </a:t>
            </a:r>
            <a:r>
              <a:rPr lang="en-US" sz="2600" dirty="0"/>
              <a:t>RFP</a:t>
            </a:r>
          </a:p>
          <a:p>
            <a:r>
              <a:rPr lang="en-US" sz="2600" dirty="0"/>
              <a:t>July 2018 - </a:t>
            </a:r>
            <a:r>
              <a:rPr lang="en-US" sz="2600" dirty="0" smtClean="0"/>
              <a:t>Selected </a:t>
            </a:r>
            <a:r>
              <a:rPr lang="en-US" sz="2600" dirty="0"/>
              <a:t>Vendor</a:t>
            </a:r>
          </a:p>
          <a:p>
            <a:r>
              <a:rPr lang="en-US" sz="2600" dirty="0" smtClean="0"/>
              <a:t>September2018 - Kick-off Meeting &amp; Data Gathering/Regression Analysis</a:t>
            </a:r>
            <a:endParaRPr lang="en-US" sz="2600" dirty="0"/>
          </a:p>
          <a:p>
            <a:r>
              <a:rPr lang="en-US" sz="2600" dirty="0" smtClean="0"/>
              <a:t>November/December </a:t>
            </a:r>
            <a:r>
              <a:rPr lang="en-US" sz="2600" dirty="0"/>
              <a:t>2018 - Analysis Review</a:t>
            </a:r>
          </a:p>
          <a:p>
            <a:r>
              <a:rPr lang="en-US" sz="2600" dirty="0" smtClean="0"/>
              <a:t>December/January </a:t>
            </a:r>
            <a:r>
              <a:rPr lang="en-US" sz="2600" dirty="0"/>
              <a:t>2018 - Communicate with Planning Units</a:t>
            </a:r>
          </a:p>
          <a:p>
            <a:r>
              <a:rPr lang="en-US" sz="2600" dirty="0" smtClean="0"/>
              <a:t>Mid-Late January </a:t>
            </a:r>
            <a:r>
              <a:rPr lang="en-US" sz="2600" dirty="0"/>
              <a:t>2019 - Communicate with Impacted Employees</a:t>
            </a:r>
          </a:p>
          <a:p>
            <a:r>
              <a:rPr lang="en-US" sz="2600" dirty="0" smtClean="0"/>
              <a:t>Late January </a:t>
            </a:r>
            <a:r>
              <a:rPr lang="en-US" sz="2600" dirty="0"/>
              <a:t>2019  - Process Equity Adjustments (if applicable)</a:t>
            </a:r>
          </a:p>
          <a:p>
            <a:pPr lvl="1"/>
            <a:endParaRPr lang="en-US" sz="20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51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5 Year Market Study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sz="2400" dirty="0"/>
              <a:t>Utilizing a professional consultant, review existing jobs within our framework against updated market information.​</a:t>
            </a:r>
          </a:p>
          <a:p>
            <a:pPr marL="342900" indent="-342900"/>
            <a:r>
              <a:rPr lang="en-US" sz="2400" dirty="0"/>
              <a:t>Review Pay Administrative Guidelines and Compensation processes (includes surveys used) against industry best practices.</a:t>
            </a:r>
          </a:p>
          <a:p>
            <a:pPr marL="342900" indent="-342900"/>
            <a:r>
              <a:rPr lang="en-US" sz="2400" dirty="0"/>
              <a:t>Identify benchmarks that have changed and update pay grades (re-slotting).​</a:t>
            </a:r>
          </a:p>
          <a:p>
            <a:pPr marL="342900" indent="-342900"/>
            <a:r>
              <a:rPr lang="en-US" sz="2400" dirty="0"/>
              <a:t>Base wage adjustments will be required if a job re-slotting results in the incumbents pay falling below the paygrade minimum.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7088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5 Year Market Study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Timeline:</a:t>
            </a:r>
            <a:endParaRPr lang="en-US" sz="2400" dirty="0"/>
          </a:p>
          <a:p>
            <a:pPr fontAlgn="base"/>
            <a:r>
              <a:rPr lang="en-US" sz="2400" dirty="0"/>
              <a:t>Oct. 2018 – RFP Issued</a:t>
            </a:r>
          </a:p>
          <a:p>
            <a:pPr fontAlgn="base"/>
            <a:r>
              <a:rPr lang="en-US" sz="2400" dirty="0"/>
              <a:t>Dec. 2018 – Vendor Selection</a:t>
            </a:r>
          </a:p>
          <a:p>
            <a:pPr fontAlgn="base"/>
            <a:r>
              <a:rPr lang="en-US" sz="2400" dirty="0"/>
              <a:t>Jan. 2019 - Kick-off Meeting​</a:t>
            </a:r>
          </a:p>
          <a:p>
            <a:pPr fontAlgn="base"/>
            <a:r>
              <a:rPr lang="en-US" sz="2400" dirty="0"/>
              <a:t>Feb. – Oct. 2019 - Data Gathering/Analysis/Consultation​</a:t>
            </a:r>
          </a:p>
          <a:p>
            <a:pPr fontAlgn="base"/>
            <a:r>
              <a:rPr lang="en-US" sz="2400" dirty="0"/>
              <a:t>Nov. 2019 – Update benchmarks and framework as needed​</a:t>
            </a:r>
          </a:p>
          <a:p>
            <a:pPr fontAlgn="base"/>
            <a:r>
              <a:rPr lang="en-US" sz="2400" dirty="0"/>
              <a:t>Dec. 2019 - Communicate with Planning Units/Impacted Employees​</a:t>
            </a:r>
          </a:p>
          <a:p>
            <a:pPr fontAlgn="base"/>
            <a:r>
              <a:rPr lang="en-US" sz="2400" dirty="0"/>
              <a:t>Jan. 2020 – Employee pay adjustments to new minimums as needed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12875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compensation@ohio.edu</a:t>
            </a:r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Professional Development updates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TAC Structure Update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Professional Development Pathways Update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New Certificate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Questions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rgbClr val="776F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555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Training Advisory Council Charge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246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Provide insight and guidance to support the following:</a:t>
            </a:r>
          </a:p>
          <a:p>
            <a:r>
              <a:rPr lang="en-US" sz="2000" dirty="0"/>
              <a:t>Institutional support for training and development</a:t>
            </a:r>
          </a:p>
          <a:p>
            <a:r>
              <a:rPr lang="en-US" sz="2000" dirty="0"/>
              <a:t>Elimination of systemic barriers to development</a:t>
            </a:r>
          </a:p>
          <a:p>
            <a:r>
              <a:rPr lang="en-US" sz="2000" dirty="0"/>
              <a:t>Creation of a robust structure to implement a sustainable environment for training and development</a:t>
            </a:r>
          </a:p>
          <a:p>
            <a:r>
              <a:rPr lang="en-US" sz="2000" dirty="0"/>
              <a:t>Consistent, positive and professional training and development experiences aligned with our desired culture</a:t>
            </a:r>
          </a:p>
          <a:p>
            <a:r>
              <a:rPr lang="en-US" sz="2000" dirty="0"/>
              <a:t>Methods and resources for those new to their position</a:t>
            </a:r>
          </a:p>
          <a:p>
            <a:r>
              <a:rPr lang="en-US" sz="2000" dirty="0"/>
              <a:t>Leveraging collective resources and expertise from around the university to support professional development</a:t>
            </a:r>
            <a:br>
              <a:rPr lang="en-US" sz="2000" dirty="0"/>
            </a:b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3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FY19-FY20 Facilities Partner Group Strategic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Continuation of SLA development for all three FMS areas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Continuation of building coordinators initiative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 usage of “</a:t>
            </a:r>
            <a:r>
              <a:rPr lang="en-US" dirty="0" err="1"/>
              <a:t>reservable</a:t>
            </a:r>
            <a:r>
              <a:rPr lang="en-US" dirty="0"/>
              <a:t>” interior space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Decrease operational costs for campus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Increase awareness of space usage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Create list of high visibility buildings on campus and needs for those buildings; investigate “trade-offs” to improve key services to these buildings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22247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68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Co-Chairs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Amanda Davis, Change Management &amp; </a:t>
            </a:r>
            <a:r>
              <a:rPr lang="en-US" sz="2000" dirty="0" smtClean="0"/>
              <a:t>Communication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Lewis Mangen, Organizational &amp; Talent Development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Administrative Senate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Wendy Rogers, University College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Eileen </a:t>
            </a:r>
            <a:r>
              <a:rPr lang="en-US" sz="2000" dirty="0" smtClean="0"/>
              <a:t>Theodore-Shusta, Ohio University Libraries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Classified Senate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Cheri Sheets, Geological Sciences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Sharon Romina, Cutler Scholars Program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RC Strategy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Phil Taylor, College of Business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Kari </a:t>
            </a:r>
            <a:r>
              <a:rPr lang="en-US" sz="2000" dirty="0" err="1" smtClean="0"/>
              <a:t>Saunier</a:t>
            </a:r>
            <a:r>
              <a:rPr lang="en-US" sz="2000" dirty="0" smtClean="0"/>
              <a:t>, College of Fine Arts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720576" y="3714184"/>
            <a:ext cx="2794774" cy="1229145"/>
          </a:xfrm>
          <a:prstGeom prst="wedgeEllipseCallout">
            <a:avLst/>
          </a:prstGeom>
          <a:noFill/>
          <a:ln w="25400">
            <a:solidFill>
              <a:srgbClr val="0069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94E"/>
                </a:solidFill>
              </a:rPr>
              <a:t>Thank You!!</a:t>
            </a:r>
            <a:endParaRPr lang="en-US" sz="2800" b="1" dirty="0">
              <a:solidFill>
                <a:srgbClr val="00694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317" y="5131541"/>
            <a:ext cx="1284457" cy="1284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860" y="5125795"/>
            <a:ext cx="1284457" cy="1284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87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</a:pPr>
            <a:r>
              <a:rPr lang="en-US" sz="3200" dirty="0" smtClean="0">
                <a:latin typeface="Garamond" panose="02020404030301010803" pitchFamily="18" charset="0"/>
              </a:rPr>
              <a:t>Representation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Professional Development Leadership Review Panel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Senior leadership from major organizational units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Review progress and effectiveness of professional development programs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Provide guidance and direction on future training needs for the university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Training Advisory Council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Cross-functional classified and administrative employees, membership updated annually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Charge remains the same as current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Provide insight on current training needs, priorities, and obstacles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Participate in design and vetting of PDP courses</a:t>
            </a:r>
            <a:endParaRPr lang="en-US" sz="18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Certificate Development Team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Additional employees work with TAC to provide expertise for </a:t>
            </a:r>
            <a:r>
              <a:rPr lang="en-US" sz="1800" dirty="0"/>
              <a:t>s</a:t>
            </a:r>
            <a:r>
              <a:rPr lang="en-US" sz="1800" dirty="0" smtClean="0"/>
              <a:t>pecific certificates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Temporary assignments to assist in developing and vetting course content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Training Advisory Council – New Structure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3" y="146183"/>
            <a:ext cx="8066549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Professional Development Pathways - Update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611" y="1606089"/>
            <a:ext cx="2781371" cy="3650044"/>
            <a:chOff x="259611" y="1806811"/>
            <a:chExt cx="2781371" cy="3650044"/>
          </a:xfrm>
        </p:grpSpPr>
        <p:sp>
          <p:nvSpPr>
            <p:cNvPr id="8" name="Rectangle 7"/>
            <p:cNvSpPr/>
            <p:nvPr/>
          </p:nvSpPr>
          <p:spPr>
            <a:xfrm>
              <a:off x="259613" y="1806811"/>
              <a:ext cx="2781369" cy="3650044"/>
            </a:xfrm>
            <a:prstGeom prst="rect">
              <a:avLst/>
            </a:prstGeom>
            <a:solidFill>
              <a:srgbClr val="00694E"/>
            </a:solidFill>
            <a:ln>
              <a:solidFill>
                <a:srgbClr val="00694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Accounting Certificate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611" y="2090978"/>
              <a:ext cx="2781371" cy="3365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94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450"/>
                </a:spcAft>
              </a:pPr>
              <a:r>
                <a:rPr lang="en-US" sz="1200" b="1" dirty="0">
                  <a:solidFill>
                    <a:schemeClr val="tx1"/>
                  </a:solidFill>
                </a:rPr>
                <a:t>Available Courses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Cash Handling &amp; Credit Card Awareness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Chart of Accounts Fundamentals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Grants Accounting Fundamentals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Internal Awards</a:t>
              </a:r>
            </a:p>
            <a:p>
              <a:pPr>
                <a:spcAft>
                  <a:spcPts val="450"/>
                </a:spcAft>
              </a:pPr>
              <a:r>
                <a:rPr lang="en-US" sz="1200" b="1" dirty="0">
                  <a:solidFill>
                    <a:schemeClr val="tx1"/>
                  </a:solidFill>
                </a:rPr>
                <a:t>Coming Soon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OBI Reporting Fundamentals – </a:t>
              </a:r>
              <a:r>
                <a:rPr lang="en-US" sz="1050" dirty="0" smtClean="0">
                  <a:solidFill>
                    <a:schemeClr val="tx1"/>
                  </a:solidFill>
                </a:rPr>
                <a:t>Jan., 2019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Approvers of Financial Transactions – Jan., 2019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Cost Share – TBD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Distributed Journal Entries – TBD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Foundation &amp; Endowment Accounting - TBD</a:t>
              </a:r>
              <a:endParaRPr lang="en-US" sz="1050" dirty="0">
                <a:solidFill>
                  <a:schemeClr val="tx1"/>
                </a:solidFill>
              </a:endParaRP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rgbClr val="776F67"/>
                </a:solidFill>
              </a:endParaRPr>
            </a:p>
            <a:p>
              <a:pPr marL="342900" lvl="1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rgbClr val="776F67"/>
                </a:solidFill>
              </a:endParaRP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76262" y="1606057"/>
            <a:ext cx="2781370" cy="3650076"/>
            <a:chOff x="3176262" y="1806779"/>
            <a:chExt cx="2781370" cy="3650076"/>
          </a:xfrm>
        </p:grpSpPr>
        <p:sp>
          <p:nvSpPr>
            <p:cNvPr id="11" name="Rectangle 10"/>
            <p:cNvSpPr/>
            <p:nvPr/>
          </p:nvSpPr>
          <p:spPr>
            <a:xfrm>
              <a:off x="3176263" y="1806779"/>
              <a:ext cx="2781369" cy="3650076"/>
            </a:xfrm>
            <a:prstGeom prst="rect">
              <a:avLst/>
            </a:prstGeom>
            <a:solidFill>
              <a:srgbClr val="00694E"/>
            </a:solidFill>
            <a:ln>
              <a:solidFill>
                <a:srgbClr val="00694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Purchasing Certificate</a:t>
              </a:r>
              <a:endParaRPr lang="en-US" sz="1600" dirty="0">
                <a:solidFill>
                  <a:schemeClr val="bg1"/>
                </a:solidFill>
              </a:endParaRPr>
            </a:p>
            <a:p>
              <a:pPr marL="137160" indent="-13716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76262" y="2090978"/>
              <a:ext cx="2781368" cy="3365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94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1200" b="1" dirty="0">
                  <a:solidFill>
                    <a:schemeClr val="tx1"/>
                  </a:solidFill>
                </a:rPr>
                <a:t>Available Courses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err="1">
                  <a:solidFill>
                    <a:schemeClr val="tx1"/>
                  </a:solidFill>
                </a:rPr>
                <a:t>Bobcat</a:t>
              </a:r>
              <a:r>
                <a:rPr lang="en-US" sz="1050" i="1" dirty="0" err="1">
                  <a:solidFill>
                    <a:schemeClr val="tx1"/>
                  </a:solidFill>
                </a:rPr>
                <a:t>BUY</a:t>
              </a:r>
              <a:r>
                <a:rPr lang="en-US" sz="1050" dirty="0">
                  <a:solidFill>
                    <a:schemeClr val="tx1"/>
                  </a:solidFill>
                </a:rPr>
                <a:t> Fundamentals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Chart of Accounts Fundamentals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Grants Accounting Fundamentals</a:t>
              </a:r>
            </a:p>
            <a:p>
              <a:pPr>
                <a:spcAft>
                  <a:spcPts val="600"/>
                </a:spcAft>
              </a:pPr>
              <a:r>
                <a:rPr lang="en-US" sz="1200" b="1" dirty="0" smtClean="0">
                  <a:solidFill>
                    <a:schemeClr val="tx1"/>
                  </a:solidFill>
                </a:rPr>
                <a:t>Coming </a:t>
              </a:r>
              <a:r>
                <a:rPr lang="en-US" sz="1200" b="1" dirty="0">
                  <a:solidFill>
                    <a:schemeClr val="tx1"/>
                  </a:solidFill>
                </a:rPr>
                <a:t>Soon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OBI Reporting Fundamentals – </a:t>
              </a:r>
              <a:r>
                <a:rPr lang="en-US" sz="1050" dirty="0" smtClean="0">
                  <a:solidFill>
                    <a:schemeClr val="tx1"/>
                  </a:solidFill>
                </a:rPr>
                <a:t>Jan.,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Approvers of Financial Transactions – </a:t>
              </a:r>
              <a:r>
                <a:rPr lang="en-US" sz="1050" dirty="0" smtClean="0">
                  <a:solidFill>
                    <a:schemeClr val="tx1"/>
                  </a:solidFill>
                </a:rPr>
                <a:t>Jan.,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Preferred Supplier Purchasing – TBD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Foundation &amp; Endowment Accounting - TBD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Concur </a:t>
              </a:r>
              <a:r>
                <a:rPr lang="en-US" sz="1050" dirty="0">
                  <a:solidFill>
                    <a:schemeClr val="tx1"/>
                  </a:solidFill>
                </a:rPr>
                <a:t>Expenses – March,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err="1" smtClean="0">
                  <a:solidFill>
                    <a:schemeClr val="tx1"/>
                  </a:solidFill>
                </a:rPr>
                <a:t>PCard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>
                  <a:solidFill>
                    <a:schemeClr val="tx1"/>
                  </a:solidFill>
                </a:rPr>
                <a:t>Policies &amp; </a:t>
              </a:r>
              <a:r>
                <a:rPr lang="en-US" sz="1050" dirty="0" smtClean="0">
                  <a:solidFill>
                    <a:schemeClr val="tx1"/>
                  </a:solidFill>
                </a:rPr>
                <a:t>Processes </a:t>
              </a:r>
              <a:r>
                <a:rPr lang="en-US" sz="1050" dirty="0">
                  <a:solidFill>
                    <a:schemeClr val="tx1"/>
                  </a:solidFill>
                </a:rPr>
                <a:t>– March,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Booking </a:t>
              </a:r>
              <a:r>
                <a:rPr lang="en-US" sz="1050" dirty="0">
                  <a:solidFill>
                    <a:schemeClr val="tx1"/>
                  </a:solidFill>
                </a:rPr>
                <a:t>Group Travel – March,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Booking </a:t>
              </a:r>
              <a:r>
                <a:rPr lang="en-US" sz="1050" dirty="0">
                  <a:solidFill>
                    <a:schemeClr val="tx1"/>
                  </a:solidFill>
                </a:rPr>
                <a:t>Individual Travel – March, 2019</a:t>
              </a: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050" dirty="0" smtClean="0">
                <a:solidFill>
                  <a:schemeClr val="tx1"/>
                </a:solidFill>
              </a:endParaRP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marL="137160" indent="-13716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28E26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2915" y="1606089"/>
            <a:ext cx="2781369" cy="3650044"/>
            <a:chOff x="6092915" y="1806811"/>
            <a:chExt cx="2781369" cy="3650044"/>
          </a:xfrm>
        </p:grpSpPr>
        <p:sp>
          <p:nvSpPr>
            <p:cNvPr id="14" name="Rectangle 13"/>
            <p:cNvSpPr/>
            <p:nvPr/>
          </p:nvSpPr>
          <p:spPr>
            <a:xfrm>
              <a:off x="6092915" y="1806811"/>
              <a:ext cx="2781369" cy="3650044"/>
            </a:xfrm>
            <a:prstGeom prst="rect">
              <a:avLst/>
            </a:prstGeom>
            <a:solidFill>
              <a:srgbClr val="FF7B22"/>
            </a:solidFill>
            <a:ln>
              <a:solidFill>
                <a:srgbClr val="FF7B2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HR Operations Certificate</a:t>
              </a:r>
              <a:endParaRPr lang="en-US" sz="1600" dirty="0">
                <a:solidFill>
                  <a:schemeClr val="bg1"/>
                </a:solidFill>
              </a:endParaRPr>
            </a:p>
            <a:p>
              <a:pPr marL="137160" indent="-137160">
                <a:buFont typeface="Arial" panose="020B0604020202020204" pitchFamily="34" charset="0"/>
                <a:buChar char="•"/>
              </a:pPr>
              <a:endParaRPr 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2915" y="2090978"/>
              <a:ext cx="2781368" cy="3365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7B2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/>
                  </a:solidFill>
                </a:rPr>
                <a:t>Goal: </a:t>
              </a:r>
              <a:r>
                <a:rPr lang="en-US" sz="1200" dirty="0" smtClean="0">
                  <a:solidFill>
                    <a:schemeClr val="tx1"/>
                  </a:solidFill>
                </a:rPr>
                <a:t>Improve </a:t>
              </a:r>
              <a:r>
                <a:rPr lang="en-US" sz="1200" dirty="0">
                  <a:solidFill>
                    <a:schemeClr val="tx1"/>
                  </a:solidFill>
                </a:rPr>
                <a:t>knowledge and skills associated with HR processes, systems, and operating environment.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High-level HR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Overview</a:t>
              </a:r>
            </a:p>
            <a:p>
              <a:pPr marL="347472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Introduction to key HR functions</a:t>
              </a:r>
            </a:p>
            <a:p>
              <a:pPr marL="347472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High-level info and contacts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Key content areas:</a:t>
              </a:r>
            </a:p>
            <a:p>
              <a:pPr marL="34290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Recruiting &amp; Hiring</a:t>
              </a:r>
            </a:p>
            <a:p>
              <a:pPr marL="34290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Payroll &amp; Taxes</a:t>
              </a:r>
            </a:p>
            <a:p>
              <a:pPr marL="34290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Employee Benefits &amp; Retirement</a:t>
              </a:r>
            </a:p>
            <a:p>
              <a:pPr marL="34290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Employee Services &amp; Resources</a:t>
              </a:r>
            </a:p>
            <a:p>
              <a:pPr marL="34290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Performance Management</a:t>
              </a:r>
            </a:p>
            <a:p>
              <a:pPr marL="137160" indent="-137160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28E2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1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1597" y="1342661"/>
          <a:ext cx="4247576" cy="388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59809" y="2433124"/>
            <a:ext cx="23501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Recruiting and Hiring Courses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Hiring Processes, Plans &amp; Options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Search Committees 1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Search Committees 2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On-boarding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Job Postings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People Admin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I-9 Compliance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0769" y="1260456"/>
            <a:ext cx="35402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A044F"/>
                </a:solidFill>
              </a:rPr>
              <a:t>Human Resources Overview Course (e-learn)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Welcome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Short introduction to each content area (1-3 slides, 3-5 min)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User selects which area(s) to explore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Some content areas link out to additional courses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Include staff contact info (need to keep updated)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Course is not complete until all areas are explored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59809" y="4570710"/>
            <a:ext cx="248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Performance Mgt. Courses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Performance Mgt. - non-supervisors*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Performance Mgt. Overview*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Performance Feedback &amp; Coaching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Performance Evaluation &amp; Recognition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0949" y="2433124"/>
            <a:ext cx="204427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Employee Benefits Courses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Benefit Offerings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Retirement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Leaves of Absence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EAP and Wellness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Misc. Benefits (Title?)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40949" y="3467292"/>
            <a:ext cx="23501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Payroll and Taxes Courses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Workforce – time entry &amp; reporting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FLSA 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ICD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Admin Tax Treaty, NRA’s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EE vs. IC Determination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59809" y="3675042"/>
            <a:ext cx="2381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Employee Services &amp; Resources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ESC &amp; HR Liaison Roles 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Employee Resources &amp; Involvement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New Hire Paperwork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Self Service (MPI &amp; Benefits)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40948" y="4552206"/>
            <a:ext cx="214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24230"/>
                </a:solidFill>
              </a:rPr>
              <a:t>Other Courses</a:t>
            </a:r>
            <a:endParaRPr lang="en-US" sz="900" dirty="0">
              <a:solidFill>
                <a:srgbClr val="024230"/>
              </a:solidFill>
            </a:endParaRP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Workers’ Comp - Care and Claims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Compensation framework</a:t>
            </a:r>
          </a:p>
          <a:p>
            <a:pPr marL="214313" indent="-214313">
              <a:buFontTx/>
              <a:buChar char="-"/>
            </a:pPr>
            <a:r>
              <a:rPr lang="en-US" sz="900" b="1" dirty="0">
                <a:solidFill>
                  <a:srgbClr val="BA044F"/>
                </a:solidFill>
              </a:rPr>
              <a:t>HR-related legal </a:t>
            </a:r>
            <a:r>
              <a:rPr lang="en-US" sz="900" b="1" dirty="0" err="1">
                <a:solidFill>
                  <a:srgbClr val="BA044F"/>
                </a:solidFill>
              </a:rPr>
              <a:t>env</a:t>
            </a:r>
            <a:r>
              <a:rPr lang="en-US" sz="900" b="1" dirty="0">
                <a:solidFill>
                  <a:srgbClr val="BA044F"/>
                </a:solidFill>
              </a:rPr>
              <a:t>. (title?)</a:t>
            </a:r>
          </a:p>
          <a:p>
            <a:pPr marL="214313" indent="-214313">
              <a:buFontTx/>
              <a:buChar char="-"/>
            </a:pPr>
            <a:r>
              <a:rPr lang="en-US" sz="900" dirty="0">
                <a:solidFill>
                  <a:srgbClr val="024230"/>
                </a:solidFill>
              </a:rPr>
              <a:t>Non-Payroll related taxes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6984" y="5447874"/>
            <a:ext cx="2457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BA044F"/>
                </a:solidFill>
              </a:rPr>
              <a:t>* One of these Perf. </a:t>
            </a:r>
            <a:r>
              <a:rPr lang="en-US" sz="1000" dirty="0" err="1">
                <a:solidFill>
                  <a:srgbClr val="BA044F"/>
                </a:solidFill>
              </a:rPr>
              <a:t>Mgt</a:t>
            </a:r>
            <a:r>
              <a:rPr lang="en-US" sz="1000" dirty="0">
                <a:solidFill>
                  <a:srgbClr val="BA044F"/>
                </a:solidFill>
              </a:rPr>
              <a:t> courses is required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183"/>
            <a:ext cx="9143999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Human Resources Operations Certificate - DRAFT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Office of Instructional Innovation providing </a:t>
            </a:r>
            <a:r>
              <a:rPr lang="en-US" sz="2400" dirty="0"/>
              <a:t>i</a:t>
            </a:r>
            <a:r>
              <a:rPr lang="en-US" sz="2400" dirty="0" smtClean="0"/>
              <a:t>nstructional design support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Preparing RFP for “off-the-shelf” e-learning provider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Updated professional development policy to be discussed at ESPC meeting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Blackboard will not be available for PDP courses </a:t>
            </a:r>
            <a:r>
              <a:rPr lang="en-US" sz="2400" smtClean="0"/>
              <a:t>from December 19-26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New HR Learning Lab to be established in HRTC 154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News and Announcements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5989"/>
            <a:ext cx="7886700" cy="4062714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Questions for you:</a:t>
            </a:r>
          </a:p>
          <a:p>
            <a:pPr marL="800100" lvl="1" indent="-342900">
              <a:buAutoNum type="arabicParenR"/>
            </a:pPr>
            <a:r>
              <a:rPr lang="en-US" sz="1800" dirty="0" smtClean="0"/>
              <a:t>What HR processes or tasks do you deal with as part of your job?</a:t>
            </a:r>
          </a:p>
          <a:p>
            <a:pPr marL="800100" lvl="1" indent="-342900">
              <a:buAutoNum type="arabicParenR"/>
            </a:pPr>
            <a:r>
              <a:rPr lang="en-US" sz="1800" dirty="0" smtClean="0"/>
              <a:t>What would you like to learn about these processes in order to do your job better?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u="sng" dirty="0" smtClean="0"/>
              <a:t>Questions for us:</a:t>
            </a:r>
          </a:p>
          <a:p>
            <a:pPr marL="457200" lvl="1" indent="0">
              <a:buNone/>
            </a:pPr>
            <a:r>
              <a:rPr lang="en-US" sz="1800" b="1" dirty="0" smtClean="0"/>
              <a:t>General Questions </a:t>
            </a:r>
            <a:r>
              <a:rPr lang="en-US" sz="1800" dirty="0" smtClean="0"/>
              <a:t>– Employee Service Center, </a:t>
            </a:r>
            <a:r>
              <a:rPr lang="en-US" sz="1800" dirty="0" smtClean="0">
                <a:hlinkClick r:id="rId2"/>
              </a:rPr>
              <a:t>uhr@ohio.edu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b="1" dirty="0" smtClean="0"/>
              <a:t>Course Enrollment and Badges </a:t>
            </a:r>
            <a:r>
              <a:rPr lang="en-US" sz="1800" dirty="0" smtClean="0"/>
              <a:t>– Melissa Weaver</a:t>
            </a:r>
            <a:r>
              <a:rPr lang="en-US" sz="1800" smtClean="0"/>
              <a:t>, </a:t>
            </a:r>
            <a:r>
              <a:rPr lang="en-US" sz="1800" smtClean="0">
                <a:hlinkClick r:id="rId3"/>
              </a:rPr>
              <a:t>weaverm1@ohio.edu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b="1" dirty="0" smtClean="0"/>
              <a:t>Blackboard</a:t>
            </a:r>
            <a:r>
              <a:rPr lang="en-US" sz="1800" dirty="0" smtClean="0"/>
              <a:t> – OIT </a:t>
            </a:r>
            <a:r>
              <a:rPr lang="en-US" sz="1800" dirty="0"/>
              <a:t>Help </a:t>
            </a:r>
            <a:r>
              <a:rPr lang="en-US" sz="1800" dirty="0" smtClean="0"/>
              <a:t>Desk,  </a:t>
            </a:r>
            <a:r>
              <a:rPr lang="en-US" sz="1800" dirty="0"/>
              <a:t>(740) 593-1222 or </a:t>
            </a:r>
            <a:r>
              <a:rPr lang="en-US" sz="1800" dirty="0" smtClean="0">
                <a:hlinkClick r:id="rId4"/>
              </a:rPr>
              <a:t>servicedesk@ohio.edu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Lewis Mangen, (740) 593-1627 or </a:t>
            </a:r>
            <a:r>
              <a:rPr lang="en-US" sz="1800" dirty="0" smtClean="0">
                <a:hlinkClick r:id="rId5"/>
              </a:rPr>
              <a:t>mangen@ohio.edu</a:t>
            </a:r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Questions?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57" y="169068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Julie Allison, Associate VP for Finance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Finance updates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5188"/>
              </p:ext>
            </p:extLst>
          </p:nvPr>
        </p:nvGraphicFramePr>
        <p:xfrm>
          <a:off x="628650" y="1271016"/>
          <a:ext cx="7886700" cy="467258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51126">
                  <a:extLst>
                    <a:ext uri="{9D8B030D-6E8A-4147-A177-3AD203B41FA5}">
                      <a16:colId xmlns:a16="http://schemas.microsoft.com/office/drawing/2014/main" val="1649130813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64130407"/>
                    </a:ext>
                  </a:extLst>
                </a:gridCol>
                <a:gridCol w="4656582">
                  <a:extLst>
                    <a:ext uri="{9D8B030D-6E8A-4147-A177-3AD203B41FA5}">
                      <a16:colId xmlns:a16="http://schemas.microsoft.com/office/drawing/2014/main" val="4111303137"/>
                    </a:ext>
                  </a:extLst>
                </a:gridCol>
              </a:tblGrid>
              <a:tr h="43878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Due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67186"/>
                  </a:ext>
                </a:extLst>
              </a:tr>
              <a:tr h="8963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</a:t>
                      </a:r>
                      <a:r>
                        <a:rPr lang="en-US" sz="1600" baseline="0" dirty="0" smtClean="0"/>
                        <a:t> 12, 2018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PCard</a:t>
                      </a:r>
                      <a:r>
                        <a:rPr lang="en-US" sz="1600" dirty="0" smtClean="0"/>
                        <a:t> applications</a:t>
                      </a:r>
                      <a:r>
                        <a:rPr lang="en-US" sz="1600" baseline="0" dirty="0" smtClean="0"/>
                        <a:t> due </a:t>
                      </a:r>
                      <a:r>
                        <a:rPr lang="en-US" sz="1600" dirty="0" smtClean="0"/>
                        <a:t>for card delivery</a:t>
                      </a:r>
                      <a:r>
                        <a:rPr lang="en-US" sz="1600" baseline="0" dirty="0" smtClean="0"/>
                        <a:t> before WBC. Cards may be picked up through 5:00 p.m. on December 24, 2018.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017"/>
                  </a:ext>
                </a:extLst>
              </a:tr>
              <a:tr h="635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14,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necessary</a:t>
                      </a:r>
                      <a:r>
                        <a:rPr lang="en-US" sz="1600" baseline="0" dirty="0" smtClean="0"/>
                        <a:t> forms and information must be received from supplier for setup.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256522"/>
                  </a:ext>
                </a:extLst>
              </a:tr>
              <a:tr h="116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14,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 invoices that need to be paid in the final check run before break are due to Accounts</a:t>
                      </a:r>
                      <a:r>
                        <a:rPr lang="en-US" sz="1600" baseline="0" dirty="0" smtClean="0"/>
                        <a:t> Payable, </a:t>
                      </a:r>
                      <a:r>
                        <a:rPr lang="en-US" sz="1600" baseline="0" dirty="0" smtClean="0">
                          <a:hlinkClick r:id="rId2"/>
                        </a:rPr>
                        <a:t>accounts.payable@ohio.edu</a:t>
                      </a:r>
                      <a:r>
                        <a:rPr lang="en-US" sz="1600" baseline="0" dirty="0" smtClean="0"/>
                        <a:t>.  Invoices will be paid in January if received after this date.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11386"/>
                  </a:ext>
                </a:extLst>
              </a:tr>
              <a:tr h="9036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14,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en-US" sz="1600" baseline="0" dirty="0" smtClean="0"/>
                        <a:t>equisitions for purchase orders needed.  Requisitions for software, new contracts, or purchases over $50,000 may require additional review time.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970092"/>
                  </a:ext>
                </a:extLst>
              </a:tr>
              <a:tr h="635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</a:t>
                      </a:r>
                      <a:r>
                        <a:rPr lang="en-US" sz="1600" baseline="0" dirty="0" smtClean="0"/>
                        <a:t> 19, 2018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Concur reports must</a:t>
                      </a:r>
                      <a:r>
                        <a:rPr lang="en-US" sz="1600" baseline="0" dirty="0" smtClean="0"/>
                        <a:t> be through the departmental approval stage for reimbursement.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7015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246767"/>
            <a:ext cx="7886700" cy="10242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Winter Break Closure (WBC) Deadlines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16145"/>
              </p:ext>
            </p:extLst>
          </p:nvPr>
        </p:nvGraphicFramePr>
        <p:xfrm>
          <a:off x="628650" y="1271016"/>
          <a:ext cx="7886700" cy="28919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51126">
                  <a:extLst>
                    <a:ext uri="{9D8B030D-6E8A-4147-A177-3AD203B41FA5}">
                      <a16:colId xmlns:a16="http://schemas.microsoft.com/office/drawing/2014/main" val="1649130813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64130407"/>
                    </a:ext>
                  </a:extLst>
                </a:gridCol>
                <a:gridCol w="4656582">
                  <a:extLst>
                    <a:ext uri="{9D8B030D-6E8A-4147-A177-3AD203B41FA5}">
                      <a16:colId xmlns:a16="http://schemas.microsoft.com/office/drawing/2014/main" val="4111303137"/>
                    </a:ext>
                  </a:extLst>
                </a:gridCol>
              </a:tblGrid>
              <a:tr h="371829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Due</a:t>
                      </a:r>
                      <a:endParaRPr lang="en-US" dirty="0"/>
                    </a:p>
                  </a:txBody>
                  <a:tcPr>
                    <a:solidFill>
                      <a:srgbClr val="006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67186"/>
                  </a:ext>
                </a:extLst>
              </a:tr>
              <a:tr h="5388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19,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 Payment Release Forms must be received by the Bursar Office</a:t>
                      </a:r>
                      <a:r>
                        <a:rPr lang="en-US" sz="1600" baseline="0" dirty="0" smtClean="0"/>
                        <a:t> (last student refund is December 20, 2018)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791"/>
                  </a:ext>
                </a:extLst>
              </a:tr>
              <a:tr h="5388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24,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10:00 a.m.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Last check run before closure.</a:t>
                      </a:r>
                      <a:r>
                        <a:rPr lang="en-US" sz="1600" baseline="0" dirty="0" smtClean="0"/>
                        <a:t> Next check run will not take place until January 3, 2019.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029186"/>
                  </a:ext>
                </a:extLst>
              </a:tr>
              <a:tr h="5388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24,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Deposits</a:t>
                      </a:r>
                      <a:r>
                        <a:rPr lang="en-US" sz="1600" baseline="0" dirty="0" smtClean="0"/>
                        <a:t> must be delivered to the Bursar window to be processed.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39559"/>
                  </a:ext>
                </a:extLst>
              </a:tr>
              <a:tr h="5388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</a:t>
                      </a:r>
                      <a:r>
                        <a:rPr lang="en-US" sz="1600" baseline="0" dirty="0" smtClean="0"/>
                        <a:t> 24, 2018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5:00 p.m.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Last day to pick up </a:t>
                      </a:r>
                      <a:r>
                        <a:rPr lang="en-US" sz="1600" dirty="0" err="1" smtClean="0"/>
                        <a:t>PCards</a:t>
                      </a:r>
                      <a:r>
                        <a:rPr lang="en-US" sz="1600" dirty="0" smtClean="0"/>
                        <a:t> before closure.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4515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4245215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University is officially closed for business on Tuesday, December </a:t>
            </a:r>
            <a:r>
              <a:rPr lang="en-US" sz="1600" dirty="0" smtClean="0"/>
              <a:t>25, 2018 </a:t>
            </a:r>
            <a:r>
              <a:rPr lang="en-US" sz="1600" dirty="0"/>
              <a:t>and Tuesday, January 1, 2019. During </a:t>
            </a:r>
            <a:r>
              <a:rPr lang="en-US" sz="1600" dirty="0" smtClean="0"/>
              <a:t>WBC, the Finance Customer Care voicemail and email box will be monitored for </a:t>
            </a:r>
            <a:r>
              <a:rPr lang="en-US" sz="1600" i="1" u="sng" dirty="0" smtClean="0"/>
              <a:t>emergency only</a:t>
            </a:r>
            <a:r>
              <a:rPr lang="en-US" sz="1600" dirty="0" smtClean="0"/>
              <a:t> issues (</a:t>
            </a:r>
            <a:r>
              <a:rPr lang="en-US" sz="1600" dirty="0" smtClean="0">
                <a:hlinkClick r:id="rId2"/>
              </a:rPr>
              <a:t>financecustomercare@ohio.edu</a:t>
            </a:r>
            <a:r>
              <a:rPr lang="en-US" sz="1600" dirty="0" smtClean="0"/>
              <a:t> or 740.597.6446). Business days during WBC (December 26-28 and December 31), mailboxes will be checked twice a day to address emergency only issues. Normal business needs will be addressed when the University officially opens for business on Wednesday, January 2, 2018.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246767"/>
            <a:ext cx="7886700" cy="10242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Winter Break Closure (WBC) Deadlines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Share Award </a:t>
            </a:r>
            <a:r>
              <a:rPr lang="en-US" dirty="0" smtClean="0">
                <a:latin typeface="Garamond" panose="02020404030301010803" pitchFamily="18" charset="0"/>
              </a:rPr>
              <a:t>Process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880"/>
            <a:ext cx="7886700" cy="46177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100" dirty="0">
                <a:solidFill>
                  <a:prstClr val="black"/>
                </a:solidFill>
              </a:rPr>
              <a:t>Sponsored Awards that require Cost Share: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Cost share represents the portion of costs not paid for by the sponsor.  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The following types of cost share must be tracked and require a cost share account to be set up: </a:t>
            </a:r>
          </a:p>
          <a:p>
            <a:pPr lvl="2"/>
            <a:r>
              <a:rPr lang="en-US" sz="2300" dirty="0">
                <a:solidFill>
                  <a:prstClr val="black"/>
                </a:solidFill>
              </a:rPr>
              <a:t>Mandatory: required per grant award and reported to sponsor</a:t>
            </a:r>
          </a:p>
          <a:p>
            <a:pPr lvl="2"/>
            <a:r>
              <a:rPr lang="en-US" sz="2300" dirty="0">
                <a:solidFill>
                  <a:prstClr val="black"/>
                </a:solidFill>
              </a:rPr>
              <a:t>Voluntary Uncommitted: not required by sponsor but in proposal or budget therefore must be tracked</a:t>
            </a:r>
          </a:p>
          <a:p>
            <a:pPr lvl="2"/>
            <a:r>
              <a:rPr lang="en-US" sz="2300" dirty="0">
                <a:solidFill>
                  <a:prstClr val="black"/>
                </a:solidFill>
              </a:rPr>
              <a:t>Program Income: fee income from registration fees that must be tracked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Cost share account (PTA) will be set up same time as Sponsored account (PTA) by Grants Accounting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Grants Accounting will email Principal Investigator the cost share account number and request account number to fund cost share award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Grants Accounting completes journal entry: </a:t>
            </a:r>
          </a:p>
          <a:p>
            <a:pPr lvl="2"/>
            <a:r>
              <a:rPr lang="en-US" sz="2100" dirty="0">
                <a:solidFill>
                  <a:prstClr val="black"/>
                </a:solidFill>
              </a:rPr>
              <a:t>Debit departmental account using object code 630300 FUNDING TRANSFERS COST SHARE.  </a:t>
            </a:r>
          </a:p>
          <a:p>
            <a:pPr lvl="2"/>
            <a:r>
              <a:rPr lang="en-US" sz="2100" dirty="0">
                <a:solidFill>
                  <a:prstClr val="black"/>
                </a:solidFill>
              </a:rPr>
              <a:t>Credit applied to cost share account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Principal Investigator ensures cost share expenditures are being charged to cost share </a:t>
            </a:r>
            <a:r>
              <a:rPr lang="en-US" sz="2600" dirty="0" smtClean="0">
                <a:solidFill>
                  <a:prstClr val="black"/>
                </a:solidFill>
              </a:rPr>
              <a:t>account</a:t>
            </a:r>
          </a:p>
          <a:p>
            <a:pPr lvl="1"/>
            <a:r>
              <a:rPr lang="en-US" sz="2600" dirty="0" smtClean="0"/>
              <a:t>Grants Accounting is working with departments to setup awards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39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Continued development of </a:t>
            </a:r>
            <a:r>
              <a:rPr lang="en-US" dirty="0" smtClean="0">
                <a:latin typeface="Garamond" panose="02020404030301010803" pitchFamily="18" charset="0"/>
              </a:rPr>
              <a:t>SLAs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other organizations for SLA engagement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81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7"/>
            <a:ext cx="7886700" cy="113449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Effort Reporting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1056"/>
            <a:ext cx="7886700" cy="45859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Ohio University’s reporting periods for effort certification are: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Fall Semester August 16 – December 31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Spring Semester January 1 – May 15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Summer Semester May 16 – August 15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Summer FY 2019 Effort Certification due to Grants Accounting Office no later than </a:t>
            </a:r>
            <a:r>
              <a:rPr lang="en-US" dirty="0" smtClean="0">
                <a:solidFill>
                  <a:prstClr val="black"/>
                </a:solidFill>
              </a:rPr>
              <a:t>5 </a:t>
            </a:r>
            <a:r>
              <a:rPr lang="en-US" dirty="0">
                <a:solidFill>
                  <a:prstClr val="black"/>
                </a:solidFill>
              </a:rPr>
              <a:t>PM </a:t>
            </a:r>
            <a:r>
              <a:rPr lang="en-US" dirty="0" smtClean="0">
                <a:solidFill>
                  <a:prstClr val="black"/>
                </a:solidFill>
              </a:rPr>
              <a:t>on Tuesday</a:t>
            </a:r>
            <a:r>
              <a:rPr lang="en-US" dirty="0">
                <a:solidFill>
                  <a:prstClr val="black"/>
                </a:solidFill>
              </a:rPr>
              <a:t>, December 11, 2018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Fall </a:t>
            </a:r>
            <a:r>
              <a:rPr lang="en-US" dirty="0" smtClean="0">
                <a:solidFill>
                  <a:prstClr val="black"/>
                </a:solidFill>
              </a:rPr>
              <a:t>FY2019 </a:t>
            </a:r>
            <a:r>
              <a:rPr lang="en-US" dirty="0">
                <a:solidFill>
                  <a:prstClr val="black"/>
                </a:solidFill>
              </a:rPr>
              <a:t>Effort Certification will be released in </a:t>
            </a:r>
            <a:r>
              <a:rPr lang="en-US" dirty="0" smtClean="0">
                <a:solidFill>
                  <a:prstClr val="black"/>
                </a:solidFill>
              </a:rPr>
              <a:t>April </a:t>
            </a:r>
            <a:r>
              <a:rPr lang="en-US" dirty="0">
                <a:solidFill>
                  <a:prstClr val="black"/>
                </a:solidFill>
              </a:rPr>
              <a:t>2019</a:t>
            </a:r>
          </a:p>
          <a:p>
            <a:pPr marL="0" lv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7"/>
            <a:ext cx="7886700" cy="11344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Micro-purchase Threshold (MPT) Limit Changed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1056"/>
            <a:ext cx="7886700" cy="4585907"/>
          </a:xfrm>
        </p:spPr>
        <p:txBody>
          <a:bodyPr>
            <a:normAutofit/>
          </a:bodyPr>
          <a:lstStyle/>
          <a:p>
            <a:r>
              <a:rPr lang="en-US" dirty="0"/>
              <a:t>Effective November 13, 2018</a:t>
            </a:r>
          </a:p>
          <a:p>
            <a:pPr lvl="1"/>
            <a:r>
              <a:rPr lang="en-US" sz="2800" dirty="0"/>
              <a:t>MPT level is $50,000</a:t>
            </a:r>
          </a:p>
          <a:p>
            <a:pPr lvl="1"/>
            <a:r>
              <a:rPr lang="en-US" sz="2800" dirty="0"/>
              <a:t>Aligns with normal purchasing process</a:t>
            </a:r>
          </a:p>
          <a:p>
            <a:pPr lvl="1"/>
            <a:r>
              <a:rPr lang="en-US" sz="2800" dirty="0"/>
              <a:t>Uniform Guidance questions have been removed from </a:t>
            </a:r>
            <a:r>
              <a:rPr lang="en-US" sz="2800" dirty="0" err="1"/>
              <a:t>BobcatBUY</a:t>
            </a:r>
            <a:r>
              <a:rPr lang="en-US" sz="2800" dirty="0"/>
              <a:t> effective Friday, November 16, 2018</a:t>
            </a:r>
          </a:p>
          <a:p>
            <a:pPr marL="0" lv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7"/>
            <a:ext cx="7886700" cy="113449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Out of State Sales Tax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1056"/>
            <a:ext cx="7886700" cy="45859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South Dakota vs. Wayfair, Inc.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Each state will determine a revenue and transaction threshold limit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Requires all out of state retailers to collect and remit sales tax in each state the threshold is met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Impact to Ohio University – any department making sales outside of the State of Ohio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More info coming in January 2019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Robert Payne, Tax Manager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593-1721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payner1@ohio.edu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Internal Vendors &amp; Guests Forms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New </a:t>
            </a:r>
            <a:r>
              <a:rPr lang="en-US" sz="2200" dirty="0">
                <a:solidFill>
                  <a:prstClr val="black"/>
                </a:solidFill>
              </a:rPr>
              <a:t>Forms Support Payments to International Vendors and Guests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</a:rPr>
              <a:t>Foreign Source Affidavit – replaces the W-8BEN (E) for vendors who will perform services from another country.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</a:rPr>
              <a:t>Honorarium or Travel Reimbursement Affidavit – used for international visitors that will visit an Ohio University campus and receive an honorarium or travel reimbursement.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prstClr val="black"/>
                </a:solidFill>
              </a:rPr>
              <a:t>If receiving an honorarium payment the affidavit should be used along with a completed </a:t>
            </a:r>
            <a:r>
              <a:rPr lang="en-US" sz="1800" dirty="0" smtClean="0">
                <a:solidFill>
                  <a:prstClr val="black"/>
                </a:solidFill>
              </a:rPr>
              <a:t>W8BEN</a:t>
            </a:r>
            <a:endParaRPr lang="en-US" sz="1800" dirty="0">
              <a:solidFill>
                <a:prstClr val="black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prstClr val="black"/>
                </a:solidFill>
              </a:rPr>
              <a:t>If receiving travel reimbursement in accordance with the accountable plan rules, the affidavit may be used </a:t>
            </a:r>
            <a:r>
              <a:rPr lang="en-US" sz="1800" dirty="0" smtClean="0">
                <a:solidFill>
                  <a:prstClr val="black"/>
                </a:solidFill>
              </a:rPr>
              <a:t>alone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Accounting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en-US" sz="2200" dirty="0">
                <a:solidFill>
                  <a:prstClr val="black"/>
                </a:solidFill>
              </a:rPr>
              <a:t>Petty Cash and Change Fund Responsibilities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Remember to submit </a:t>
            </a:r>
            <a:r>
              <a:rPr lang="en-US" sz="2000" dirty="0">
                <a:solidFill>
                  <a:prstClr val="black"/>
                </a:solidFill>
              </a:rPr>
              <a:t>petty cash change fund request form and reconciliation form any time responsible </a:t>
            </a:r>
            <a:r>
              <a:rPr lang="en-US" sz="2000" dirty="0" smtClean="0">
                <a:solidFill>
                  <a:prstClr val="black"/>
                </a:solidFill>
              </a:rPr>
              <a:t>employee(s) changes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</a:rPr>
              <a:t>An email will be sent out to Custodian, Backup Custodian or Fiduciary of a Petty Cash Fund or Change Fund mid-December to verify </a:t>
            </a:r>
            <a:r>
              <a:rPr lang="en-US" sz="2000" dirty="0" smtClean="0">
                <a:solidFill>
                  <a:prstClr val="black"/>
                </a:solidFill>
              </a:rPr>
              <a:t>responsibilities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200" dirty="0">
                <a:solidFill>
                  <a:prstClr val="black"/>
                </a:solidFill>
              </a:rPr>
              <a:t>Holiday Expenditures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</a:rPr>
              <a:t>Holiday parties or decorations cannot be purchased with University or Foundation </a:t>
            </a:r>
            <a:r>
              <a:rPr lang="en-US" sz="2000" dirty="0" smtClean="0">
                <a:solidFill>
                  <a:prstClr val="black"/>
                </a:solidFill>
              </a:rPr>
              <a:t>funds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</a:rPr>
              <a:t>Gifts </a:t>
            </a:r>
            <a:r>
              <a:rPr lang="en-US" sz="2000" dirty="0" smtClean="0">
                <a:solidFill>
                  <a:prstClr val="black"/>
                </a:solidFill>
              </a:rPr>
              <a:t>can only </a:t>
            </a:r>
            <a:r>
              <a:rPr lang="en-US" sz="2000" dirty="0">
                <a:solidFill>
                  <a:prstClr val="black"/>
                </a:solidFill>
              </a:rPr>
              <a:t>be purchased with </a:t>
            </a:r>
            <a:r>
              <a:rPr lang="en-US" sz="2000" dirty="0" smtClean="0">
                <a:solidFill>
                  <a:prstClr val="black"/>
                </a:solidFill>
              </a:rPr>
              <a:t>Foundation </a:t>
            </a:r>
            <a:r>
              <a:rPr lang="en-US" sz="2000" dirty="0">
                <a:solidFill>
                  <a:prstClr val="black"/>
                </a:solidFill>
              </a:rPr>
              <a:t>funds </a:t>
            </a:r>
            <a:r>
              <a:rPr lang="en-US" sz="2000" dirty="0" smtClean="0">
                <a:solidFill>
                  <a:prstClr val="black"/>
                </a:solidFill>
              </a:rPr>
              <a:t>with proper </a:t>
            </a:r>
            <a:r>
              <a:rPr lang="en-US" sz="2000" dirty="0">
                <a:solidFill>
                  <a:prstClr val="black"/>
                </a:solidFill>
              </a:rPr>
              <a:t>approval of the VP for University </a:t>
            </a:r>
            <a:r>
              <a:rPr lang="en-US" sz="2000" dirty="0" smtClean="0">
                <a:solidFill>
                  <a:prstClr val="black"/>
                </a:solidFill>
              </a:rPr>
              <a:t>Advancement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Foundation </a:t>
            </a:r>
            <a:r>
              <a:rPr lang="en-US" sz="2000" dirty="0"/>
              <a:t>funds can only be used to send cards to external entities who have a business relationship to the </a:t>
            </a:r>
            <a:r>
              <a:rPr lang="en-US" sz="2000" dirty="0" smtClean="0"/>
              <a:t>University</a:t>
            </a:r>
          </a:p>
          <a:p>
            <a:pPr marL="457200" lvl="1" indent="0" algn="ctr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rgbClr val="FF0000"/>
                </a:solidFill>
                <a:hlinkClick r:id="rId2"/>
              </a:rPr>
              <a:t>www.ohio.edu/finance/business-matters/news/holiday-expenditures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OBI Finance – Dashboard Changes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r>
              <a:rPr lang="en-US" dirty="0"/>
              <a:t>Grants Award Summary Dashboard</a:t>
            </a:r>
          </a:p>
          <a:p>
            <a:pPr lvl="1"/>
            <a:r>
              <a:rPr lang="en-US" dirty="0"/>
              <a:t>Added prompt for Award Category</a:t>
            </a:r>
          </a:p>
          <a:p>
            <a:pPr lvl="1"/>
            <a:endParaRPr lang="en-US" dirty="0"/>
          </a:p>
          <a:p>
            <a:r>
              <a:rPr lang="en-US" dirty="0"/>
              <a:t>Equipment Inventory Dashboard</a:t>
            </a:r>
          </a:p>
          <a:p>
            <a:pPr lvl="1"/>
            <a:r>
              <a:rPr lang="en-US" dirty="0"/>
              <a:t>Added the Org Parent Level and Org Parent #/</a:t>
            </a:r>
            <a:r>
              <a:rPr lang="en-US" dirty="0" err="1"/>
              <a:t>Desc</a:t>
            </a:r>
            <a:r>
              <a:rPr lang="en-US" dirty="0"/>
              <a:t> prompts, so report can be run for all levels of the Organization Hierarchy</a:t>
            </a:r>
          </a:p>
          <a:p>
            <a:pPr lvl="1"/>
            <a:r>
              <a:rPr lang="en-US" dirty="0"/>
              <a:t>Previously could select either individual org or total planning unit</a:t>
            </a:r>
          </a:p>
        </p:txBody>
      </p:sp>
    </p:spTree>
    <p:extLst>
      <p:ext uri="{BB962C8B-B14F-4D97-AF65-F5344CB8AC3E}">
        <p14:creationId xmlns:p14="http://schemas.microsoft.com/office/powerpoint/2010/main" val="11185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OBI Dashboard – Future Changes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r>
              <a:rPr lang="en-US" dirty="0"/>
              <a:t>OPEN ISSUE: Source Segment Lookup</a:t>
            </a:r>
          </a:p>
          <a:p>
            <a:pPr lvl="1"/>
            <a:r>
              <a:rPr lang="en-US" dirty="0"/>
              <a:t>Not all users are able to drilldown to </a:t>
            </a:r>
            <a:r>
              <a:rPr lang="en-US" dirty="0" err="1"/>
              <a:t>OnBase</a:t>
            </a:r>
            <a:r>
              <a:rPr lang="en-US" dirty="0"/>
              <a:t> guidelines</a:t>
            </a:r>
          </a:p>
          <a:p>
            <a:pPr lvl="1"/>
            <a:r>
              <a:rPr lang="en-US" dirty="0" err="1"/>
              <a:t>OnBase</a:t>
            </a:r>
            <a:r>
              <a:rPr lang="en-US" dirty="0"/>
              <a:t> team is hoping to have resolved over the next month</a:t>
            </a:r>
          </a:p>
          <a:p>
            <a:pPr lvl="1"/>
            <a:endParaRPr lang="en-US" dirty="0"/>
          </a:p>
          <a:p>
            <a:r>
              <a:rPr lang="en-US" dirty="0"/>
              <a:t>COMING SOON: GL Funds Available </a:t>
            </a:r>
          </a:p>
          <a:p>
            <a:pPr lvl="1"/>
            <a:r>
              <a:rPr lang="en-US" dirty="0"/>
              <a:t>At the request of the Accounting &amp; Reporting Partner Group, the default View Selector is being changed to Traditional View, rather than Revenue/Expense View</a:t>
            </a:r>
          </a:p>
          <a:p>
            <a:pPr lvl="2"/>
            <a:r>
              <a:rPr lang="en-US" dirty="0"/>
              <a:t>This change will not affect saved </a:t>
            </a:r>
            <a:r>
              <a:rPr lang="en-US" dirty="0" smtClean="0"/>
              <a:t>customizations</a:t>
            </a:r>
            <a:endParaRPr lang="en-US" dirty="0"/>
          </a:p>
          <a:p>
            <a:pPr lvl="2"/>
            <a:r>
              <a:rPr lang="en-US" dirty="0"/>
              <a:t>For users who prefer Revenue/Expense View, you can save that as your default </a:t>
            </a:r>
            <a:r>
              <a:rPr lang="en-US" dirty="0" smtClean="0"/>
              <a:t>customization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Payroll Forecasting Dashboard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Payroll Forecasting page added to the HR dashboard shows payroll data for salaried-paid employees</a:t>
            </a:r>
          </a:p>
          <a:p>
            <a:pPr lvl="1"/>
            <a:r>
              <a:rPr lang="en-US" dirty="0"/>
              <a:t>Actual payroll data for payrolls already processed</a:t>
            </a:r>
          </a:p>
          <a:p>
            <a:pPr lvl="1"/>
            <a:r>
              <a:rPr lang="en-US" dirty="0"/>
              <a:t>Forecasted payroll data for future payrolls, taking into consideration planned assignment changes entered in HR</a:t>
            </a:r>
          </a:p>
          <a:p>
            <a:r>
              <a:rPr lang="en-US" dirty="0"/>
              <a:t>Replaces previous export data provided to Budget Partner Group members</a:t>
            </a:r>
          </a:p>
          <a:p>
            <a:pPr lvl="1"/>
            <a:r>
              <a:rPr lang="en-US" dirty="0"/>
              <a:t>Prompts to select data by planning unit, org, employee, or account information for specific periods</a:t>
            </a:r>
          </a:p>
          <a:p>
            <a:pPr lvl="1"/>
            <a:r>
              <a:rPr lang="en-US" dirty="0"/>
              <a:t>Multiple Views allow users to analyze data at summarized or detailed levels by employee and/or account</a:t>
            </a:r>
          </a:p>
          <a:p>
            <a:pPr lvl="1"/>
            <a:r>
              <a:rPr lang="en-US" dirty="0"/>
              <a:t>Can be run on demand</a:t>
            </a:r>
          </a:p>
          <a:p>
            <a:r>
              <a:rPr lang="en-US" dirty="0"/>
              <a:t>Quick Reference Guide posted on HR and Finance websites</a:t>
            </a:r>
          </a:p>
        </p:txBody>
      </p:sp>
    </p:spTree>
    <p:extLst>
      <p:ext uri="{BB962C8B-B14F-4D97-AF65-F5344CB8AC3E}">
        <p14:creationId xmlns:p14="http://schemas.microsoft.com/office/powerpoint/2010/main" val="12525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Purchasing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Lowe’s Catalog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Live – November 30, 2018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Need to identify your store when ordering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No restocking fees for returns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No change orders on POs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3 Delivery Methods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Parcel ship via common carrier (UPS, FedEx) on certain items – FREE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Truck delivery - $19.99 per order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In-store pick up from Internet order fulfillment desk – FREE</a:t>
            </a:r>
          </a:p>
          <a:p>
            <a:pPr marL="914400" lvl="2" indent="0">
              <a:spcBef>
                <a:spcPts val="600"/>
              </a:spcBef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Purchasing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Shred-It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Contract is signed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Services available</a:t>
            </a:r>
          </a:p>
          <a:p>
            <a:pPr lvl="2">
              <a:spcBef>
                <a:spcPts val="600"/>
              </a:spcBef>
            </a:pPr>
            <a:r>
              <a:rPr lang="en-US" sz="2200" dirty="0">
                <a:solidFill>
                  <a:prstClr val="black"/>
                </a:solidFill>
              </a:rPr>
              <a:t>Scheduled pick-ups</a:t>
            </a:r>
          </a:p>
          <a:p>
            <a:pPr lvl="2">
              <a:spcBef>
                <a:spcPts val="600"/>
              </a:spcBef>
            </a:pPr>
            <a:r>
              <a:rPr lang="en-US" sz="2200" dirty="0">
                <a:solidFill>
                  <a:prstClr val="black"/>
                </a:solidFill>
              </a:rPr>
              <a:t>Purges – large quantities, will remove boxes </a:t>
            </a:r>
          </a:p>
          <a:p>
            <a:pPr lvl="2">
              <a:spcBef>
                <a:spcPts val="600"/>
              </a:spcBef>
            </a:pPr>
            <a:r>
              <a:rPr lang="en-US" sz="2200" dirty="0">
                <a:solidFill>
                  <a:prstClr val="black"/>
                </a:solidFill>
              </a:rPr>
              <a:t>On-site destruction – HIPPA covered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Process for ordering bins and scheduling pick-ups </a:t>
            </a:r>
          </a:p>
          <a:p>
            <a:pPr marL="684213" lvl="1" indent="0">
              <a:spcBef>
                <a:spcPts val="600"/>
              </a:spcBef>
              <a:buNone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www.ohio.edu/sites/default/files/sites/finance/purchasing/files/shredit-process.pdf</a:t>
            </a:r>
            <a:endParaRPr lang="en-US" u="sng" dirty="0" smtClean="0"/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Container </a:t>
            </a:r>
            <a:r>
              <a:rPr lang="en-US" dirty="0">
                <a:solidFill>
                  <a:prstClr val="black"/>
                </a:solidFill>
              </a:rPr>
              <a:t>R</a:t>
            </a:r>
            <a:r>
              <a:rPr lang="en-US" dirty="0" smtClean="0">
                <a:solidFill>
                  <a:prstClr val="black"/>
                </a:solidFill>
              </a:rPr>
              <a:t>equest Form </a:t>
            </a:r>
            <a:r>
              <a:rPr lang="en-US" u="sng" dirty="0">
                <a:hlinkClick r:id="rId3"/>
              </a:rPr>
              <a:t>https://webcms.ohio.edu/sites/default/files/sites/finance/purchasing/files/shredit-container-request.pdf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All accounts must align and reference master agreement on all documentation</a:t>
            </a:r>
          </a:p>
          <a:p>
            <a:pPr marL="914400" lvl="2" indent="0">
              <a:spcBef>
                <a:spcPts val="600"/>
              </a:spcBef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Building Coordinator initiative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updated list of contacts for all buildings</a:t>
            </a:r>
          </a:p>
          <a:p>
            <a:r>
              <a:rPr lang="en-US" dirty="0"/>
              <a:t>Communicate purpose and goals to all contacts</a:t>
            </a:r>
          </a:p>
          <a:p>
            <a:r>
              <a:rPr lang="en-US" dirty="0"/>
              <a:t>Ask for feedback and suggestions</a:t>
            </a:r>
          </a:p>
          <a:p>
            <a:r>
              <a:rPr lang="en-US" dirty="0"/>
              <a:t>Schedule building contact training</a:t>
            </a:r>
          </a:p>
          <a:p>
            <a:pPr lvl="1"/>
            <a:r>
              <a:rPr lang="en-US" dirty="0"/>
              <a:t>Best practices for work orders</a:t>
            </a:r>
          </a:p>
          <a:p>
            <a:pPr lvl="1"/>
            <a:r>
              <a:rPr lang="en-US" dirty="0"/>
              <a:t>Report Generation</a:t>
            </a:r>
          </a:p>
          <a:p>
            <a:pPr lvl="1"/>
            <a:r>
              <a:rPr lang="en-US" dirty="0"/>
              <a:t>FMS ongoing Initiatives and KPI</a:t>
            </a:r>
          </a:p>
        </p:txBody>
      </p:sp>
    </p:spTree>
    <p:extLst>
      <p:ext uri="{BB962C8B-B14F-4D97-AF65-F5344CB8AC3E}">
        <p14:creationId xmlns:p14="http://schemas.microsoft.com/office/powerpoint/2010/main" val="36204625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Purchasing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Preferred Supplier Webpage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Recognize we have issues with search capabilities in current table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Exploring opportunities to improve performance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Working to develop a better tool that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Improves key word search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Identify products awarded to preferred suppliers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Training is being developed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Purchasing Update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7864"/>
            <a:ext cx="7886700" cy="5093208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Purchasing Roadmap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Long term view of future and upcoming bid events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Tracks recommendations from campus on new preferred suppliers/categories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Upcoming contract renewals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Estimated timeline for new catalog </a:t>
            </a:r>
            <a:r>
              <a:rPr lang="en-US" dirty="0" smtClean="0">
                <a:solidFill>
                  <a:prstClr val="black"/>
                </a:solidFill>
              </a:rPr>
              <a:t>rollouts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hlinkClick r:id="rId2"/>
              </a:rPr>
              <a:t>https://www.ohio.edu/finance/purchasing/purchasing-roadmap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How to use roadmap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Helps departments understand when bid events occur and for what products/services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Allows departments to plan for new preferred suppliers so departments can be prepared to purchase as required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What suppliers will have catalogs enabled through BCB so departments can be prepared to purchase as required</a:t>
            </a:r>
            <a:endParaRPr lang="en-US" dirty="0">
              <a:solidFill>
                <a:prstClr val="black"/>
              </a:solidFill>
            </a:endParaRPr>
          </a:p>
          <a:p>
            <a:pPr marL="914400" lvl="2" indent="0">
              <a:spcBef>
                <a:spcPts val="600"/>
              </a:spcBef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from Affordability and Efficiency web page" title="Screenshot from Affordability and Efficiency web pag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75" y="1160028"/>
            <a:ext cx="5043198" cy="185102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1" descr="Screenshot of Affordability and Efficiency Planning Unit Exception Processess web page" title="Screenshot of Affordability and Efficiency Planning Unit Exception Processess web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274" y="3233925"/>
            <a:ext cx="5520863" cy="32701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34087" y="2614045"/>
            <a:ext cx="100133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INSERT LINK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771480" y="2905467"/>
            <a:ext cx="362607" cy="4340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Purchasing Update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Review and consider revisions to facilities usage policies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all facility usage policies</a:t>
            </a:r>
          </a:p>
          <a:p>
            <a:r>
              <a:rPr lang="en-US" dirty="0"/>
              <a:t>Review how space is used and how space should be used</a:t>
            </a:r>
          </a:p>
          <a:p>
            <a:r>
              <a:rPr lang="en-US" dirty="0"/>
              <a:t>Identify areas where we can implement transparency and cost savings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4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3" y="365126"/>
            <a:ext cx="8221379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High visibility buildings on campus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high visibility buildings</a:t>
            </a:r>
          </a:p>
          <a:p>
            <a:r>
              <a:rPr lang="en-US" dirty="0"/>
              <a:t>Identify gaps in services needed inside and outside of those buildings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10A52A94-B249-401F-B3F2-E55CF63B1D99}" vid="{0BAC749F-353C-4558-A30E-D462C2DAFC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434EBE0E373438C1C943C50140A74" ma:contentTypeVersion="10" ma:contentTypeDescription="Create a new document." ma:contentTypeScope="" ma:versionID="e60e93c0a7bbef1064c7d9ffe8f0a168">
  <xsd:schema xmlns:xsd="http://www.w3.org/2001/XMLSchema" xmlns:xs="http://www.w3.org/2001/XMLSchema" xmlns:p="http://schemas.microsoft.com/office/2006/metadata/properties" xmlns:ns2="d90a3a6c-e566-4cd3-8d71-07e1dd1f097d" xmlns:ns3="dc6d38ae-da85-41f9-96ee-979e6e200399" targetNamespace="http://schemas.microsoft.com/office/2006/metadata/properties" ma:root="true" ma:fieldsID="b498524f1e7522fb64dc00a3e49a82db" ns2:_="" ns3:_="">
    <xsd:import namespace="d90a3a6c-e566-4cd3-8d71-07e1dd1f097d"/>
    <xsd:import namespace="dc6d38ae-da85-41f9-96ee-979e6e2003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a3a6c-e566-4cd3-8d71-07e1dd1f0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d38ae-da85-41f9-96ee-979e6e2003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2C539E-7118-4C6D-A504-C8B1B95A4E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C9D97-34E8-4C3E-816D-54C311FB8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a3a6c-e566-4cd3-8d71-07e1dd1f097d"/>
    <ds:schemaRef ds:uri="dc6d38ae-da85-41f9-96ee-979e6e2003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5C6ABE-EA83-4D87-9F28-79B2F89535BD}">
  <ds:schemaRefs>
    <ds:schemaRef ds:uri="d90a3a6c-e566-4cd3-8d71-07e1dd1f097d"/>
    <ds:schemaRef ds:uri="http://purl.org/dc/terms/"/>
    <ds:schemaRef ds:uri="http://www.w3.org/XML/1998/namespace"/>
    <ds:schemaRef ds:uri="dc6d38ae-da85-41f9-96ee-979e6e200399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5304</TotalTime>
  <Words>4048</Words>
  <Application>Microsoft Office PowerPoint</Application>
  <PresentationFormat>On-screen Show (4:3)</PresentationFormat>
  <Paragraphs>673</Paragraphs>
  <Slides>73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3" baseType="lpstr">
      <vt:lpstr>Arial</vt:lpstr>
      <vt:lpstr>Calibri</vt:lpstr>
      <vt:lpstr>Calibri Light</vt:lpstr>
      <vt:lpstr>Californian FB</vt:lpstr>
      <vt:lpstr>Courier New</vt:lpstr>
      <vt:lpstr>Garamond</vt:lpstr>
      <vt:lpstr>Times New Roman</vt:lpstr>
      <vt:lpstr>Verdana</vt:lpstr>
      <vt:lpstr>Wingdings</vt:lpstr>
      <vt:lpstr>Office Theme</vt:lpstr>
      <vt:lpstr>Business Forum</vt:lpstr>
      <vt:lpstr>Agenda</vt:lpstr>
      <vt:lpstr>Facilities Partner Group</vt:lpstr>
      <vt:lpstr>FY16-FY18 Facilities Partner Group Strategic Goals</vt:lpstr>
      <vt:lpstr>FY19-FY20 Facilities Partner Group Strategic GOALS</vt:lpstr>
      <vt:lpstr>Continued development of SLAs</vt:lpstr>
      <vt:lpstr>Building Coordinator initiative NEXT STEPS</vt:lpstr>
      <vt:lpstr>Review and consider revisions to facilities usage policies</vt:lpstr>
      <vt:lpstr>High visibility buildings on campus</vt:lpstr>
      <vt:lpstr>PowerPoint Presentation</vt:lpstr>
      <vt:lpstr>PowerPoint Presentation</vt:lpstr>
      <vt:lpstr>PowerPoint Presentation</vt:lpstr>
      <vt:lpstr>Procure to Pay Partner Group</vt:lpstr>
      <vt:lpstr>Procure to Pay Partner Group Agenda</vt:lpstr>
      <vt:lpstr>P2P Representation </vt:lpstr>
      <vt:lpstr>Procure to Pay (P2P) Partner Group Charge</vt:lpstr>
      <vt:lpstr>P2P Partner Group 2019 Goals</vt:lpstr>
      <vt:lpstr>Travel Update</vt:lpstr>
      <vt:lpstr>New TMC is….</vt:lpstr>
      <vt:lpstr>Travel Services – Why Now?</vt:lpstr>
      <vt:lpstr>Setting Expectations</vt:lpstr>
      <vt:lpstr>Travel Policy Discussion Items</vt:lpstr>
      <vt:lpstr>Travel Recommendations Workflow</vt:lpstr>
      <vt:lpstr>Campus Feedback and Involvement</vt:lpstr>
      <vt:lpstr>Change Management Strategies</vt:lpstr>
      <vt:lpstr>Travel Manager Position</vt:lpstr>
      <vt:lpstr>Project Scope and Tentative Timeline</vt:lpstr>
      <vt:lpstr>Tentative Rollout Schedule</vt:lpstr>
      <vt:lpstr>Travel Project Steering Committee</vt:lpstr>
      <vt:lpstr>Travel Project Work Group</vt:lpstr>
      <vt:lpstr>Points of Contact</vt:lpstr>
      <vt:lpstr>Questions?</vt:lpstr>
      <vt:lpstr>Benefits Advisory Council Update</vt:lpstr>
      <vt:lpstr>Benefits Advisory Council Update</vt:lpstr>
      <vt:lpstr>BAC Recommendations</vt:lpstr>
      <vt:lpstr>BAC ongoing/future discussions</vt:lpstr>
      <vt:lpstr>Human Resources Website Redesign</vt:lpstr>
      <vt:lpstr>Current State Assessment</vt:lpstr>
      <vt:lpstr>Focus Groups and New Navigation</vt:lpstr>
      <vt:lpstr>Website Launch Details</vt:lpstr>
      <vt:lpstr>Compensation Updates</vt:lpstr>
      <vt:lpstr>Biennial Equity Review</vt:lpstr>
      <vt:lpstr>Biennial Equity Review</vt:lpstr>
      <vt:lpstr>Biennial Equity Review</vt:lpstr>
      <vt:lpstr>5 Year Market Study</vt:lpstr>
      <vt:lpstr>5 Year Market Study</vt:lpstr>
      <vt:lpstr>Questions?</vt:lpstr>
      <vt:lpstr>Professional Development updates</vt:lpstr>
      <vt:lpstr>Training Advisory Council Charge</vt:lpstr>
      <vt:lpstr>Representation</vt:lpstr>
      <vt:lpstr>Training Advisory Council – New Structure</vt:lpstr>
      <vt:lpstr>Professional Development Pathways - Update</vt:lpstr>
      <vt:lpstr>Human Resources Operations Certificate - DRAFT</vt:lpstr>
      <vt:lpstr>News and Announcements</vt:lpstr>
      <vt:lpstr>Questions?</vt:lpstr>
      <vt:lpstr>Finance updates</vt:lpstr>
      <vt:lpstr>Winter Break Closure (WBC) Deadlines</vt:lpstr>
      <vt:lpstr>Winter Break Closure (WBC) Deadlines</vt:lpstr>
      <vt:lpstr>Cost Share Award Process</vt:lpstr>
      <vt:lpstr>Effort Reporting Update</vt:lpstr>
      <vt:lpstr>Micro-purchase Threshold (MPT) Limit Changed</vt:lpstr>
      <vt:lpstr>Out of State Sales Tax</vt:lpstr>
      <vt:lpstr>Internal Vendors &amp; Guests Forms</vt:lpstr>
      <vt:lpstr>Accounting Update</vt:lpstr>
      <vt:lpstr>OBI Finance – Dashboard Changes</vt:lpstr>
      <vt:lpstr>OBI Dashboard – Future Changes</vt:lpstr>
      <vt:lpstr>Payroll Forecasting Dashboard</vt:lpstr>
      <vt:lpstr>Purchasing Update</vt:lpstr>
      <vt:lpstr>Purchasing Update</vt:lpstr>
      <vt:lpstr>Purchasing Update</vt:lpstr>
      <vt:lpstr>Purchasing Update</vt:lpstr>
      <vt:lpstr>Purchasing Update</vt:lpstr>
      <vt:lpstr>Questions?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Casal, Leigh</dc:creator>
  <cp:lastModifiedBy>Cochran, Jennifer</cp:lastModifiedBy>
  <cp:revision>78</cp:revision>
  <dcterms:created xsi:type="dcterms:W3CDTF">2015-07-31T18:30:00Z</dcterms:created>
  <dcterms:modified xsi:type="dcterms:W3CDTF">2018-12-13T15:41:44Z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0x01010007F434EBE0E373438C1C943C50140A74</vt:lpwstr>
  </property>
  <property fmtid="{D5CDD505-2E9C-101B-9397-08002B2CF9AE}" pid="3" name="Order">
    <vt:r8>533600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