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48" r:id="rId5"/>
    <p:sldId id="353" r:id="rId6"/>
    <p:sldId id="346" r:id="rId7"/>
    <p:sldId id="363" r:id="rId8"/>
    <p:sldId id="347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endl" initials="CB" lastIdx="1" clrIdx="0">
    <p:extLst>
      <p:ext uri="{19B8F6BF-5375-455C-9EA6-DF929625EA0E}">
        <p15:presenceInfo xmlns:p15="http://schemas.microsoft.com/office/powerpoint/2012/main" userId="S-1-5-21-3747266635-2301875284-2313441273-10064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4E"/>
    <a:srgbClr val="CBD4D0"/>
    <a:srgbClr val="E7EBE9"/>
    <a:srgbClr val="808080"/>
    <a:srgbClr val="776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B8E00-40A7-4F65-A114-D33EF7ED1F81}" v="1" dt="2022-12-09T21:34:19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16F16EB-AAD4-4EC0-A447-1C7D81682812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B60961-7EAA-413A-A2BD-34163A23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99992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76F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2691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0319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50319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3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1004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3617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5363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1" y="5983988"/>
            <a:ext cx="2626995" cy="7143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9AE96C-178F-4579-987E-146274CDF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1" y="546753"/>
            <a:ext cx="8031636" cy="5439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Benefits Advisory Council Update</a:t>
            </a:r>
          </a:p>
          <a:p>
            <a:pPr marL="0" indent="0" algn="ctr">
              <a:buNone/>
            </a:pPr>
            <a:r>
              <a:rPr lang="en-US" sz="1600" b="1" dirty="0"/>
              <a:t>For Faculty Senate</a:t>
            </a:r>
          </a:p>
          <a:p>
            <a:pPr marL="0" indent="0" algn="ctr">
              <a:buNone/>
            </a:pPr>
            <a:r>
              <a:rPr lang="en-US" sz="1600" b="1" dirty="0"/>
              <a:t>December 2022 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r>
              <a:rPr lang="en-US" sz="1200" dirty="0"/>
              <a:t>FY24 – FY26 Benefits Projections</a:t>
            </a:r>
          </a:p>
          <a:p>
            <a:endParaRPr lang="en-US" sz="1200" dirty="0"/>
          </a:p>
          <a:p>
            <a:r>
              <a:rPr lang="en-US" sz="1200" dirty="0"/>
              <a:t>Benefits Changes for FY24</a:t>
            </a:r>
          </a:p>
          <a:p>
            <a:endParaRPr lang="en-US" sz="1200" dirty="0"/>
          </a:p>
          <a:p>
            <a:r>
              <a:rPr lang="en-US" sz="1200" dirty="0"/>
              <a:t>Health Plan Benchmarking</a:t>
            </a:r>
          </a:p>
        </p:txBody>
      </p:sp>
    </p:spTree>
    <p:extLst>
      <p:ext uri="{BB962C8B-B14F-4D97-AF65-F5344CB8AC3E}">
        <p14:creationId xmlns:p14="http://schemas.microsoft.com/office/powerpoint/2010/main" val="263674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1" y="546753"/>
            <a:ext cx="8031636" cy="5439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Benefits Budget and Expense Rate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527745-F861-F1E0-3F17-5066F0BC8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05" y="1197206"/>
            <a:ext cx="6391373" cy="55408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4FCF7A-E4AD-CF3D-CA39-D99D4322EE14}"/>
              </a:ext>
            </a:extLst>
          </p:cNvPr>
          <p:cNvSpPr txBox="1"/>
          <p:nvPr/>
        </p:nvSpPr>
        <p:spPr>
          <a:xfrm>
            <a:off x="6674178" y="1760249"/>
            <a:ext cx="2102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FY24 – FY26 Projections will be updated in February 2023.</a:t>
            </a:r>
          </a:p>
          <a:p>
            <a:r>
              <a:rPr lang="en-US" sz="1200" dirty="0"/>
              <a:t>February projections are typically used to set benefits budget and premiums for the upcoming fiscal year.</a:t>
            </a:r>
          </a:p>
        </p:txBody>
      </p:sp>
    </p:spTree>
    <p:extLst>
      <p:ext uri="{BB962C8B-B14F-4D97-AF65-F5344CB8AC3E}">
        <p14:creationId xmlns:p14="http://schemas.microsoft.com/office/powerpoint/2010/main" val="367653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1" y="546753"/>
            <a:ext cx="8031636" cy="5439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Benefits Budget – Projections Summary Information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200" b="1" dirty="0"/>
              <a:t>Health plan premiums for the Faculty/Staff PPO plan are projected to rise by 12% for FY23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The annual increase and premiums and impact as a percent of pay is as follows:</a:t>
            </a:r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3EF5F2-3379-FEBB-8B20-D8DC1D411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334" y="3506916"/>
            <a:ext cx="5476973" cy="23235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F8BDD5-B18D-B233-F0E0-1EA527D5C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23" y="1839667"/>
            <a:ext cx="8385142" cy="103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4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1" y="546753"/>
            <a:ext cx="8031636" cy="5439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BAC Update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400" b="1" dirty="0"/>
              <a:t>Benefit Changes for FY24:</a:t>
            </a:r>
          </a:p>
          <a:p>
            <a:r>
              <a:rPr lang="en-US" sz="1200" dirty="0"/>
              <a:t>The BAC guiding principle/goal to cap the inflationary cost of benefits to the university at no more than 5% has been suspended for FY24.</a:t>
            </a:r>
          </a:p>
          <a:p>
            <a:r>
              <a:rPr lang="en-US" sz="1200" dirty="0"/>
              <a:t>FY24 Benefits costs are currently expected to rise by 6.13%*.  Under the 5% cap/goal BAC would normally need to pursue plan design changes to contain costs.  In the past a mix of changes to deductibles, out of pocket maximums, copays, prescription formularies, third party administrators, and the employee percent of premium paid were pursued to contain costs.  (*The FY24 benefits budget will be re-projected in February 2023.)</a:t>
            </a:r>
          </a:p>
          <a:p>
            <a:r>
              <a:rPr lang="en-US" sz="1200" dirty="0"/>
              <a:t>Due to the suspension of the 5% goal/cap no changes to deductibles, out-of-pocket maximums, or copays are scheduled for FY24.</a:t>
            </a:r>
          </a:p>
          <a:p>
            <a:r>
              <a:rPr lang="en-US" sz="1200" dirty="0"/>
              <a:t>FY24 employee health care premiums will increase in proportion to the total.  Employee premiums are set at a percent of the total premium.  The current employee share of the total premium is 18% for single plans, 20% for single+1 plans, and 22% for family plans.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240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1" y="320510"/>
            <a:ext cx="8031636" cy="5439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/>
              <a:t>Benefits Benchmarking</a:t>
            </a:r>
            <a:endParaRPr lang="en-US" sz="1600" b="1" dirty="0"/>
          </a:p>
          <a:p>
            <a:r>
              <a:rPr lang="en-US" sz="1200" b="1" dirty="0"/>
              <a:t>Benchmarking to IUC, CUPA-HR, and Mercer National data reveals the university is at or above benchmark in most categories</a:t>
            </a:r>
          </a:p>
          <a:p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30F0F5-918D-95D1-18E7-495C718A1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64" y="1086439"/>
            <a:ext cx="5771044" cy="567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7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10A52A94-B249-401F-B3F2-E55CF63B1D99}" vid="{0BAC749F-353C-4558-A30E-D462C2DAFC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44CA34768B74396F4210C657D6798" ma:contentTypeVersion="13" ma:contentTypeDescription="Create a new document." ma:contentTypeScope="" ma:versionID="5bc4ac2712f88a08841085cc159d1c76">
  <xsd:schema xmlns:xsd="http://www.w3.org/2001/XMLSchema" xmlns:xs="http://www.w3.org/2001/XMLSchema" xmlns:p="http://schemas.microsoft.com/office/2006/metadata/properties" xmlns:ns3="7f26cd1f-156e-4dea-b69d-d543352b4dec" xmlns:ns4="97a3e7b9-e6d8-4168-9ecb-04198575967c" targetNamespace="http://schemas.microsoft.com/office/2006/metadata/properties" ma:root="true" ma:fieldsID="496c783373e3227a0772ad61634cff24" ns3:_="" ns4:_="">
    <xsd:import namespace="7f26cd1f-156e-4dea-b69d-d543352b4dec"/>
    <xsd:import namespace="97a3e7b9-e6d8-4168-9ecb-0419857596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6cd1f-156e-4dea-b69d-d543352b4d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e7b9-e6d8-4168-9ecb-0419857596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76FEB9-6070-4BC7-A3EF-4C6B0EEBC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26cd1f-156e-4dea-b69d-d543352b4dec"/>
    <ds:schemaRef ds:uri="97a3e7b9-e6d8-4168-9ecb-0419857596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5C6ABE-EA83-4D87-9F28-79B2F89535BD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97a3e7b9-e6d8-4168-9ecb-04198575967c"/>
    <ds:schemaRef ds:uri="7f26cd1f-156e-4dea-b69d-d543352b4dec"/>
  </ds:schemaRefs>
</ds:datastoreItem>
</file>

<file path=customXml/itemProps3.xml><?xml version="1.0" encoding="utf-8"?>
<ds:datastoreItem xmlns:ds="http://schemas.openxmlformats.org/officeDocument/2006/customXml" ds:itemID="{232C539E-7118-4C6D-A504-C8B1B95A4E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314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Californian FB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Casal, Leigh</dc:creator>
  <cp:lastModifiedBy>Brock, Angela</cp:lastModifiedBy>
  <cp:revision>11</cp:revision>
  <cp:lastPrinted>2019-12-16T16:15:35Z</cp:lastPrinted>
  <dcterms:created xsi:type="dcterms:W3CDTF">2015-07-31T18:30:00Z</dcterms:created>
  <dcterms:modified xsi:type="dcterms:W3CDTF">2022-12-13T14:08:33Z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0x0101004D344CA34768B74396F4210C657D6798</vt:lpwstr>
  </property>
  <property fmtid="{D5CDD505-2E9C-101B-9397-08002B2CF9AE}" pid="3" name="Order">
    <vt:r8>5955800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