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67" r:id="rId2"/>
    <p:sldId id="328" r:id="rId3"/>
    <p:sldId id="272" r:id="rId4"/>
    <p:sldId id="273" r:id="rId5"/>
    <p:sldId id="276" r:id="rId6"/>
    <p:sldId id="278" r:id="rId7"/>
    <p:sldId id="279" r:id="rId8"/>
    <p:sldId id="280" r:id="rId9"/>
    <p:sldId id="292" r:id="rId10"/>
    <p:sldId id="281" r:id="rId11"/>
    <p:sldId id="282" r:id="rId12"/>
    <p:sldId id="298" r:id="rId13"/>
    <p:sldId id="293" r:id="rId14"/>
    <p:sldId id="283" r:id="rId15"/>
    <p:sldId id="327"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24" autoAdjust="0"/>
  </p:normalViewPr>
  <p:slideViewPr>
    <p:cSldViewPr>
      <p:cViewPr varScale="1">
        <p:scale>
          <a:sx n="68" d="100"/>
          <a:sy n="68" d="100"/>
        </p:scale>
        <p:origin x="-58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378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440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78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78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378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EE77D74-141D-458F-A37B-265FE8A1352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6" descr="A_READS_logo"/>
          <p:cNvPicPr>
            <a:picLocks noChangeAspect="1" noChangeArrowheads="1"/>
          </p:cNvPicPr>
          <p:nvPr userDrawn="1"/>
        </p:nvPicPr>
        <p:blipFill>
          <a:blip r:embed="rId2" cstate="print"/>
          <a:srcRect/>
          <a:stretch>
            <a:fillRect/>
          </a:stretch>
        </p:blipFill>
        <p:spPr bwMode="auto">
          <a:xfrm>
            <a:off x="7315200" y="228600"/>
            <a:ext cx="1508125" cy="1020763"/>
          </a:xfrm>
          <a:prstGeom prst="rect">
            <a:avLst/>
          </a:prstGeom>
          <a:noFill/>
          <a:ln w="9525">
            <a:noFill/>
            <a:miter lim="800000"/>
            <a:headEnd/>
            <a:tailEnd/>
          </a:ln>
        </p:spPr>
      </p:pic>
      <p:sp>
        <p:nvSpPr>
          <p:cNvPr id="34827" name="Rectangle 11"/>
          <p:cNvSpPr>
            <a:spLocks noGrp="1" noChangeArrowheads="1"/>
          </p:cNvSpPr>
          <p:nvPr>
            <p:ph type="ctrTitle"/>
          </p:nvPr>
        </p:nvSpPr>
        <p:spPr>
          <a:xfrm>
            <a:off x="2057400" y="1143000"/>
            <a:ext cx="6629400" cy="2209800"/>
          </a:xfrm>
        </p:spPr>
        <p:txBody>
          <a:bodyPr/>
          <a:lstStyle>
            <a:lvl1pPr>
              <a:defRPr sz="4800"/>
            </a:lvl1pPr>
          </a:lstStyle>
          <a:p>
            <a:r>
              <a:rPr lang="en-US"/>
              <a:t>Click to edit Master title style</a:t>
            </a:r>
          </a:p>
        </p:txBody>
      </p:sp>
      <p:sp>
        <p:nvSpPr>
          <p:cNvPr id="34828"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t>Click to edit Master subtitle style</a:t>
            </a:r>
          </a:p>
        </p:txBody>
      </p:sp>
      <p:sp>
        <p:nvSpPr>
          <p:cNvPr id="5"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en-US"/>
          </a:p>
        </p:txBody>
      </p:sp>
      <p:sp>
        <p:nvSpPr>
          <p:cNvPr id="6" name="Rectangle 14"/>
          <p:cNvSpPr>
            <a:spLocks noGrp="1" noChangeArrowheads="1"/>
          </p:cNvSpPr>
          <p:nvPr>
            <p:ph type="ftr" sz="quarter" idx="11"/>
          </p:nvPr>
        </p:nvSpPr>
        <p:spPr>
          <a:xfrm>
            <a:off x="3354388" y="6248400"/>
            <a:ext cx="2895600" cy="457200"/>
          </a:xfrm>
        </p:spPr>
        <p:txBody>
          <a:bodyPr/>
          <a:lstStyle>
            <a:lvl1pPr>
              <a:defRPr/>
            </a:lvl1pPr>
          </a:lstStyle>
          <a:p>
            <a:pPr>
              <a:defRPr/>
            </a:pPr>
            <a:endParaRPr lang="en-US"/>
          </a:p>
        </p:txBody>
      </p:sp>
      <p:sp>
        <p:nvSpPr>
          <p:cNvPr id="7" name="Rectangle 15"/>
          <p:cNvSpPr>
            <a:spLocks noGrp="1" noChangeArrowheads="1"/>
          </p:cNvSpPr>
          <p:nvPr>
            <p:ph type="sldNum" sz="quarter" idx="12"/>
          </p:nvPr>
        </p:nvSpPr>
        <p:spPr/>
        <p:txBody>
          <a:bodyPr/>
          <a:lstStyle>
            <a:lvl1pPr>
              <a:defRPr/>
            </a:lvl1pPr>
          </a:lstStyle>
          <a:p>
            <a:pPr>
              <a:defRPr/>
            </a:pPr>
            <a:fld id="{6A04DB10-949D-4100-A51A-5C29B59A981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AB9B4EC4-19D1-42FD-B89A-11F3ED04A9B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84F800CA-664C-43A5-9E8A-3B4294D7C89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77A5572-53B3-4F3C-9A9D-72BEEFCC6E6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3587636A-5ED1-4613-9583-EF700B5137C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A752CDFA-866B-43A6-B964-9953ACCA5B0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7D8820DD-58AE-49ED-9255-75CE81AA088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5B354D42-534E-4AD8-BBFE-D0CB82ED489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76FB530A-AE43-46EA-9E25-57009A2C4E5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CE9D570C-E0CA-4924-BB2C-3A7102BDF5D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AC0B2A85-5F98-4867-9EB2-D318322B833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3801"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cs typeface="+mn-cs"/>
              </a:defRPr>
            </a:lvl1pPr>
          </a:lstStyle>
          <a:p>
            <a:pPr>
              <a:defRPr/>
            </a:pPr>
            <a:endParaRPr lang="en-US"/>
          </a:p>
        </p:txBody>
      </p:sp>
      <p:sp>
        <p:nvSpPr>
          <p:cNvPr id="33802"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cs typeface="+mn-cs"/>
              </a:defRPr>
            </a:lvl1pPr>
          </a:lstStyle>
          <a:p>
            <a:pPr>
              <a:defRPr/>
            </a:pPr>
            <a:endParaRPr lang="en-US"/>
          </a:p>
        </p:txBody>
      </p:sp>
      <p:sp>
        <p:nvSpPr>
          <p:cNvPr id="33803"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cs typeface="+mn-cs"/>
              </a:defRPr>
            </a:lvl1pPr>
          </a:lstStyle>
          <a:p>
            <a:pPr>
              <a:defRPr/>
            </a:pPr>
            <a:fld id="{B2E65C21-9204-4992-AE98-4237679E8181}" type="slidenum">
              <a:rPr lang="en-US"/>
              <a:pPr>
                <a:defRPr/>
              </a:pPr>
              <a:t>‹#›</a:t>
            </a:fld>
            <a:endParaRPr lang="en-US"/>
          </a:p>
        </p:txBody>
      </p:sp>
      <p:pic>
        <p:nvPicPr>
          <p:cNvPr id="1031" name="Picture 13" descr="A_READS_logo"/>
          <p:cNvPicPr>
            <a:picLocks noChangeAspect="1" noChangeArrowheads="1"/>
          </p:cNvPicPr>
          <p:nvPr userDrawn="1"/>
        </p:nvPicPr>
        <p:blipFill>
          <a:blip r:embed="rId13" cstate="print"/>
          <a:srcRect/>
          <a:stretch>
            <a:fillRect/>
          </a:stretch>
        </p:blipFill>
        <p:spPr bwMode="auto">
          <a:xfrm>
            <a:off x="7315200" y="228600"/>
            <a:ext cx="1508125" cy="10207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5" r:id="rId1"/>
    <p:sldLayoutId id="2147483696" r:id="rId2"/>
    <p:sldLayoutId id="2147483694" r:id="rId3"/>
    <p:sldLayoutId id="2147483693" r:id="rId4"/>
    <p:sldLayoutId id="2147483692" r:id="rId5"/>
    <p:sldLayoutId id="2147483691" r:id="rId6"/>
    <p:sldLayoutId id="2147483690" r:id="rId7"/>
    <p:sldLayoutId id="2147483689" r:id="rId8"/>
    <p:sldLayoutId id="2147483688" r:id="rId9"/>
    <p:sldLayoutId id="2147483687" r:id="rId10"/>
    <p:sldLayoutId id="2147483686"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defRPr>
      </a:lvl2pPr>
      <a:lvl3pPr algn="l" rtl="0" eaLnBrk="0" fontAlgn="base" hangingPunct="0">
        <a:spcBef>
          <a:spcPct val="0"/>
        </a:spcBef>
        <a:spcAft>
          <a:spcPct val="0"/>
        </a:spcAft>
        <a:defRPr sz="4200">
          <a:solidFill>
            <a:schemeClr val="tx2"/>
          </a:solidFill>
          <a:latin typeface="Times New Roman" pitchFamily="18" charset="0"/>
        </a:defRPr>
      </a:lvl3pPr>
      <a:lvl4pPr algn="l" rtl="0" eaLnBrk="0" fontAlgn="base" hangingPunct="0">
        <a:spcBef>
          <a:spcPct val="0"/>
        </a:spcBef>
        <a:spcAft>
          <a:spcPct val="0"/>
        </a:spcAft>
        <a:defRPr sz="4200">
          <a:solidFill>
            <a:schemeClr val="tx2"/>
          </a:solidFill>
          <a:latin typeface="Times New Roman" pitchFamily="18" charset="0"/>
        </a:defRPr>
      </a:lvl4pPr>
      <a:lvl5pPr algn="l" rtl="0" eaLnBrk="0" fontAlgn="base" hangingPunct="0">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riesbeck@ohio.edu"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ohio.edu/orsp/guide/index.htm" TargetMode="External"/><Relationship Id="rId2" Type="http://schemas.openxmlformats.org/officeDocument/2006/relationships/hyperlink" Target="http://www.ohio.edu/policy/index.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riesbeck@ohio.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p>
            <a:fld id="{F52B875C-0E81-46F2-B639-586762516580}" type="slidenum">
              <a:rPr lang="en-US" smtClean="0"/>
              <a:pPr/>
              <a:t>1</a:t>
            </a:fld>
            <a:endParaRPr lang="en-US" smtClean="0"/>
          </a:p>
        </p:txBody>
      </p:sp>
      <p:sp>
        <p:nvSpPr>
          <p:cNvPr id="4099" name="Rectangle 2"/>
          <p:cNvSpPr>
            <a:spLocks noGrp="1" noChangeArrowheads="1"/>
          </p:cNvSpPr>
          <p:nvPr>
            <p:ph type="title"/>
          </p:nvPr>
        </p:nvSpPr>
        <p:spPr/>
        <p:txBody>
          <a:bodyPr/>
          <a:lstStyle/>
          <a:p>
            <a:pPr algn="ctr" eaLnBrk="1" hangingPunct="1"/>
            <a:r>
              <a:rPr lang="en-US" b="1" smtClean="0"/>
              <a:t>NSF Data Management Plan</a:t>
            </a:r>
          </a:p>
        </p:txBody>
      </p:sp>
      <p:sp>
        <p:nvSpPr>
          <p:cNvPr id="4100"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400" b="1" smtClean="0"/>
              <a:t>Steve Riesbeck</a:t>
            </a:r>
          </a:p>
          <a:p>
            <a:pPr eaLnBrk="1" hangingPunct="1">
              <a:lnSpc>
                <a:spcPct val="90000"/>
              </a:lnSpc>
              <a:buFont typeface="Wingdings" pitchFamily="2" charset="2"/>
              <a:buNone/>
            </a:pPr>
            <a:r>
              <a:rPr lang="en-US" sz="2400" b="1" smtClean="0"/>
              <a:t>Research Grants Development Coordinator</a:t>
            </a:r>
          </a:p>
          <a:p>
            <a:pPr eaLnBrk="1" hangingPunct="1">
              <a:lnSpc>
                <a:spcPct val="90000"/>
              </a:lnSpc>
              <a:buFont typeface="Wingdings" pitchFamily="2" charset="2"/>
              <a:buNone/>
            </a:pPr>
            <a:r>
              <a:rPr lang="en-US" sz="2400" b="1" smtClean="0"/>
              <a:t>Russ College of Engineering and Technology</a:t>
            </a:r>
          </a:p>
          <a:p>
            <a:pPr eaLnBrk="1" hangingPunct="1">
              <a:lnSpc>
                <a:spcPct val="90000"/>
              </a:lnSpc>
              <a:buFont typeface="Wingdings" pitchFamily="2" charset="2"/>
              <a:buNone/>
            </a:pPr>
            <a:endParaRPr lang="en-US" sz="2400" b="1" smtClean="0"/>
          </a:p>
          <a:p>
            <a:pPr eaLnBrk="1" hangingPunct="1">
              <a:lnSpc>
                <a:spcPct val="90000"/>
              </a:lnSpc>
              <a:buFont typeface="Wingdings" pitchFamily="2" charset="2"/>
              <a:buNone/>
            </a:pPr>
            <a:r>
              <a:rPr lang="en-US" sz="2400" b="1" smtClean="0"/>
              <a:t>Stocker 182</a:t>
            </a:r>
          </a:p>
          <a:p>
            <a:pPr eaLnBrk="1" hangingPunct="1">
              <a:lnSpc>
                <a:spcPct val="90000"/>
              </a:lnSpc>
              <a:buFont typeface="Wingdings" pitchFamily="2" charset="2"/>
              <a:buNone/>
            </a:pPr>
            <a:r>
              <a:rPr lang="en-US" sz="2400" b="1" smtClean="0">
                <a:hlinkClick r:id="rId2"/>
              </a:rPr>
              <a:t>riesbeck@ohio.edu</a:t>
            </a:r>
            <a:endParaRPr lang="en-US" sz="2400" b="1" smtClean="0"/>
          </a:p>
          <a:p>
            <a:pPr eaLnBrk="1" hangingPunct="1">
              <a:lnSpc>
                <a:spcPct val="90000"/>
              </a:lnSpc>
              <a:buFont typeface="Wingdings" pitchFamily="2" charset="2"/>
              <a:buNone/>
            </a:pPr>
            <a:r>
              <a:rPr lang="en-US" sz="2400" b="1" smtClean="0"/>
              <a:t>3-0631</a:t>
            </a:r>
          </a:p>
          <a:p>
            <a:pPr eaLnBrk="1" hangingPunct="1">
              <a:lnSpc>
                <a:spcPct val="90000"/>
              </a:lnSpc>
              <a:buFont typeface="Wingdings" pitchFamily="2" charset="2"/>
              <a:buNone/>
            </a:pPr>
            <a:endParaRPr lang="en-US" sz="2400" b="1" smtClean="0"/>
          </a:p>
          <a:p>
            <a:pPr eaLnBrk="1" hangingPunct="1">
              <a:lnSpc>
                <a:spcPct val="90000"/>
              </a:lnSpc>
              <a:buFont typeface="Wingdings" pitchFamily="2" charset="2"/>
              <a:buNone/>
            </a:pPr>
            <a:endParaRPr lang="en-US" sz="2400" b="1"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p>
            <a:fld id="{3BC0591B-10C8-4332-8F83-CE323616AA00}" type="slidenum">
              <a:rPr lang="en-US" smtClean="0"/>
              <a:pPr/>
              <a:t>10</a:t>
            </a:fld>
            <a:endParaRPr lang="en-US" smtClean="0"/>
          </a:p>
        </p:txBody>
      </p:sp>
      <p:sp>
        <p:nvSpPr>
          <p:cNvPr id="13315" name="Rectangle 2"/>
          <p:cNvSpPr>
            <a:spLocks noGrp="1" noChangeArrowheads="1"/>
          </p:cNvSpPr>
          <p:nvPr>
            <p:ph type="title"/>
          </p:nvPr>
        </p:nvSpPr>
        <p:spPr/>
        <p:txBody>
          <a:bodyPr/>
          <a:lstStyle/>
          <a:p>
            <a:pPr algn="ctr" eaLnBrk="1" hangingPunct="1"/>
            <a:r>
              <a:rPr lang="en-US" b="1" smtClean="0"/>
              <a:t>Your Data Management Plan</a:t>
            </a:r>
          </a:p>
        </p:txBody>
      </p:sp>
      <p:sp>
        <p:nvSpPr>
          <p:cNvPr id="13316" name="Rectangle 3"/>
          <p:cNvSpPr>
            <a:spLocks noGrp="1" noChangeArrowheads="1"/>
          </p:cNvSpPr>
          <p:nvPr>
            <p:ph type="body" idx="1"/>
          </p:nvPr>
        </p:nvSpPr>
        <p:spPr/>
        <p:txBody>
          <a:bodyPr/>
          <a:lstStyle/>
          <a:p>
            <a:pPr algn="ctr">
              <a:lnSpc>
                <a:spcPct val="80000"/>
              </a:lnSpc>
              <a:buFont typeface="Wingdings" pitchFamily="2" charset="2"/>
              <a:buNone/>
            </a:pPr>
            <a:r>
              <a:rPr lang="en-US" sz="2000" b="1" smtClean="0">
                <a:solidFill>
                  <a:srgbClr val="000099"/>
                </a:solidFill>
              </a:rPr>
              <a:t>EXPECTED DATA</a:t>
            </a:r>
          </a:p>
          <a:p>
            <a:pPr algn="ctr">
              <a:lnSpc>
                <a:spcPct val="80000"/>
              </a:lnSpc>
              <a:buFont typeface="Wingdings" pitchFamily="2" charset="2"/>
              <a:buNone/>
            </a:pPr>
            <a:endParaRPr lang="en-US" sz="2000" b="1" smtClean="0">
              <a:solidFill>
                <a:srgbClr val="000099"/>
              </a:solidFill>
            </a:endParaRPr>
          </a:p>
          <a:p>
            <a:pPr>
              <a:lnSpc>
                <a:spcPct val="80000"/>
              </a:lnSpc>
            </a:pPr>
            <a:r>
              <a:rPr lang="en-US" sz="2000" b="1" smtClean="0"/>
              <a:t>In the performance of the proposed project, the following types of data, samples, physical collections, software, curriculum materials, and other materials are expected to be produced: </a:t>
            </a:r>
            <a:r>
              <a:rPr lang="en-US" sz="2000" b="1" i="1" smtClean="0">
                <a:solidFill>
                  <a:srgbClr val="000099"/>
                </a:solidFill>
              </a:rPr>
              <a:t>&lt;&lt;List or describe what primary data is expected to be produced&gt;&gt;</a:t>
            </a:r>
            <a:r>
              <a:rPr lang="en-US" sz="2000" b="1" i="1" smtClean="0"/>
              <a:t>  </a:t>
            </a:r>
          </a:p>
          <a:p>
            <a:pPr>
              <a:lnSpc>
                <a:spcPct val="80000"/>
              </a:lnSpc>
              <a:buFont typeface="Wingdings" pitchFamily="2" charset="2"/>
              <a:buNone/>
            </a:pPr>
            <a:endParaRPr lang="en-US" sz="2000" b="1" smtClean="0"/>
          </a:p>
          <a:p>
            <a:pPr>
              <a:lnSpc>
                <a:spcPct val="80000"/>
              </a:lnSpc>
            </a:pPr>
            <a:r>
              <a:rPr lang="en-US" sz="2000" b="1" smtClean="0"/>
              <a:t>From these, the following types of data are to be retained: </a:t>
            </a:r>
            <a:r>
              <a:rPr lang="en-US" sz="2000" b="1" i="1" smtClean="0">
                <a:solidFill>
                  <a:srgbClr val="000099"/>
                </a:solidFill>
              </a:rPr>
              <a:t>&lt;&lt;List or describe what will be retained&gt;&gt;</a:t>
            </a:r>
            <a:r>
              <a:rPr lang="en-US" sz="2000" b="1" i="1" smtClean="0"/>
              <a:t>  </a:t>
            </a:r>
          </a:p>
          <a:p>
            <a:pPr>
              <a:lnSpc>
                <a:spcPct val="80000"/>
              </a:lnSpc>
              <a:buFont typeface="Wingdings" pitchFamily="2" charset="2"/>
              <a:buNone/>
            </a:pPr>
            <a:endParaRPr lang="en-US" sz="2000" b="1" smtClean="0"/>
          </a:p>
          <a:p>
            <a:pPr>
              <a:lnSpc>
                <a:spcPct val="80000"/>
              </a:lnSpc>
            </a:pPr>
            <a:r>
              <a:rPr lang="en-US" sz="2000" b="1" smtClean="0"/>
              <a:t>Data for retention and sharing does not include preliminary analyses (to include raw data), drafts of scientific papers, plans for future research, peer reviews, or communications with colleagues.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p>
            <a:fld id="{FE22AC10-0D3B-4A79-AA6F-A7011E53B801}" type="slidenum">
              <a:rPr lang="en-US" smtClean="0"/>
              <a:pPr/>
              <a:t>11</a:t>
            </a:fld>
            <a:endParaRPr lang="en-US" smtClean="0"/>
          </a:p>
        </p:txBody>
      </p:sp>
      <p:sp>
        <p:nvSpPr>
          <p:cNvPr id="14339" name="Rectangle 2"/>
          <p:cNvSpPr>
            <a:spLocks noGrp="1" noChangeArrowheads="1"/>
          </p:cNvSpPr>
          <p:nvPr>
            <p:ph type="title"/>
          </p:nvPr>
        </p:nvSpPr>
        <p:spPr/>
        <p:txBody>
          <a:bodyPr/>
          <a:lstStyle/>
          <a:p>
            <a:pPr algn="ctr" eaLnBrk="1" hangingPunct="1"/>
            <a:r>
              <a:rPr lang="en-US" b="1" smtClean="0"/>
              <a:t>Your Data Management Plan</a:t>
            </a:r>
          </a:p>
        </p:txBody>
      </p:sp>
      <p:sp>
        <p:nvSpPr>
          <p:cNvPr id="14340" name="Rectangle 3"/>
          <p:cNvSpPr>
            <a:spLocks noGrp="1" noChangeArrowheads="1"/>
          </p:cNvSpPr>
          <p:nvPr>
            <p:ph type="body" idx="1"/>
          </p:nvPr>
        </p:nvSpPr>
        <p:spPr/>
        <p:txBody>
          <a:bodyPr/>
          <a:lstStyle/>
          <a:p>
            <a:pPr algn="ctr">
              <a:lnSpc>
                <a:spcPct val="80000"/>
              </a:lnSpc>
              <a:buFont typeface="Wingdings" pitchFamily="2" charset="2"/>
              <a:buNone/>
            </a:pPr>
            <a:r>
              <a:rPr lang="en-US" sz="2000" b="1" smtClean="0">
                <a:solidFill>
                  <a:srgbClr val="000099"/>
                </a:solidFill>
              </a:rPr>
              <a:t>PERIOD OF DATA RETENTION AND DATA SHARING</a:t>
            </a:r>
          </a:p>
          <a:p>
            <a:pPr>
              <a:lnSpc>
                <a:spcPct val="80000"/>
              </a:lnSpc>
            </a:pPr>
            <a:r>
              <a:rPr lang="en-US" sz="1600" b="1" smtClean="0"/>
              <a:t>Established policies for project data retention and data sharing and best practices at Ohio University shall apply.</a:t>
            </a:r>
          </a:p>
          <a:p>
            <a:pPr>
              <a:lnSpc>
                <a:spcPct val="80000"/>
              </a:lnSpc>
              <a:buFont typeface="Wingdings" pitchFamily="2" charset="2"/>
              <a:buNone/>
            </a:pPr>
            <a:endParaRPr lang="en-US" sz="1600" b="1" smtClean="0"/>
          </a:p>
          <a:p>
            <a:pPr>
              <a:lnSpc>
                <a:spcPct val="80000"/>
              </a:lnSpc>
            </a:pPr>
            <a:r>
              <a:rPr lang="en-US" sz="1600" b="1" smtClean="0"/>
              <a:t>Retention of research data shall be three years after conclusion of the award or three years after public release, whichever is later.  Public release of data shall be at the earliest reasonable time; namely, the earliest reasonable time is immediately after timely publication.  </a:t>
            </a:r>
          </a:p>
          <a:p>
            <a:pPr>
              <a:lnSpc>
                <a:spcPct val="80000"/>
              </a:lnSpc>
              <a:buFont typeface="Wingdings" pitchFamily="2" charset="2"/>
              <a:buNone/>
            </a:pPr>
            <a:endParaRPr lang="en-US" sz="1600" b="1" smtClean="0"/>
          </a:p>
          <a:p>
            <a:pPr>
              <a:lnSpc>
                <a:spcPct val="80000"/>
              </a:lnSpc>
            </a:pPr>
            <a:r>
              <a:rPr lang="en-US" sz="1600" b="1" smtClean="0"/>
              <a:t>Exceptions requiring longer retention periods may occur when: 1) data supports patents; 2) questions arise from inquiries or investigations with respect to research; 3) student involvement requires data to be retained for a timely period after a degree is awarded; 4) data represents a significantly large collection that is widely useful to the research community; 5) data is identified as proprietary or restricted.  Research data that support patents shall be retained for the entire term of the patent.  For the proposed project, the following exceptions are anticipated: </a:t>
            </a:r>
            <a:r>
              <a:rPr lang="en-US" sz="1600" b="1" i="1" smtClean="0"/>
              <a:t>&lt;&lt;</a:t>
            </a:r>
            <a:r>
              <a:rPr lang="en-US" sz="1600" b="1" i="1" smtClean="0">
                <a:solidFill>
                  <a:srgbClr val="000099"/>
                </a:solidFill>
              </a:rPr>
              <a:t>List or describe any anticipated exceptions plus the rationale for why data requires longer retention or limitation on public release</a:t>
            </a:r>
            <a:r>
              <a:rPr lang="en-US" sz="1600" b="1" i="1" smtClean="0"/>
              <a:t>&gt;&gt;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p>
            <a:fld id="{7DE52E24-1D2B-4DDF-8AFE-A581FD5BD3FD}" type="slidenum">
              <a:rPr lang="en-US" smtClean="0"/>
              <a:pPr/>
              <a:t>12</a:t>
            </a:fld>
            <a:endParaRPr lang="en-US" smtClean="0"/>
          </a:p>
        </p:txBody>
      </p:sp>
      <p:sp>
        <p:nvSpPr>
          <p:cNvPr id="15363" name="Rectangle 2"/>
          <p:cNvSpPr>
            <a:spLocks noGrp="1" noChangeArrowheads="1"/>
          </p:cNvSpPr>
          <p:nvPr>
            <p:ph type="title"/>
          </p:nvPr>
        </p:nvSpPr>
        <p:spPr/>
        <p:txBody>
          <a:bodyPr/>
          <a:lstStyle/>
          <a:p>
            <a:pPr algn="ctr" eaLnBrk="1" hangingPunct="1"/>
            <a:r>
              <a:rPr lang="en-US" b="1" smtClean="0"/>
              <a:t>Your Data Management Plan</a:t>
            </a:r>
          </a:p>
        </p:txBody>
      </p:sp>
      <p:sp>
        <p:nvSpPr>
          <p:cNvPr id="15364" name="Rectangle 3"/>
          <p:cNvSpPr>
            <a:spLocks noGrp="1" noChangeArrowheads="1"/>
          </p:cNvSpPr>
          <p:nvPr>
            <p:ph type="body" idx="1"/>
          </p:nvPr>
        </p:nvSpPr>
        <p:spPr/>
        <p:txBody>
          <a:bodyPr/>
          <a:lstStyle/>
          <a:p>
            <a:pPr algn="ctr">
              <a:lnSpc>
                <a:spcPct val="90000"/>
              </a:lnSpc>
              <a:buFont typeface="Wingdings" pitchFamily="2" charset="2"/>
              <a:buNone/>
            </a:pPr>
            <a:r>
              <a:rPr lang="en-US" sz="2000" b="1" smtClean="0">
                <a:solidFill>
                  <a:srgbClr val="000099"/>
                </a:solidFill>
              </a:rPr>
              <a:t>PERIOD OF DATA RETENTION AND DATA SHARING (cntd)</a:t>
            </a:r>
          </a:p>
          <a:p>
            <a:pPr algn="ctr">
              <a:lnSpc>
                <a:spcPct val="90000"/>
              </a:lnSpc>
              <a:buFont typeface="Wingdings" pitchFamily="2" charset="2"/>
              <a:buNone/>
            </a:pPr>
            <a:endParaRPr lang="en-US" sz="1400" b="1" smtClean="0">
              <a:solidFill>
                <a:srgbClr val="000099"/>
              </a:solidFill>
            </a:endParaRPr>
          </a:p>
          <a:p>
            <a:pPr>
              <a:lnSpc>
                <a:spcPct val="90000"/>
              </a:lnSpc>
            </a:pPr>
            <a:r>
              <a:rPr lang="en-US" sz="2000" b="1" smtClean="0"/>
              <a:t>In order to make data available to others, including metadata, the following specific data formats, media, and dissemination approaches shall be used: </a:t>
            </a:r>
            <a:r>
              <a:rPr lang="en-US" sz="2000" b="1" i="1" smtClean="0">
                <a:solidFill>
                  <a:srgbClr val="000099"/>
                </a:solidFill>
              </a:rPr>
              <a:t>&lt;&lt;List or describe applicable formats/media, and how the data will be shared and disseminated&gt;&gt;</a:t>
            </a:r>
          </a:p>
          <a:p>
            <a:pPr>
              <a:lnSpc>
                <a:spcPct val="90000"/>
              </a:lnSpc>
              <a:buFont typeface="Wingdings" pitchFamily="2" charset="2"/>
              <a:buNone/>
            </a:pPr>
            <a:endParaRPr lang="en-US" sz="1600" b="1" smtClean="0">
              <a:solidFill>
                <a:srgbClr val="000099"/>
              </a:solidFill>
            </a:endParaRPr>
          </a:p>
          <a:p>
            <a:pPr>
              <a:lnSpc>
                <a:spcPct val="90000"/>
              </a:lnSpc>
            </a:pPr>
            <a:r>
              <a:rPr lang="en-US" sz="2000" b="1" smtClean="0"/>
              <a:t>Established policies and best practices at Ohio University for public access and sharing shall apply, including provisions for appropriate protection of privacy, confidentiality, security, intellectual property, or other rights or requirements.  A listing is available online at </a:t>
            </a:r>
            <a:r>
              <a:rPr lang="en-US" sz="2000" b="1" smtClean="0">
                <a:solidFill>
                  <a:srgbClr val="000099"/>
                </a:solidFill>
                <a:hlinkClick r:id="rId2"/>
              </a:rPr>
              <a:t>http://www.ohio.edu/policy/index.html</a:t>
            </a:r>
            <a:r>
              <a:rPr lang="en-US" sz="2000" b="1" smtClean="0">
                <a:hlinkClick r:id="rId2"/>
              </a:rPr>
              <a:t> </a:t>
            </a:r>
            <a:r>
              <a:rPr lang="en-US" sz="2000" b="1" smtClean="0"/>
              <a:t>and </a:t>
            </a:r>
            <a:r>
              <a:rPr lang="en-US" sz="2000" b="1" smtClean="0">
                <a:solidFill>
                  <a:srgbClr val="000099"/>
                </a:solidFill>
                <a:hlinkClick r:id="rId3"/>
              </a:rPr>
              <a:t>http://www.ohio.edu/orsp/guide/index.htm</a:t>
            </a:r>
            <a:r>
              <a:rPr lang="en-US" sz="2000" b="1" smtClean="0"/>
              <a:t>.</a:t>
            </a:r>
            <a:r>
              <a:rPr lang="en-US" sz="2000"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p>
            <a:fld id="{8CF12E35-0329-41BD-BAFC-2BB305D63BD2}" type="slidenum">
              <a:rPr lang="en-US" smtClean="0"/>
              <a:pPr/>
              <a:t>13</a:t>
            </a:fld>
            <a:endParaRPr lang="en-US" smtClean="0"/>
          </a:p>
        </p:txBody>
      </p:sp>
      <p:sp>
        <p:nvSpPr>
          <p:cNvPr id="17411" name="Rectangle 2"/>
          <p:cNvSpPr>
            <a:spLocks noGrp="1" noChangeArrowheads="1"/>
          </p:cNvSpPr>
          <p:nvPr>
            <p:ph type="title"/>
          </p:nvPr>
        </p:nvSpPr>
        <p:spPr/>
        <p:txBody>
          <a:bodyPr/>
          <a:lstStyle/>
          <a:p>
            <a:pPr algn="ctr" eaLnBrk="1" hangingPunct="1"/>
            <a:r>
              <a:rPr lang="en-US" b="1" smtClean="0"/>
              <a:t>Your Data Management Plan</a:t>
            </a:r>
          </a:p>
        </p:txBody>
      </p:sp>
      <p:sp>
        <p:nvSpPr>
          <p:cNvPr id="17412" name="Rectangle 3"/>
          <p:cNvSpPr>
            <a:spLocks noGrp="1" noChangeArrowheads="1"/>
          </p:cNvSpPr>
          <p:nvPr>
            <p:ph type="body" idx="1"/>
          </p:nvPr>
        </p:nvSpPr>
        <p:spPr/>
        <p:txBody>
          <a:bodyPr/>
          <a:lstStyle/>
          <a:p>
            <a:pPr algn="ctr">
              <a:lnSpc>
                <a:spcPct val="90000"/>
              </a:lnSpc>
              <a:buFont typeface="Wingdings" pitchFamily="2" charset="2"/>
              <a:buNone/>
            </a:pPr>
            <a:r>
              <a:rPr lang="en-US" sz="2000" b="1" smtClean="0">
                <a:solidFill>
                  <a:srgbClr val="000099"/>
                </a:solidFill>
              </a:rPr>
              <a:t>DATA STORAGE AND PRESERVATION OF ACCESS</a:t>
            </a:r>
          </a:p>
          <a:p>
            <a:pPr algn="ctr">
              <a:lnSpc>
                <a:spcPct val="90000"/>
              </a:lnSpc>
              <a:buFont typeface="Wingdings" pitchFamily="2" charset="2"/>
              <a:buNone/>
            </a:pPr>
            <a:endParaRPr lang="en-US" sz="2000" b="1" smtClean="0">
              <a:solidFill>
                <a:srgbClr val="000099"/>
              </a:solidFill>
            </a:endParaRPr>
          </a:p>
          <a:p>
            <a:pPr>
              <a:lnSpc>
                <a:spcPct val="90000"/>
              </a:lnSpc>
            </a:pPr>
            <a:r>
              <a:rPr lang="en-US" sz="2400" b="1" smtClean="0"/>
              <a:t>The following physical and cyber resources and facilities shall be used for the effective preservation and storage of research data: </a:t>
            </a:r>
            <a:r>
              <a:rPr lang="en-US" sz="2400" b="1" i="1" smtClean="0">
                <a:solidFill>
                  <a:srgbClr val="000099"/>
                </a:solidFill>
              </a:rPr>
              <a:t>&lt;&lt;List or describe the resources and facilities to be used for storage and preservation&gt;&gt;</a:t>
            </a:r>
          </a:p>
          <a:p>
            <a:pPr>
              <a:lnSpc>
                <a:spcPct val="90000"/>
              </a:lnSpc>
              <a:buFont typeface="Wingdings" pitchFamily="2" charset="2"/>
              <a:buNone/>
            </a:pPr>
            <a:endParaRPr lang="en-US" sz="2400" b="1" smtClean="0">
              <a:solidFill>
                <a:srgbClr val="000099"/>
              </a:solidFill>
            </a:endParaRPr>
          </a:p>
          <a:p>
            <a:pPr>
              <a:lnSpc>
                <a:spcPct val="90000"/>
              </a:lnSpc>
            </a:pPr>
            <a:r>
              <a:rPr lang="en-US" sz="2400" b="1" smtClean="0"/>
              <a:t>The lead PI shall be responsible for assuring data storage and access, to include project performance and compliance of collaborators and sub-awardees.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p>
            <a:fld id="{68D104D0-BA4C-4DF1-AF93-05B5D2B4471C}" type="slidenum">
              <a:rPr lang="en-US" smtClean="0"/>
              <a:pPr/>
              <a:t>14</a:t>
            </a:fld>
            <a:endParaRPr lang="en-US" smtClean="0"/>
          </a:p>
        </p:txBody>
      </p:sp>
      <p:sp>
        <p:nvSpPr>
          <p:cNvPr id="16387" name="Rectangle 2"/>
          <p:cNvSpPr>
            <a:spLocks noGrp="1" noChangeArrowheads="1"/>
          </p:cNvSpPr>
          <p:nvPr>
            <p:ph type="title"/>
          </p:nvPr>
        </p:nvSpPr>
        <p:spPr/>
        <p:txBody>
          <a:bodyPr/>
          <a:lstStyle/>
          <a:p>
            <a:pPr algn="ctr" eaLnBrk="1" hangingPunct="1"/>
            <a:r>
              <a:rPr lang="en-US" b="1" smtClean="0"/>
              <a:t>Your Data Management Plan</a:t>
            </a:r>
          </a:p>
        </p:txBody>
      </p:sp>
      <p:sp>
        <p:nvSpPr>
          <p:cNvPr id="16388" name="Rectangle 3"/>
          <p:cNvSpPr>
            <a:spLocks noGrp="1" noChangeArrowheads="1"/>
          </p:cNvSpPr>
          <p:nvPr>
            <p:ph type="body" idx="1"/>
          </p:nvPr>
        </p:nvSpPr>
        <p:spPr/>
        <p:txBody>
          <a:bodyPr/>
          <a:lstStyle/>
          <a:p>
            <a:pPr algn="ctr">
              <a:buFont typeface="Wingdings" pitchFamily="2" charset="2"/>
              <a:buNone/>
            </a:pPr>
            <a:r>
              <a:rPr lang="en-US" sz="2000" b="1" smtClean="0">
                <a:solidFill>
                  <a:srgbClr val="000099"/>
                </a:solidFill>
              </a:rPr>
              <a:t>POST-AWARD MONITORING</a:t>
            </a:r>
          </a:p>
          <a:p>
            <a:pPr algn="ctr">
              <a:buFont typeface="Wingdings" pitchFamily="2" charset="2"/>
              <a:buNone/>
            </a:pPr>
            <a:endParaRPr lang="en-US" sz="2000" b="1" smtClean="0">
              <a:solidFill>
                <a:srgbClr val="000099"/>
              </a:solidFill>
            </a:endParaRPr>
          </a:p>
          <a:p>
            <a:r>
              <a:rPr lang="en-US" b="1" smtClean="0"/>
              <a:t>After an award is made, data management will be reported to NSF primarily through the normal Annual and Final Report process and through evaluation of subsequent proposals. Data management shall be reported in subsequent proposals by the PI and Co-PIs under </a:t>
            </a:r>
            <a:r>
              <a:rPr lang="en-US" b="1" i="1" smtClean="0"/>
              <a:t>Results of prior NSF support</a:t>
            </a:r>
            <a:r>
              <a:rPr lang="en-US" b="1" smtClean="0"/>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5"/>
          <p:cNvSpPr txBox="1">
            <a:spLocks noGrp="1"/>
          </p:cNvSpPr>
          <p:nvPr/>
        </p:nvSpPr>
        <p:spPr bwMode="auto">
          <a:xfrm>
            <a:off x="6781800" y="6248400"/>
            <a:ext cx="1905000" cy="457200"/>
          </a:xfrm>
          <a:prstGeom prst="rect">
            <a:avLst/>
          </a:prstGeom>
          <a:noFill/>
          <a:ln w="9525">
            <a:noFill/>
            <a:miter lim="800000"/>
            <a:headEnd/>
            <a:tailEnd/>
          </a:ln>
        </p:spPr>
        <p:txBody>
          <a:bodyPr/>
          <a:lstStyle/>
          <a:p>
            <a:pPr algn="r"/>
            <a:fld id="{0E192D91-2C9F-40F8-AA67-C34C702F86EC}" type="slidenum">
              <a:rPr lang="en-US" sz="1000"/>
              <a:pPr algn="r"/>
              <a:t>15</a:t>
            </a:fld>
            <a:endParaRPr lang="en-US" sz="1000"/>
          </a:p>
        </p:txBody>
      </p:sp>
      <p:sp>
        <p:nvSpPr>
          <p:cNvPr id="62468" name="Rectangle 3"/>
          <p:cNvSpPr>
            <a:spLocks noGrp="1" noChangeArrowheads="1"/>
          </p:cNvSpPr>
          <p:nvPr>
            <p:ph type="body" idx="4294967295"/>
          </p:nvPr>
        </p:nvSpPr>
        <p:spPr/>
        <p:txBody>
          <a:bodyPr/>
          <a:lstStyle/>
          <a:p>
            <a:pPr eaLnBrk="1" hangingPunct="1">
              <a:buFont typeface="Wingdings" pitchFamily="2" charset="2"/>
              <a:buNone/>
            </a:pPr>
            <a:endParaRPr lang="en-US" sz="2400" b="1" smtClean="0"/>
          </a:p>
          <a:p>
            <a:pPr eaLnBrk="1" hangingPunct="1">
              <a:buFont typeface="Wingdings" pitchFamily="2" charset="2"/>
              <a:buNone/>
            </a:pPr>
            <a:endParaRPr lang="en-US" sz="2400" b="1" smtClean="0"/>
          </a:p>
          <a:p>
            <a:pPr eaLnBrk="1" hangingPunct="1">
              <a:buFont typeface="Wingdings" pitchFamily="2" charset="2"/>
              <a:buNone/>
            </a:pPr>
            <a:endParaRPr lang="en-US" sz="2400" b="1" smtClean="0"/>
          </a:p>
          <a:p>
            <a:pPr eaLnBrk="1" hangingPunct="1">
              <a:buFont typeface="Wingdings" pitchFamily="2" charset="2"/>
              <a:buNone/>
            </a:pPr>
            <a:r>
              <a:rPr lang="en-US" sz="2400" b="1" smtClean="0"/>
              <a:t>Steve Riesbeck</a:t>
            </a:r>
          </a:p>
          <a:p>
            <a:pPr eaLnBrk="1" hangingPunct="1">
              <a:buFont typeface="Wingdings" pitchFamily="2" charset="2"/>
              <a:buNone/>
            </a:pPr>
            <a:r>
              <a:rPr lang="en-US" sz="2400" b="1" smtClean="0"/>
              <a:t>Research Grants Development Coordinator</a:t>
            </a:r>
          </a:p>
          <a:p>
            <a:pPr eaLnBrk="1" hangingPunct="1">
              <a:buFont typeface="Wingdings" pitchFamily="2" charset="2"/>
              <a:buNone/>
            </a:pPr>
            <a:r>
              <a:rPr lang="en-US" sz="2400" b="1" smtClean="0"/>
              <a:t>Russ College of Engineering and Technology</a:t>
            </a:r>
          </a:p>
          <a:p>
            <a:pPr eaLnBrk="1" hangingPunct="1">
              <a:buFont typeface="Wingdings" pitchFamily="2" charset="2"/>
              <a:buNone/>
            </a:pPr>
            <a:endParaRPr lang="en-US" sz="2400" b="1" smtClean="0"/>
          </a:p>
          <a:p>
            <a:pPr eaLnBrk="1" hangingPunct="1">
              <a:buFont typeface="Wingdings" pitchFamily="2" charset="2"/>
              <a:buNone/>
            </a:pPr>
            <a:r>
              <a:rPr lang="en-US" sz="2400" b="1" smtClean="0"/>
              <a:t>Stocker 182</a:t>
            </a:r>
          </a:p>
          <a:p>
            <a:pPr eaLnBrk="1" hangingPunct="1">
              <a:buFont typeface="Wingdings" pitchFamily="2" charset="2"/>
              <a:buNone/>
            </a:pPr>
            <a:r>
              <a:rPr lang="en-US" sz="2400" b="1" smtClean="0">
                <a:hlinkClick r:id="rId2"/>
              </a:rPr>
              <a:t>riesbeck@ohio.edu</a:t>
            </a:r>
            <a:endParaRPr lang="en-US" sz="2400" b="1" smtClean="0"/>
          </a:p>
          <a:p>
            <a:pPr eaLnBrk="1" hangingPunct="1">
              <a:buFont typeface="Wingdings" pitchFamily="2" charset="2"/>
              <a:buNone/>
            </a:pPr>
            <a:r>
              <a:rPr lang="en-US" sz="2400" b="1" smtClean="0"/>
              <a:t>3-0631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idx="4294967295"/>
          </p:nvPr>
        </p:nvSpPr>
        <p:spPr/>
        <p:txBody>
          <a:bodyPr/>
          <a:lstStyle/>
          <a:p>
            <a:pPr algn="ctr"/>
            <a:r>
              <a:rPr lang="en-US" b="1" smtClean="0"/>
              <a:t>NSF Data Management Plan</a:t>
            </a:r>
          </a:p>
        </p:txBody>
      </p:sp>
      <p:sp>
        <p:nvSpPr>
          <p:cNvPr id="63491" name="Rectangle 3"/>
          <p:cNvSpPr>
            <a:spLocks noGrp="1" noChangeArrowheads="1"/>
          </p:cNvSpPr>
          <p:nvPr>
            <p:ph type="body" idx="4294967295"/>
          </p:nvPr>
        </p:nvSpPr>
        <p:spPr/>
        <p:txBody>
          <a:bodyPr/>
          <a:lstStyle/>
          <a:p>
            <a:r>
              <a:rPr lang="en-US" b="1" smtClean="0"/>
              <a:t>NSF Guidelines</a:t>
            </a:r>
          </a:p>
          <a:p>
            <a:pPr>
              <a:buFont typeface="Wingdings" pitchFamily="2" charset="2"/>
              <a:buNone/>
            </a:pPr>
            <a:endParaRPr lang="en-US" b="1" smtClean="0"/>
          </a:p>
          <a:p>
            <a:r>
              <a:rPr lang="en-US" b="1" smtClean="0"/>
              <a:t>Definitions</a:t>
            </a:r>
          </a:p>
          <a:p>
            <a:pPr>
              <a:buFont typeface="Wingdings" pitchFamily="2" charset="2"/>
              <a:buNone/>
            </a:pPr>
            <a:endParaRPr lang="en-US" b="1" smtClean="0"/>
          </a:p>
          <a:p>
            <a:r>
              <a:rPr lang="en-US" b="1" smtClean="0"/>
              <a:t>Contents of your plan</a:t>
            </a:r>
          </a:p>
          <a:p>
            <a:endParaRPr lang="en-US" b="1" smtClean="0"/>
          </a:p>
          <a:p>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p>
            <a:fld id="{BE59C95F-BDD9-4A2C-862D-B6BF820B8D0B}" type="slidenum">
              <a:rPr lang="en-US" smtClean="0"/>
              <a:pPr/>
              <a:t>3</a:t>
            </a:fld>
            <a:endParaRPr lang="en-US" smtClean="0"/>
          </a:p>
        </p:txBody>
      </p:sp>
      <p:sp>
        <p:nvSpPr>
          <p:cNvPr id="6147" name="Rectangle 2"/>
          <p:cNvSpPr>
            <a:spLocks noGrp="1" noChangeArrowheads="1"/>
          </p:cNvSpPr>
          <p:nvPr>
            <p:ph type="title"/>
          </p:nvPr>
        </p:nvSpPr>
        <p:spPr/>
        <p:txBody>
          <a:bodyPr/>
          <a:lstStyle/>
          <a:p>
            <a:pPr eaLnBrk="1" hangingPunct="1"/>
            <a:r>
              <a:rPr lang="en-US" b="1" smtClean="0"/>
              <a:t>NSF Guidelines: PAPPG</a:t>
            </a:r>
          </a:p>
        </p:txBody>
      </p:sp>
      <p:sp>
        <p:nvSpPr>
          <p:cNvPr id="61443" name="Rectangle 3"/>
          <p:cNvSpPr>
            <a:spLocks noGrp="1" noChangeArrowheads="1"/>
          </p:cNvSpPr>
          <p:nvPr>
            <p:ph type="body" idx="1"/>
          </p:nvPr>
        </p:nvSpPr>
        <p:spPr/>
        <p:txBody>
          <a:bodyPr/>
          <a:lstStyle/>
          <a:p>
            <a:pPr marL="228600" indent="0" eaLnBrk="1" hangingPunct="1">
              <a:lnSpc>
                <a:spcPct val="90000"/>
              </a:lnSpc>
              <a:buFont typeface="Wingdings" pitchFamily="2" charset="2"/>
              <a:buNone/>
            </a:pPr>
            <a:r>
              <a:rPr lang="en-US" b="1" smtClean="0"/>
              <a:t>“Investigators are expected to share with other researchers, at no more than incremental cost and within a reasonable time, the primary data, samples, physical collections and other supporting materials created or gathered in the course of work under NSF grants. Grantees are expected to encourage and facilitate such sharing.” </a:t>
            </a:r>
          </a:p>
          <a:p>
            <a:pPr marL="228600" indent="0" eaLnBrk="1" hangingPunct="1">
              <a:lnSpc>
                <a:spcPct val="90000"/>
              </a:lnSpc>
              <a:buFont typeface="Wingdings" pitchFamily="2" charset="2"/>
              <a:buNone/>
            </a:pPr>
            <a:endParaRPr lang="en-US" sz="1200" b="1" smtClean="0"/>
          </a:p>
          <a:p>
            <a:pPr marL="228600" indent="0" eaLnBrk="1" hangingPunct="1">
              <a:lnSpc>
                <a:spcPct val="90000"/>
              </a:lnSpc>
              <a:buFont typeface="Wingdings" pitchFamily="2" charset="2"/>
              <a:buNone/>
            </a:pPr>
            <a:r>
              <a:rPr lang="en-US" sz="1800" smtClean="0"/>
              <a:t>---NSF Proposal and Award Policies and Procedures Guide, Section VI.D.4.b.</a:t>
            </a:r>
            <a:endParaRPr lang="en-US" sz="1800" smtClean="0">
              <a:latin typeface="Times New Roman" pitchFamily="18" charset="0"/>
            </a:endParaRPr>
          </a:p>
          <a:p>
            <a:pPr marL="228600" indent="0" algn="ctr" eaLnBrk="1" hangingPunct="1">
              <a:buFont typeface="Wingdings" pitchFamily="2" charset="2"/>
              <a:buNone/>
            </a:pPr>
            <a:endParaRPr lang="en-US" sz="3200" b="1" smtClean="0">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p>
            <a:fld id="{097DD498-7199-431D-828C-71620D3323DF}" type="slidenum">
              <a:rPr lang="en-US" smtClean="0"/>
              <a:pPr/>
              <a:t>4</a:t>
            </a:fld>
            <a:endParaRPr lang="en-US" smtClean="0"/>
          </a:p>
        </p:txBody>
      </p:sp>
      <p:sp>
        <p:nvSpPr>
          <p:cNvPr id="7171" name="Rectangle 2"/>
          <p:cNvSpPr>
            <a:spLocks noGrp="1" noChangeArrowheads="1"/>
          </p:cNvSpPr>
          <p:nvPr>
            <p:ph type="title"/>
          </p:nvPr>
        </p:nvSpPr>
        <p:spPr/>
        <p:txBody>
          <a:bodyPr/>
          <a:lstStyle/>
          <a:p>
            <a:pPr eaLnBrk="1" hangingPunct="1"/>
            <a:r>
              <a:rPr lang="en-US" b="1" smtClean="0"/>
              <a:t>NSF Guidelines: ENG</a:t>
            </a:r>
          </a:p>
        </p:txBody>
      </p:sp>
      <p:sp>
        <p:nvSpPr>
          <p:cNvPr id="7172" name="Rectangle 3"/>
          <p:cNvSpPr>
            <a:spLocks noGrp="1" noChangeArrowheads="1"/>
          </p:cNvSpPr>
          <p:nvPr>
            <p:ph type="body" idx="1"/>
          </p:nvPr>
        </p:nvSpPr>
        <p:spPr/>
        <p:txBody>
          <a:bodyPr/>
          <a:lstStyle/>
          <a:p>
            <a:pPr>
              <a:buFont typeface="Wingdings" pitchFamily="2" charset="2"/>
              <a:buNone/>
            </a:pPr>
            <a:r>
              <a:rPr lang="en-US" sz="2400" b="1" smtClean="0"/>
              <a:t>    The full policy specifically requires </a:t>
            </a:r>
            <a:r>
              <a:rPr lang="en-US" sz="2400" b="1" u="sng" smtClean="0"/>
              <a:t>prompt preparation and submission of publications</a:t>
            </a:r>
            <a:r>
              <a:rPr lang="en-US" sz="2400" b="1" smtClean="0"/>
              <a:t>, recognizes </a:t>
            </a:r>
            <a:r>
              <a:rPr lang="en-US" sz="2400" b="1" u="sng" smtClean="0"/>
              <a:t>allowances for restricting release of privileged or proprietary information</a:t>
            </a:r>
            <a:r>
              <a:rPr lang="en-US" sz="2400" b="1" smtClean="0"/>
              <a:t>, encourages </a:t>
            </a:r>
            <a:r>
              <a:rPr lang="en-US" sz="2400" b="1" u="sng" smtClean="0"/>
              <a:t>sharing of software and inventions</a:t>
            </a:r>
            <a:r>
              <a:rPr lang="en-US" sz="2400" b="1" smtClean="0"/>
              <a:t>, and recognizes </a:t>
            </a:r>
            <a:r>
              <a:rPr lang="en-US" sz="2400" b="1" u="sng" smtClean="0"/>
              <a:t>intellectual property rights</a:t>
            </a:r>
            <a:r>
              <a:rPr lang="en-US" sz="2400" b="1" smtClean="0"/>
              <a:t>. Such dissemination of data is necessary for the community to stimulate new advances as quickly as possible and to allow prompt evaluation of the results by the scientific community.</a:t>
            </a:r>
            <a:r>
              <a:rPr lang="en-US" sz="2400" smtClean="0"/>
              <a:t>  ---NSF Engineering Directorate guidelines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p>
            <a:fld id="{59483DF7-1855-40B1-AEA4-583EA1F106F2}" type="slidenum">
              <a:rPr lang="en-US" smtClean="0"/>
              <a:pPr/>
              <a:t>5</a:t>
            </a:fld>
            <a:endParaRPr lang="en-US" smtClean="0"/>
          </a:p>
        </p:txBody>
      </p:sp>
      <p:sp>
        <p:nvSpPr>
          <p:cNvPr id="8195" name="Rectangle 2"/>
          <p:cNvSpPr>
            <a:spLocks noGrp="1" noChangeArrowheads="1"/>
          </p:cNvSpPr>
          <p:nvPr>
            <p:ph type="title"/>
          </p:nvPr>
        </p:nvSpPr>
        <p:spPr/>
        <p:txBody>
          <a:bodyPr/>
          <a:lstStyle/>
          <a:p>
            <a:pPr eaLnBrk="1" hangingPunct="1"/>
            <a:r>
              <a:rPr lang="en-US" b="1" smtClean="0"/>
              <a:t>NSF Guidelines: Solicitation</a:t>
            </a:r>
          </a:p>
        </p:txBody>
      </p:sp>
      <p:sp>
        <p:nvSpPr>
          <p:cNvPr id="8196"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000" b="1" smtClean="0">
                <a:latin typeface="Times New Roman" pitchFamily="18" charset="0"/>
              </a:rPr>
              <a:t>Example: Program Solicitation NSF 11-524</a:t>
            </a:r>
          </a:p>
          <a:p>
            <a:pPr>
              <a:lnSpc>
                <a:spcPct val="90000"/>
              </a:lnSpc>
              <a:buFont typeface="Wingdings" pitchFamily="2" charset="2"/>
              <a:buNone/>
            </a:pPr>
            <a:r>
              <a:rPr lang="en-US" sz="1200" b="1" i="1" smtClean="0"/>
              <a:t>Nanotechnology Undergraduate Education (NUE) in Engineering</a:t>
            </a:r>
          </a:p>
          <a:p>
            <a:pPr>
              <a:lnSpc>
                <a:spcPct val="90000"/>
              </a:lnSpc>
            </a:pPr>
            <a:r>
              <a:rPr lang="en-US" sz="2000" b="1" smtClean="0"/>
              <a:t>Data Management Plan: </a:t>
            </a:r>
            <a:r>
              <a:rPr lang="en-US" sz="2000" smtClean="0"/>
              <a:t>The PAPPG contains a clarification of NSF's long standing data policy. All proposals must describe plans for data management and sharing of the products of research, or assert the absence of the need for such plans. </a:t>
            </a:r>
            <a:r>
              <a:rPr lang="en-US" sz="2000" b="1" smtClean="0"/>
              <a:t>FastLane will not permit submission of a proposal that is missing a Data Management Plan</a:t>
            </a:r>
            <a:r>
              <a:rPr lang="en-US" sz="2000" smtClean="0"/>
              <a:t>. The Data Management Plan will be reviewed as part of the intellectual merit or broader impacts of the proposal, or both, as appropriate. Links to data management requirements and plans relevant to specific Directorates, Offices, Divisions, Programs, or other NSF units are available on the NSF website at: http://www.nsf.govbfa/dias/policy/dmp.jsp. See Chapter II.C.2.j of the GPG for further information about the implementation of this requirement.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p>
            <a:fld id="{3418A971-CDCC-49DD-965B-2DF91380F704}" type="slidenum">
              <a:rPr lang="en-US" smtClean="0"/>
              <a:pPr/>
              <a:t>6</a:t>
            </a:fld>
            <a:endParaRPr lang="en-US" smtClean="0"/>
          </a:p>
        </p:txBody>
      </p:sp>
      <p:sp>
        <p:nvSpPr>
          <p:cNvPr id="9219" name="Rectangle 2"/>
          <p:cNvSpPr>
            <a:spLocks noGrp="1" noChangeArrowheads="1"/>
          </p:cNvSpPr>
          <p:nvPr>
            <p:ph type="title"/>
          </p:nvPr>
        </p:nvSpPr>
        <p:spPr>
          <a:xfrm>
            <a:off x="914400" y="304800"/>
            <a:ext cx="7772400" cy="1143000"/>
          </a:xfrm>
        </p:spPr>
        <p:txBody>
          <a:bodyPr/>
          <a:lstStyle/>
          <a:p>
            <a:pPr algn="ctr" eaLnBrk="1" hangingPunct="1"/>
            <a:r>
              <a:rPr lang="en-US" b="1" smtClean="0"/>
              <a:t>NSF Data Management Plan</a:t>
            </a:r>
          </a:p>
        </p:txBody>
      </p:sp>
      <p:sp>
        <p:nvSpPr>
          <p:cNvPr id="9220" name="Rectangle 3"/>
          <p:cNvSpPr>
            <a:spLocks noGrp="1" noChangeArrowheads="1"/>
          </p:cNvSpPr>
          <p:nvPr>
            <p:ph type="body" idx="1"/>
          </p:nvPr>
        </p:nvSpPr>
        <p:spPr>
          <a:xfrm>
            <a:off x="914400" y="1295400"/>
            <a:ext cx="7772400" cy="4835525"/>
          </a:xfrm>
        </p:spPr>
        <p:txBody>
          <a:bodyPr/>
          <a:lstStyle/>
          <a:p>
            <a:pPr>
              <a:lnSpc>
                <a:spcPct val="80000"/>
              </a:lnSpc>
            </a:pPr>
            <a:endParaRPr lang="en-US" sz="1800" smtClean="0"/>
          </a:p>
          <a:p>
            <a:pPr algn="ctr">
              <a:lnSpc>
                <a:spcPct val="80000"/>
              </a:lnSpc>
              <a:buFont typeface="Wingdings" pitchFamily="2" charset="2"/>
              <a:buNone/>
            </a:pPr>
            <a:r>
              <a:rPr lang="en-US" sz="2400" b="1" smtClean="0">
                <a:solidFill>
                  <a:srgbClr val="000099"/>
                </a:solidFill>
              </a:rPr>
              <a:t>What data are included? </a:t>
            </a:r>
          </a:p>
          <a:p>
            <a:pPr>
              <a:lnSpc>
                <a:spcPct val="80000"/>
              </a:lnSpc>
            </a:pPr>
            <a:r>
              <a:rPr lang="en-US" sz="1800" smtClean="0"/>
              <a:t>Research data are formally defined as “</a:t>
            </a:r>
            <a:r>
              <a:rPr lang="en-US" sz="1800" b="1" smtClean="0"/>
              <a:t>the recorded factual material commonly accepted in the scientific community as necessary to validate research findings</a:t>
            </a:r>
            <a:r>
              <a:rPr lang="en-US" sz="1800" smtClean="0"/>
              <a:t>” by the U.S. Office of Management and Budget (1999). </a:t>
            </a:r>
          </a:p>
          <a:p>
            <a:pPr>
              <a:lnSpc>
                <a:spcPct val="80000"/>
              </a:lnSpc>
            </a:pPr>
            <a:r>
              <a:rPr lang="en-US" sz="1800" smtClean="0"/>
              <a:t>The basic level of digital data to be archived and made available includes (1) </a:t>
            </a:r>
            <a:r>
              <a:rPr lang="en-US" sz="1800" b="1" smtClean="0"/>
              <a:t>analyzed data</a:t>
            </a:r>
            <a:r>
              <a:rPr lang="en-US" sz="1800" smtClean="0"/>
              <a:t> and (2) the </a:t>
            </a:r>
            <a:r>
              <a:rPr lang="en-US" sz="1800" b="1" smtClean="0"/>
              <a:t>metadata</a:t>
            </a:r>
            <a:r>
              <a:rPr lang="en-US" sz="1800" smtClean="0"/>
              <a:t> that define how these data were generated. These are data that are or that should be published in theses, dissertations, refereed journal articles, supplemental data attachments for manuscripts, books and book chapters, and other print or electronic publication formats. </a:t>
            </a:r>
          </a:p>
          <a:p>
            <a:pPr>
              <a:lnSpc>
                <a:spcPct val="80000"/>
              </a:lnSpc>
            </a:pPr>
            <a:r>
              <a:rPr lang="en-US" sz="1800" smtClean="0"/>
              <a:t>• </a:t>
            </a:r>
            <a:r>
              <a:rPr lang="en-US" sz="1800" b="1" smtClean="0"/>
              <a:t>Analyzed data</a:t>
            </a:r>
            <a:r>
              <a:rPr lang="en-US" sz="1800" smtClean="0"/>
              <a:t> are (but are not restricted to) </a:t>
            </a:r>
            <a:r>
              <a:rPr lang="en-US" sz="1800" u="sng" smtClean="0"/>
              <a:t>digital information that would be published</a:t>
            </a:r>
            <a:r>
              <a:rPr lang="en-US" sz="1800" smtClean="0"/>
              <a:t>, including digital images, published tables, and tables of the numbers used for making published graphs. </a:t>
            </a:r>
          </a:p>
          <a:p>
            <a:pPr>
              <a:lnSpc>
                <a:spcPct val="80000"/>
              </a:lnSpc>
            </a:pPr>
            <a:r>
              <a:rPr lang="en-US" sz="1800" smtClean="0"/>
              <a:t>• </a:t>
            </a:r>
            <a:r>
              <a:rPr lang="en-US" sz="1800" b="1" smtClean="0"/>
              <a:t>Necessary</a:t>
            </a:r>
            <a:r>
              <a:rPr lang="en-US" sz="1800" smtClean="0"/>
              <a:t> </a:t>
            </a:r>
            <a:r>
              <a:rPr lang="en-US" sz="1800" b="1" smtClean="0"/>
              <a:t>metadata</a:t>
            </a:r>
            <a:r>
              <a:rPr lang="en-US" sz="1800" smtClean="0"/>
              <a:t> are (but are not restricted to) </a:t>
            </a:r>
            <a:r>
              <a:rPr lang="en-US" sz="1800" u="sng" smtClean="0"/>
              <a:t>descriptions or suitable citations</a:t>
            </a:r>
            <a:r>
              <a:rPr lang="en-US" sz="1800" smtClean="0"/>
              <a:t> of experiments, apparatuses, raw materials, computational codes, and computer-calculation input conditions. </a:t>
            </a:r>
          </a:p>
          <a:p>
            <a:pPr>
              <a:lnSpc>
                <a:spcPct val="80000"/>
              </a:lnSpc>
            </a:pPr>
            <a:r>
              <a:rPr lang="en-US" sz="1800" smtClean="0"/>
              <a:t>---NSF Engineering Directorate Guidelines</a:t>
            </a:r>
          </a:p>
          <a:p>
            <a:pPr algn="ctr" eaLnBrk="1" hangingPunct="1">
              <a:lnSpc>
                <a:spcPct val="80000"/>
              </a:lnSpc>
              <a:buFont typeface="Wingdings" pitchFamily="2" charset="2"/>
              <a:buNone/>
            </a:pPr>
            <a:endParaRPr lang="en-US" sz="1600" b="1" smtClean="0">
              <a:latin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p>
            <a:fld id="{CE213FC4-4A99-408D-94A4-8752D4CDCF31}" type="slidenum">
              <a:rPr lang="en-US" smtClean="0"/>
              <a:pPr/>
              <a:t>7</a:t>
            </a:fld>
            <a:endParaRPr lang="en-US" smtClean="0"/>
          </a:p>
        </p:txBody>
      </p:sp>
      <p:sp>
        <p:nvSpPr>
          <p:cNvPr id="10243" name="Rectangle 2"/>
          <p:cNvSpPr>
            <a:spLocks noGrp="1" noChangeArrowheads="1"/>
          </p:cNvSpPr>
          <p:nvPr>
            <p:ph type="title"/>
          </p:nvPr>
        </p:nvSpPr>
        <p:spPr/>
        <p:txBody>
          <a:bodyPr/>
          <a:lstStyle/>
          <a:p>
            <a:pPr algn="ctr" eaLnBrk="1" hangingPunct="1"/>
            <a:r>
              <a:rPr lang="en-US" b="1" smtClean="0"/>
              <a:t>NSF Data Management Plan</a:t>
            </a:r>
          </a:p>
        </p:txBody>
      </p:sp>
      <p:sp>
        <p:nvSpPr>
          <p:cNvPr id="10244" name="Rectangle 3"/>
          <p:cNvSpPr>
            <a:spLocks noGrp="1" noChangeArrowheads="1"/>
          </p:cNvSpPr>
          <p:nvPr>
            <p:ph type="body" idx="1"/>
          </p:nvPr>
        </p:nvSpPr>
        <p:spPr/>
        <p:txBody>
          <a:bodyPr/>
          <a:lstStyle/>
          <a:p>
            <a:pPr algn="ctr" eaLnBrk="1" hangingPunct="1">
              <a:buFont typeface="Wingdings" pitchFamily="2" charset="2"/>
              <a:buNone/>
            </a:pPr>
            <a:r>
              <a:rPr lang="en-US" sz="2400" b="1" smtClean="0">
                <a:solidFill>
                  <a:srgbClr val="000099"/>
                </a:solidFill>
              </a:rPr>
              <a:t>What data are not included at the basic level?</a:t>
            </a:r>
            <a:r>
              <a:rPr lang="en-US" sz="2400" b="1" smtClean="0"/>
              <a:t> </a:t>
            </a:r>
          </a:p>
          <a:p>
            <a:pPr eaLnBrk="1" hangingPunct="1"/>
            <a:r>
              <a:rPr lang="en-US" sz="2400" smtClean="0"/>
              <a:t>The Office of Management and Budget statement (1999) specifies that this definition </a:t>
            </a:r>
            <a:r>
              <a:rPr lang="en-US" sz="2400" u="sng" smtClean="0"/>
              <a:t>does not include</a:t>
            </a:r>
            <a:r>
              <a:rPr lang="en-US" sz="2400" smtClean="0"/>
              <a:t> “</a:t>
            </a:r>
            <a:r>
              <a:rPr lang="en-US" sz="2400" b="1" smtClean="0"/>
              <a:t>preliminary analyses, drafts of scientific papers, plans for future research, peer reviews, or communications with colleagues</a:t>
            </a:r>
            <a:r>
              <a:rPr lang="en-US" sz="2400" smtClean="0"/>
              <a:t>.” </a:t>
            </a:r>
          </a:p>
          <a:p>
            <a:pPr eaLnBrk="1" hangingPunct="1">
              <a:buFont typeface="Wingdings" pitchFamily="2" charset="2"/>
              <a:buNone/>
            </a:pPr>
            <a:endParaRPr lang="en-US" sz="2400" smtClean="0"/>
          </a:p>
          <a:p>
            <a:pPr eaLnBrk="1" hangingPunct="1"/>
            <a:r>
              <a:rPr lang="en-US" sz="2400" b="1" smtClean="0"/>
              <a:t>Raw data</a:t>
            </a:r>
            <a:r>
              <a:rPr lang="en-US" sz="2400" smtClean="0"/>
              <a:t> fall into this category as “preliminary analyses.” </a:t>
            </a:r>
          </a:p>
          <a:p>
            <a:r>
              <a:rPr lang="en-US" sz="2400" smtClean="0"/>
              <a:t>---NSF Engineering Directorate Guidelines</a:t>
            </a:r>
          </a:p>
          <a:p>
            <a:pPr eaLnBrk="1" hangingPunct="1">
              <a:buFont typeface="Wingdings" pitchFamily="2" charset="2"/>
              <a:buNone/>
            </a:pPr>
            <a:endParaRPr lang="en-US" sz="24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p>
            <a:fld id="{75480F7E-8379-4CFE-AE68-A2083B7BFC32}" type="slidenum">
              <a:rPr lang="en-US" smtClean="0"/>
              <a:pPr/>
              <a:t>8</a:t>
            </a:fld>
            <a:endParaRPr lang="en-US" smtClean="0"/>
          </a:p>
        </p:txBody>
      </p:sp>
      <p:sp>
        <p:nvSpPr>
          <p:cNvPr id="11267" name="Rectangle 2"/>
          <p:cNvSpPr>
            <a:spLocks noGrp="1" noChangeArrowheads="1"/>
          </p:cNvSpPr>
          <p:nvPr>
            <p:ph type="title"/>
          </p:nvPr>
        </p:nvSpPr>
        <p:spPr>
          <a:xfrm>
            <a:off x="914400" y="304800"/>
            <a:ext cx="7772400" cy="1143000"/>
          </a:xfrm>
        </p:spPr>
        <p:txBody>
          <a:bodyPr/>
          <a:lstStyle/>
          <a:p>
            <a:pPr algn="ctr" eaLnBrk="1" hangingPunct="1"/>
            <a:r>
              <a:rPr lang="en-US" b="1" smtClean="0"/>
              <a:t>NSF Data Management Plan</a:t>
            </a:r>
          </a:p>
        </p:txBody>
      </p:sp>
      <p:sp>
        <p:nvSpPr>
          <p:cNvPr id="11268" name="Rectangle 3"/>
          <p:cNvSpPr>
            <a:spLocks noGrp="1" noChangeArrowheads="1"/>
          </p:cNvSpPr>
          <p:nvPr>
            <p:ph type="body" idx="1"/>
          </p:nvPr>
        </p:nvSpPr>
        <p:spPr/>
        <p:txBody>
          <a:bodyPr/>
          <a:lstStyle/>
          <a:p>
            <a:pPr algn="ctr">
              <a:buFont typeface="Wingdings" pitchFamily="2" charset="2"/>
              <a:buNone/>
            </a:pPr>
            <a:r>
              <a:rPr lang="en-US" sz="2400" b="1" smtClean="0">
                <a:solidFill>
                  <a:srgbClr val="000099"/>
                </a:solidFill>
              </a:rPr>
              <a:t>Exceptions</a:t>
            </a:r>
          </a:p>
          <a:p>
            <a:r>
              <a:rPr lang="en-US" sz="1400" smtClean="0"/>
              <a:t>Some proposals may involve </a:t>
            </a:r>
            <a:r>
              <a:rPr lang="en-US" sz="1400" b="1" smtClean="0"/>
              <a:t>proprietary or other restricted data.</a:t>
            </a:r>
            <a:r>
              <a:rPr lang="en-US" sz="1400" smtClean="0"/>
              <a:t> For example, projects having proprietary information that will eventually lead to commercialization, such as Engineering Research Center (ERC), Nanoscale Science and Technology Center (NSEC), Industry/University Cooperative Research Center (I/UCRC), Small Business Innovative Research (SBIR), Small Business Technology Transfer (STTR), and Grant Opportunities for Academic Liaison with Industry (GOALI) awards. In addition, </a:t>
            </a:r>
            <a:r>
              <a:rPr lang="en-US" sz="1400" b="1" smtClean="0"/>
              <a:t>membership agreements, contracts, involvement with other agencies, and similar obligations</a:t>
            </a:r>
            <a:r>
              <a:rPr lang="en-US" sz="1400" smtClean="0"/>
              <a:t> may place some restrictions on data sharing. </a:t>
            </a:r>
          </a:p>
          <a:p>
            <a:r>
              <a:rPr lang="en-US" sz="1400" smtClean="0"/>
              <a:t>Any such data-management issues should be discussed as well as the conditions that might prevent or delay the sharing of data. The proposal’s DMP would address the distinction between released and restricted data and how they would be managed. </a:t>
            </a:r>
            <a:r>
              <a:rPr lang="en-US" sz="1400" b="1" u="sng" smtClean="0"/>
              <a:t>Exceptions to the basic data-management policy should be discussed with the cognizant program officer before submission of such proposals</a:t>
            </a:r>
            <a:r>
              <a:rPr lang="en-US" sz="1400" smtClean="0"/>
              <a:t>. </a:t>
            </a:r>
          </a:p>
          <a:p>
            <a:r>
              <a:rPr lang="en-US" sz="1400" smtClean="0"/>
              <a:t>A similar situation arises from the special circumstances that arise from requirements to protect </a:t>
            </a:r>
            <a:r>
              <a:rPr lang="en-US" sz="1400" b="1" smtClean="0"/>
              <a:t>human subjects</a:t>
            </a:r>
            <a:r>
              <a:rPr lang="en-US" sz="1400" smtClean="0"/>
              <a:t>. Data-sharing policies for awards that involve human subjects should recognize and address human-subjects protocols and the need to protect privacy and confidentiality (see </a:t>
            </a:r>
            <a:r>
              <a:rPr lang="en-US" sz="1400" u="sng" smtClean="0"/>
              <a:t>http://www.nsf.gov/bfa/dias/policy/</a:t>
            </a:r>
            <a:r>
              <a:rPr lang="en-US" sz="1400" smtClean="0"/>
              <a:t>) . </a:t>
            </a:r>
            <a:endParaRPr lang="en-US" sz="1400" b="1" smtClean="0">
              <a:latin typeface="Times New Roman" pitchFamily="18" charset="0"/>
            </a:endParaRPr>
          </a:p>
          <a:p>
            <a:pPr eaLnBrk="1" hangingPunct="1">
              <a:lnSpc>
                <a:spcPct val="90000"/>
              </a:lnSpc>
              <a:buFont typeface="Wingdings" pitchFamily="2" charset="2"/>
              <a:buNone/>
            </a:pPr>
            <a:endParaRPr lang="en-US" sz="1400" b="1" smtClean="0">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p>
            <a:fld id="{9881868F-95CA-403E-8550-B26833F5E970}" type="slidenum">
              <a:rPr lang="en-US" smtClean="0"/>
              <a:pPr/>
              <a:t>9</a:t>
            </a:fld>
            <a:endParaRPr lang="en-US" smtClean="0"/>
          </a:p>
        </p:txBody>
      </p:sp>
      <p:sp>
        <p:nvSpPr>
          <p:cNvPr id="12291" name="Rectangle 2"/>
          <p:cNvSpPr>
            <a:spLocks noGrp="1" noChangeArrowheads="1"/>
          </p:cNvSpPr>
          <p:nvPr>
            <p:ph type="title"/>
          </p:nvPr>
        </p:nvSpPr>
        <p:spPr/>
        <p:txBody>
          <a:bodyPr/>
          <a:lstStyle/>
          <a:p>
            <a:pPr algn="ctr" eaLnBrk="1" hangingPunct="1"/>
            <a:r>
              <a:rPr lang="en-US" b="1" smtClean="0"/>
              <a:t>Your Data Management Plan</a:t>
            </a:r>
          </a:p>
        </p:txBody>
      </p:sp>
      <p:sp>
        <p:nvSpPr>
          <p:cNvPr id="12292" name="Rectangle 3"/>
          <p:cNvSpPr>
            <a:spLocks noGrp="1" noChangeArrowheads="1"/>
          </p:cNvSpPr>
          <p:nvPr>
            <p:ph type="body" idx="1"/>
          </p:nvPr>
        </p:nvSpPr>
        <p:spPr/>
        <p:txBody>
          <a:bodyPr/>
          <a:lstStyle/>
          <a:p>
            <a:pPr algn="ctr" eaLnBrk="1" hangingPunct="1">
              <a:lnSpc>
                <a:spcPct val="80000"/>
              </a:lnSpc>
              <a:buFont typeface="Wingdings" pitchFamily="2" charset="2"/>
              <a:buNone/>
            </a:pPr>
            <a:r>
              <a:rPr lang="en-US" sz="2400" b="1" smtClean="0">
                <a:solidFill>
                  <a:srgbClr val="000099"/>
                </a:solidFill>
                <a:latin typeface="Times New Roman" pitchFamily="18" charset="0"/>
              </a:rPr>
              <a:t>Contents</a:t>
            </a:r>
          </a:p>
          <a:p>
            <a:pPr eaLnBrk="1" hangingPunct="1">
              <a:lnSpc>
                <a:spcPct val="80000"/>
              </a:lnSpc>
              <a:buFont typeface="Wingdings" pitchFamily="2" charset="2"/>
              <a:buNone/>
            </a:pPr>
            <a:endParaRPr lang="en-US" sz="2000" b="1" smtClean="0">
              <a:solidFill>
                <a:srgbClr val="000099"/>
              </a:solidFill>
            </a:endParaRPr>
          </a:p>
          <a:p>
            <a:pPr eaLnBrk="1" hangingPunct="1">
              <a:lnSpc>
                <a:spcPct val="80000"/>
              </a:lnSpc>
              <a:buFont typeface="Wingdings" pitchFamily="2" charset="2"/>
              <a:buNone/>
            </a:pPr>
            <a:r>
              <a:rPr lang="en-US" sz="2400" b="1" smtClean="0"/>
              <a:t>Expected data</a:t>
            </a:r>
            <a:endParaRPr lang="en-US" sz="2400" smtClean="0"/>
          </a:p>
          <a:p>
            <a:pPr eaLnBrk="1" hangingPunct="1">
              <a:lnSpc>
                <a:spcPct val="80000"/>
              </a:lnSpc>
              <a:buFont typeface="Wingdings" pitchFamily="2" charset="2"/>
              <a:buNone/>
            </a:pPr>
            <a:r>
              <a:rPr lang="en-US" sz="2400" b="1" smtClean="0"/>
              <a:t>Period of data retention and data sharing</a:t>
            </a:r>
            <a:r>
              <a:rPr lang="en-US" sz="2400" smtClean="0"/>
              <a:t> </a:t>
            </a:r>
          </a:p>
          <a:p>
            <a:pPr eaLnBrk="1" hangingPunct="1">
              <a:lnSpc>
                <a:spcPct val="80000"/>
              </a:lnSpc>
              <a:buFont typeface="Wingdings" pitchFamily="2" charset="2"/>
              <a:buNone/>
            </a:pPr>
            <a:r>
              <a:rPr lang="en-US" sz="2400" b="1" smtClean="0"/>
              <a:t>Data formats and dissemination</a:t>
            </a:r>
            <a:r>
              <a:rPr lang="en-US" sz="2400" smtClean="0"/>
              <a:t> </a:t>
            </a:r>
          </a:p>
          <a:p>
            <a:pPr eaLnBrk="1" hangingPunct="1">
              <a:lnSpc>
                <a:spcPct val="80000"/>
              </a:lnSpc>
              <a:buFont typeface="Wingdings" pitchFamily="2" charset="2"/>
              <a:buNone/>
            </a:pPr>
            <a:r>
              <a:rPr lang="en-US" sz="2400" b="1" smtClean="0"/>
              <a:t>Data storage and preservation of access</a:t>
            </a:r>
          </a:p>
          <a:p>
            <a:pPr eaLnBrk="1" hangingPunct="1">
              <a:lnSpc>
                <a:spcPct val="80000"/>
              </a:lnSpc>
              <a:buFont typeface="Wingdings" pitchFamily="2" charset="2"/>
              <a:buNone/>
            </a:pPr>
            <a:r>
              <a:rPr lang="en-US" sz="2400" b="1" smtClean="0"/>
              <a:t>Post award monitoring</a:t>
            </a:r>
          </a:p>
          <a:p>
            <a:pPr eaLnBrk="1" hangingPunct="1">
              <a:lnSpc>
                <a:spcPct val="80000"/>
              </a:lnSpc>
              <a:buFont typeface="Wingdings" pitchFamily="2" charset="2"/>
              <a:buNone/>
            </a:pPr>
            <a:r>
              <a:rPr lang="en-US" sz="2400" b="1" smtClean="0"/>
              <a:t>NSF Page Limit = 2 pages</a:t>
            </a:r>
          </a:p>
          <a:p>
            <a:pPr eaLnBrk="1" hangingPunct="1">
              <a:lnSpc>
                <a:spcPct val="80000"/>
              </a:lnSpc>
              <a:buFont typeface="Wingdings" pitchFamily="2" charset="2"/>
              <a:buNone/>
            </a:pPr>
            <a:endParaRPr lang="en-US" sz="2400" b="1" smtClean="0"/>
          </a:p>
          <a:p>
            <a:pPr eaLnBrk="1" hangingPunct="1">
              <a:lnSpc>
                <a:spcPct val="80000"/>
              </a:lnSpc>
              <a:buFont typeface="Wingdings" pitchFamily="2" charset="2"/>
              <a:buNone/>
            </a:pPr>
            <a:r>
              <a:rPr lang="en-US" sz="2000" b="1" smtClean="0"/>
              <a:t>NOTE: More stringent data management requirements </a:t>
            </a:r>
            <a:r>
              <a:rPr lang="en-US" sz="2000" b="1" u="sng" smtClean="0"/>
              <a:t>may</a:t>
            </a:r>
            <a:r>
              <a:rPr lang="en-US" sz="2000" b="1" smtClean="0"/>
              <a:t> be specified in particular NSF solicitations</a:t>
            </a:r>
            <a:r>
              <a:rPr lang="en-US" sz="2000" smtClean="0"/>
              <a:t> </a:t>
            </a:r>
            <a:endParaRPr lang="en-US" sz="2000" b="1" smtClean="0"/>
          </a:p>
          <a:p>
            <a:pPr eaLnBrk="1" hangingPunct="1">
              <a:lnSpc>
                <a:spcPct val="80000"/>
              </a:lnSpc>
              <a:buFont typeface="Wingdings" pitchFamily="2" charset="2"/>
              <a:buNone/>
            </a:pPr>
            <a:endParaRPr lang="en-US" sz="2000" b="1" smtClean="0"/>
          </a:p>
          <a:p>
            <a:pPr eaLnBrk="1" hangingPunct="1">
              <a:lnSpc>
                <a:spcPct val="80000"/>
              </a:lnSpc>
              <a:buFont typeface="Wingdings" pitchFamily="2" charset="2"/>
              <a:buNone/>
            </a:pPr>
            <a:r>
              <a:rPr lang="en-US" sz="1200" b="1" i="1" smtClean="0"/>
              <a:t>(Template available)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Template>
  <TotalTime>909</TotalTime>
  <Words>1423</Words>
  <Application>Microsoft Office PowerPoint</Application>
  <PresentationFormat>On-screen Show (4:3)</PresentationFormat>
  <Paragraphs>111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Layers</vt:lpstr>
      <vt:lpstr>NSF Data Management Plan</vt:lpstr>
      <vt:lpstr>NSF Data Management Plan</vt:lpstr>
      <vt:lpstr>NSF Guidelines: PAPPG</vt:lpstr>
      <vt:lpstr>NSF Guidelines: ENG</vt:lpstr>
      <vt:lpstr>NSF Guidelines: Solicitation</vt:lpstr>
      <vt:lpstr>NSF Data Management Plan</vt:lpstr>
      <vt:lpstr>NSF Data Management Plan</vt:lpstr>
      <vt:lpstr>NSF Data Management Plan</vt:lpstr>
      <vt:lpstr>Your Data Management Plan</vt:lpstr>
      <vt:lpstr>Your Data Management Plan</vt:lpstr>
      <vt:lpstr>Your Data Management Plan</vt:lpstr>
      <vt:lpstr>Your Data Management Plan</vt:lpstr>
      <vt:lpstr>Your Data Management Plan</vt:lpstr>
      <vt:lpstr>Your Data Management Plan</vt:lpstr>
      <vt:lpstr>Slide 15</vt:lpstr>
    </vt:vector>
  </TitlesOfParts>
  <Company>Ohio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Entire Workshop</dc:title>
  <dc:creator>Steve Riesbeck</dc:creator>
  <cp:lastModifiedBy>riesbeck</cp:lastModifiedBy>
  <cp:revision>109</cp:revision>
  <dcterms:created xsi:type="dcterms:W3CDTF">2004-02-24T22:27:43Z</dcterms:created>
  <dcterms:modified xsi:type="dcterms:W3CDTF">2011-03-09T20:57:36Z</dcterms:modified>
</cp:coreProperties>
</file>