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5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78" r:id="rId16"/>
    <p:sldId id="270" r:id="rId17"/>
    <p:sldId id="309" r:id="rId18"/>
    <p:sldId id="310" r:id="rId19"/>
    <p:sldId id="271" r:id="rId20"/>
    <p:sldId id="272" r:id="rId21"/>
    <p:sldId id="273" r:id="rId22"/>
    <p:sldId id="274" r:id="rId23"/>
    <p:sldId id="275" r:id="rId24"/>
    <p:sldId id="276" r:id="rId25"/>
    <p:sldId id="277" r:id="rId26"/>
    <p:sldId id="311" r:id="rId27"/>
    <p:sldId id="312" r:id="rId28"/>
    <p:sldId id="313" r:id="rId29"/>
    <p:sldId id="314" r:id="rId30"/>
    <p:sldId id="315" r:id="rId31"/>
    <p:sldId id="316" r:id="rId32"/>
    <p:sldId id="317" r:id="rId33"/>
    <p:sldId id="318" r:id="rId34"/>
    <p:sldId id="319" r:id="rId35"/>
    <p:sldId id="320" r:id="rId36"/>
    <p:sldId id="322" r:id="rId37"/>
    <p:sldId id="323" r:id="rId38"/>
    <p:sldId id="324" r:id="rId39"/>
    <p:sldId id="325"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7" r:id="rId54"/>
    <p:sldId id="308"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60" autoAdjust="0"/>
    <p:restoredTop sz="94660"/>
  </p:normalViewPr>
  <p:slideViewPr>
    <p:cSldViewPr>
      <p:cViewPr varScale="1">
        <p:scale>
          <a:sx n="64" d="100"/>
          <a:sy n="64" d="100"/>
        </p:scale>
        <p:origin x="-68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98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7A9107-B4DC-4BF8-B0A1-4CDED3707B36}" type="datetimeFigureOut">
              <a:rPr lang="en-US" smtClean="0"/>
              <a:pPr/>
              <a:t>12/17/2012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A001FB-339C-4F50-9FEA-110BFF6850E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a257.g.akamaitech.net/7/257/2422/15mar20071500/edocket.access.gpo.gov/cfr_2007/janqtr/pdf/2cfr215.34.pdf"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sf.gov/pubs/policydocs/pappguide/nsf11001/gpg_2.jsp"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D36DEF-7E35-47FC-B2DE-C696D6496AFF}"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PAPPG revisions were made with the help of the Merit</a:t>
            </a:r>
            <a:r>
              <a:rPr lang="en-US" baseline="0" dirty="0" smtClean="0"/>
              <a:t> Review Criteria Working Group, as well as a number of NSF Directorates/Offices.  Revised language was contributed/reviewed by Division of Financial Management, Cost Analysis and Audit Resolution Branch, Office of General Counsel, etc.  All changes were vetted through NSF senior management.   </a:t>
            </a:r>
            <a:endParaRPr lang="en-US" dirty="0"/>
          </a:p>
        </p:txBody>
      </p:sp>
      <p:sp>
        <p:nvSpPr>
          <p:cNvPr id="4" name="Slide Number Placeholder 3"/>
          <p:cNvSpPr>
            <a:spLocks noGrp="1"/>
          </p:cNvSpPr>
          <p:nvPr>
            <p:ph type="sldNum" sz="quarter" idx="10"/>
          </p:nvPr>
        </p:nvSpPr>
        <p:spPr/>
        <p:txBody>
          <a:bodyPr/>
          <a:lstStyle/>
          <a:p>
            <a:fld id="{98D36DEF-7E35-47FC-B2DE-C696D6496AFF}"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D36DEF-7E35-47FC-B2DE-C696D6496AFF}" type="slidenum">
              <a:rPr lang="en-US" smtClean="0"/>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36DEF-7E35-47FC-B2DE-C696D6496AFF}" type="slidenum">
              <a:rPr lang="en-US" smtClean="0"/>
              <a:pPr/>
              <a:t>17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8D36DEF-7E35-47FC-B2DE-C696D6496AFF}"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8D36DEF-7E35-47FC-B2DE-C696D6496AFF}" type="slidenum">
              <a:rPr lang="en-US" smtClean="0"/>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8D36DEF-7E35-47FC-B2DE-C696D6496AFF}"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dirty="0" smtClean="0"/>
              <a:t>Certification Regarding Organizational Support: The AOR is required to complete a certification that</a:t>
            </a:r>
          </a:p>
          <a:p>
            <a:r>
              <a:rPr lang="en-US" dirty="0" smtClean="0"/>
              <a:t>there is organizational support for the proposal as required by Section 526 of the </a:t>
            </a:r>
            <a:r>
              <a:rPr lang="en-US" i="1" dirty="0" smtClean="0"/>
              <a:t>America COMPETES</a:t>
            </a:r>
          </a:p>
          <a:p>
            <a:r>
              <a:rPr lang="en-US" i="1" dirty="0" smtClean="0"/>
              <a:t>Reauthorization Act of 2010. This support extends to the portion of the proposal developed to satisfy the</a:t>
            </a:r>
          </a:p>
          <a:p>
            <a:r>
              <a:rPr lang="en-US" dirty="0" smtClean="0"/>
              <a:t>Broader Impacts Review Criterion as well as the Intellectual Merit Review Criterion, and any additional</a:t>
            </a:r>
          </a:p>
          <a:p>
            <a:r>
              <a:rPr lang="en-US" dirty="0" smtClean="0"/>
              <a:t>review criteria specified in the solicitation. Organizational support will be made available, as described in</a:t>
            </a:r>
          </a:p>
          <a:p>
            <a:r>
              <a:rPr lang="en-US" dirty="0" smtClean="0"/>
              <a:t>the proposal, in order to address the broader impacts and intellectual merit activities to be undertaken.</a:t>
            </a:r>
          </a:p>
          <a:p>
            <a:r>
              <a:rPr lang="en-US" dirty="0" smtClean="0"/>
              <a:t> </a:t>
            </a:r>
            <a:r>
              <a:rPr lang="en-US" b="1" dirty="0" smtClean="0"/>
              <a:t>Certification Regarding Federal Tax Obligations: When the proposal exceeds $5,000,000, the AOR</a:t>
            </a:r>
          </a:p>
          <a:p>
            <a:r>
              <a:rPr lang="en-US" dirty="0" smtClean="0"/>
              <a:t>is required to complete a certification regarding Federal tax obligations. By electronically signing the</a:t>
            </a:r>
          </a:p>
          <a:p>
            <a:r>
              <a:rPr lang="en-US" dirty="0" smtClean="0"/>
              <a:t>Certification pages, the AOR certifies that, to the best of their knowledge and belief, the proposing</a:t>
            </a:r>
          </a:p>
          <a:p>
            <a:r>
              <a:rPr lang="en-US" dirty="0" smtClean="0"/>
              <a:t>organization:</a:t>
            </a:r>
          </a:p>
          <a:p>
            <a:r>
              <a:rPr lang="en-US" b="1" dirty="0" smtClean="0"/>
              <a:t>(1) has filed all Federal tax returns required during the three years preceding this certification;</a:t>
            </a:r>
          </a:p>
          <a:p>
            <a:r>
              <a:rPr lang="en-US" b="1" dirty="0" smtClean="0"/>
              <a:t>(2) has not been convicted of a criminal offense under the Internal Revenue Code of 1986; and</a:t>
            </a:r>
          </a:p>
          <a:p>
            <a:r>
              <a:rPr lang="en-US" b="1" dirty="0" smtClean="0"/>
              <a:t>(3) has not, more than 90 days prior to this certification, been notified of any unpaid Federal tax</a:t>
            </a:r>
          </a:p>
          <a:p>
            <a:r>
              <a:rPr lang="en-US" dirty="0" smtClean="0"/>
              <a:t>assessment for which the liability remains unsatisfied, unless the assessment is the subject of an</a:t>
            </a:r>
          </a:p>
          <a:p>
            <a:r>
              <a:rPr lang="en-US" dirty="0" smtClean="0"/>
              <a:t>installment agreement or offer in compromise that has been approved by the Internal Revenue</a:t>
            </a:r>
          </a:p>
          <a:p>
            <a:r>
              <a:rPr lang="en-US" dirty="0" smtClean="0"/>
              <a:t>Service and is not in default, or the assessment is the subject of a non-frivolous administrative or</a:t>
            </a:r>
          </a:p>
          <a:p>
            <a:r>
              <a:rPr lang="en-US" dirty="0" smtClean="0"/>
              <a:t>judicial proceeding.</a:t>
            </a:r>
          </a:p>
          <a:p>
            <a:r>
              <a:rPr lang="en-US" dirty="0" smtClean="0"/>
              <a:t> </a:t>
            </a:r>
            <a:r>
              <a:rPr lang="en-US" b="1" dirty="0" smtClean="0"/>
              <a:t>Certification Regarding Unpaid Federal Tax Liability: If the proposer is a corporation, the AOR (or</a:t>
            </a:r>
          </a:p>
          <a:p>
            <a:r>
              <a:rPr lang="en-US" dirty="0" smtClean="0"/>
              <a:t>equivalent) is required to complete a certification that the corporation has no unpaid Federal tax liability</a:t>
            </a:r>
          </a:p>
          <a:p>
            <a:r>
              <a:rPr lang="en-US" dirty="0" smtClean="0"/>
              <a:t>that has been assessed, for which all judicial and administrative remedies have been exhausted or</a:t>
            </a:r>
          </a:p>
          <a:p>
            <a:r>
              <a:rPr lang="en-US" dirty="0" smtClean="0"/>
              <a:t>lapsed, and that is not being paid in a timely manner pursuant to an agreement with the authority</a:t>
            </a:r>
          </a:p>
          <a:p>
            <a:r>
              <a:rPr lang="en-US" dirty="0" smtClean="0"/>
              <a:t>responsible for collecting the tax liability.</a:t>
            </a:r>
          </a:p>
          <a:p>
            <a:r>
              <a:rPr lang="en-US" dirty="0" smtClean="0"/>
              <a:t> </a:t>
            </a:r>
            <a:r>
              <a:rPr lang="en-US" b="1" dirty="0" smtClean="0"/>
              <a:t>Certification Regarding Criminal Convictions: If the proposer is a corporation, the AOR (or</a:t>
            </a:r>
          </a:p>
          <a:p>
            <a:r>
              <a:rPr lang="en-US" dirty="0" smtClean="0"/>
              <a:t>equivalent) is required to complete a certification that the corporation has not been convicted of a felony</a:t>
            </a:r>
          </a:p>
          <a:p>
            <a:r>
              <a:rPr lang="en-US" dirty="0" smtClean="0"/>
              <a:t>criminal violation under any Federal law within the 24 months preceding the date on which the</a:t>
            </a:r>
          </a:p>
          <a:p>
            <a:r>
              <a:rPr lang="en-US" dirty="0" smtClean="0"/>
              <a:t>certification is signed.</a:t>
            </a:r>
            <a:endParaRPr lang="en-US" dirty="0"/>
          </a:p>
        </p:txBody>
      </p:sp>
      <p:sp>
        <p:nvSpPr>
          <p:cNvPr id="4" name="Slide Number Placeholder 3"/>
          <p:cNvSpPr>
            <a:spLocks noGrp="1"/>
          </p:cNvSpPr>
          <p:nvPr>
            <p:ph type="sldNum" sz="quarter" idx="10"/>
          </p:nvPr>
        </p:nvSpPr>
        <p:spPr/>
        <p:txBody>
          <a:bodyPr/>
          <a:lstStyle/>
          <a:p>
            <a:fld id="{98D36DEF-7E35-47FC-B2DE-C696D6496AFF}" type="slidenum">
              <a:rPr lang="en-US" smtClean="0"/>
              <a:pPr/>
              <a:t>25</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 for the thoughtful comment on the Products section of the Biographical Sketch.  The PAPPG language was changed in order to allow proposers to receive appropriate credit for research products that may not be traditional publications.  The requirement that all products be "citable and accessible" is not a submission requirement, in the sense of blocking a proposal from consideration, but a definition of the standard to which proposers should adhere.  It was introduced because of experience with citations that are not readily available, including web references that are inaccessible or out of date, and is intended to indicate that such mistakes have demonstrably downgraded a proposal in the judgment of reviewers.  References to websites, even private ones, are appropriate, provided that the site is available for a reasonable percentage of the time.  We fully agree that such material is often the best way to demonstrate the applicant's ability to carry out the project.</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98D36DEF-7E35-47FC-B2DE-C696D6496AFF}" type="slidenum">
              <a:rPr lang="en-US" smtClean="0"/>
              <a:pPr/>
              <a:t>26</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36DEF-7E35-47FC-B2DE-C696D6496AFF}" type="slidenum">
              <a:rPr lang="en-US" smtClean="0"/>
              <a:pPr/>
              <a:t>27</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D36DEF-7E35-47FC-B2DE-C696D6496AFF}" type="slidenum">
              <a:rPr lang="en-US" smtClean="0"/>
              <a:pPr/>
              <a:t>28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5C12580-AE3B-41F4-9C8A-444684EF27B6}" type="slidenum">
              <a:rPr lang="en-US" smtClean="0"/>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36DEF-7E35-47FC-B2DE-C696D6496AFF}" type="slidenum">
              <a:rPr lang="en-US" smtClean="0"/>
              <a:pPr/>
              <a:t>29</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36DEF-7E35-47FC-B2DE-C696D6496AFF}" type="slidenum">
              <a:rPr lang="en-US" smtClean="0"/>
              <a:pPr/>
              <a:t>30</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Here is an example of the payment request screen .  </a:t>
            </a:r>
          </a:p>
          <a:p>
            <a:endParaRPr lang="en-US" sz="1400" dirty="0" smtClean="0"/>
          </a:p>
          <a:p>
            <a:r>
              <a:rPr lang="en-US" sz="1400" dirty="0" smtClean="0"/>
              <a:t>For everyone who has worked with the FFR this should look very familiar.  </a:t>
            </a:r>
          </a:p>
          <a:p>
            <a:endParaRPr lang="en-US" sz="1400" dirty="0" smtClean="0"/>
          </a:p>
          <a:p>
            <a:r>
              <a:rPr lang="en-US" sz="1400" dirty="0" smtClean="0"/>
              <a:t>A couple of features: </a:t>
            </a:r>
          </a:p>
          <a:p>
            <a:r>
              <a:rPr lang="en-US" sz="1400" dirty="0" smtClean="0"/>
              <a:t>All award numbers will be linked to the Research.gov award abstracts</a:t>
            </a:r>
          </a:p>
          <a:p>
            <a:r>
              <a:rPr lang="en-US" sz="1400" dirty="0" smtClean="0"/>
              <a:t>We will retain  the recipient Account Number to tie to your internal financial reports</a:t>
            </a:r>
          </a:p>
          <a:p>
            <a:r>
              <a:rPr lang="en-US" sz="1400" dirty="0" smtClean="0"/>
              <a:t>You will have to tell us how much to pay for each award </a:t>
            </a:r>
          </a:p>
          <a:p>
            <a:endParaRPr lang="en-US" sz="1400" dirty="0" smtClean="0"/>
          </a:p>
          <a:p>
            <a:r>
              <a:rPr lang="en-US" sz="1400" dirty="0" smtClean="0"/>
              <a:t>We will add a final payment check box to facilitate award closeouts </a:t>
            </a:r>
            <a:endParaRPr lang="en-US" sz="1400" dirty="0"/>
          </a:p>
        </p:txBody>
      </p:sp>
      <p:sp>
        <p:nvSpPr>
          <p:cNvPr id="4" name="Slide Number Placeholder 3"/>
          <p:cNvSpPr>
            <a:spLocks noGrp="1"/>
          </p:cNvSpPr>
          <p:nvPr>
            <p:ph type="sldNum" sz="quarter" idx="10"/>
          </p:nvPr>
        </p:nvSpPr>
        <p:spPr/>
        <p:txBody>
          <a:bodyPr/>
          <a:lstStyle/>
          <a:p>
            <a:fld id="{E9BF6207-0656-45C6-9665-17D4A0A64199}" type="slidenum">
              <a:rPr lang="en-US" smtClean="0"/>
              <a:pPr/>
              <a:t>31</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Chapter II.B) must contain the elements identified below. Note the proposal preparation instructions for these</a:t>
            </a:r>
          </a:p>
          <a:p>
            <a:r>
              <a:rPr lang="en-US" dirty="0" smtClean="0"/>
              <a:t>types of proposals deviate from the standard proposal preparation instructions contained in this Guide.</a:t>
            </a:r>
          </a:p>
          <a:p>
            <a:r>
              <a:rPr lang="en-US" dirty="0" smtClean="0"/>
              <a:t> Cover Sheet</a:t>
            </a:r>
          </a:p>
          <a:p>
            <a:r>
              <a:rPr lang="en-US" dirty="0" smtClean="0"/>
              <a:t> Project Summary (GPG Chapter II.C.2.b should be consulted to prepare this portion of the proposal).</a:t>
            </a:r>
          </a:p>
          <a:p>
            <a:r>
              <a:rPr lang="en-US" dirty="0" smtClean="0"/>
              <a:t> Project Description (not to exceed 15 pages) that includes:</a:t>
            </a:r>
          </a:p>
          <a:p>
            <a:r>
              <a:rPr lang="en-US" b="1" dirty="0" smtClean="0"/>
              <a:t>(1) A statement of the need for such a gathering and a list of topics;</a:t>
            </a:r>
          </a:p>
          <a:p>
            <a:r>
              <a:rPr lang="en-US" b="1" dirty="0" smtClean="0"/>
              <a:t>(2) A listing of recent meetings on the same subject, including dates and locations;</a:t>
            </a:r>
          </a:p>
          <a:p>
            <a:r>
              <a:rPr lang="en-US" b="1" dirty="0" smtClean="0"/>
              <a:t>(3) The names of the chairperson and members of organizing committees and their organizational</a:t>
            </a:r>
          </a:p>
          <a:p>
            <a:r>
              <a:rPr lang="en-US" dirty="0" smtClean="0"/>
              <a:t>affiliations;</a:t>
            </a:r>
          </a:p>
          <a:p>
            <a:r>
              <a:rPr lang="en-US" b="1" dirty="0" smtClean="0"/>
              <a:t>(4) Information on the location and probable date(s) of the meeting and the method of</a:t>
            </a:r>
          </a:p>
          <a:p>
            <a:r>
              <a:rPr lang="en-US" dirty="0" smtClean="0"/>
              <a:t>announcement or invitation;</a:t>
            </a:r>
          </a:p>
          <a:p>
            <a:r>
              <a:rPr lang="en-US" b="1" dirty="0" smtClean="0"/>
              <a:t>(5) A statement of how the meeting will be organized and conducted, how the results of the meeting</a:t>
            </a:r>
          </a:p>
          <a:p>
            <a:r>
              <a:rPr lang="en-US" dirty="0" smtClean="0"/>
              <a:t>will be disseminated and how the meeting will contribute to the enhancement and improvement</a:t>
            </a:r>
          </a:p>
          <a:p>
            <a:r>
              <a:rPr lang="en-US" dirty="0" smtClean="0"/>
              <a:t>of scientific, engineering and/or educational activities; and</a:t>
            </a:r>
          </a:p>
          <a:p>
            <a:r>
              <a:rPr lang="en-US" b="1" dirty="0" smtClean="0"/>
              <a:t>(6) A plan for recruitment of and support for speakers and other attendees, that includes</a:t>
            </a:r>
          </a:p>
          <a:p>
            <a:r>
              <a:rPr lang="en-US" dirty="0" smtClean="0"/>
              <a:t>participation of groups underrepresented in science and engineering (e.g., underrepresented</a:t>
            </a:r>
          </a:p>
          <a:p>
            <a:r>
              <a:rPr lang="en-US" dirty="0" smtClean="0"/>
              <a:t>minorities, women, and persons with disabilities).</a:t>
            </a:r>
          </a:p>
          <a:p>
            <a:r>
              <a:rPr lang="en-US" dirty="0" smtClean="0"/>
              <a:t> Proposal Budget: An estimated total budget for the conference, together with an itemized statement of the amount of support requested from NSF (the NSF budget may include participant support for</a:t>
            </a:r>
          </a:p>
          <a:p>
            <a:r>
              <a:rPr lang="en-US" dirty="0" smtClean="0"/>
              <a:t>transportation (when appropriate), </a:t>
            </a:r>
            <a:r>
              <a:rPr lang="en-US" i="1" dirty="0" smtClean="0"/>
              <a:t>per diem costs, stipends, publication and other conference-related</a:t>
            </a:r>
          </a:p>
          <a:p>
            <a:r>
              <a:rPr lang="en-US" dirty="0" smtClean="0"/>
              <a:t>Costs associated with conferences, symposia, workshops or other meetings supported by an NSF grant must be specifically and clearly identified in the proposed scope of work and budget, and approved by NSF. Additional information on the charging of conference, symposia and workshops is contained in the AAG Chapter V.C.5.</a:t>
            </a:r>
          </a:p>
          <a:p>
            <a:r>
              <a:rPr lang="en-US" dirty="0" smtClean="0"/>
              <a:t> Current and Pending Support: The support requested or available from other Federal agencies and other</a:t>
            </a:r>
          </a:p>
          <a:p>
            <a:r>
              <a:rPr lang="en-US" dirty="0" smtClean="0"/>
              <a:t>sources (GPG Chapter II.C.2h should be consulted to prepare this portion of the proposal). And,</a:t>
            </a:r>
          </a:p>
          <a:p>
            <a:r>
              <a:rPr lang="en-US" dirty="0" smtClean="0"/>
              <a:t> Data Management Plan: Plans for management and sharing of any data products resulting from the</a:t>
            </a:r>
          </a:p>
          <a:p>
            <a:r>
              <a:rPr lang="en-US" dirty="0" smtClean="0"/>
              <a:t>activity (GPG Chapter II.C.2.j should be consulted</a:t>
            </a:r>
            <a:endParaRPr lang="en-US" dirty="0"/>
          </a:p>
        </p:txBody>
      </p:sp>
      <p:sp>
        <p:nvSpPr>
          <p:cNvPr id="4" name="Slide Number Placeholder 3"/>
          <p:cNvSpPr>
            <a:spLocks noGrp="1"/>
          </p:cNvSpPr>
          <p:nvPr>
            <p:ph type="sldNum" sz="quarter" idx="10"/>
          </p:nvPr>
        </p:nvSpPr>
        <p:spPr/>
        <p:txBody>
          <a:bodyPr/>
          <a:lstStyle/>
          <a:p>
            <a:fld id="{98D36DEF-7E35-47FC-B2DE-C696D6496AFF}" type="slidenum">
              <a:rPr lang="en-US" smtClean="0"/>
              <a:pPr/>
              <a:t>33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36DEF-7E35-47FC-B2DE-C696D6496AFF}" type="slidenum">
              <a:rPr lang="en-US" smtClean="0"/>
              <a:pPr/>
              <a:t>35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36DEF-7E35-47FC-B2DE-C696D6496AFF}" type="slidenum">
              <a:rPr lang="en-US" smtClean="0"/>
              <a:pPr/>
              <a:t>36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36DEF-7E35-47FC-B2DE-C696D6496AFF}" type="slidenum">
              <a:rPr lang="en-US" smtClean="0"/>
              <a:pPr/>
              <a:t>37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D36DEF-7E35-47FC-B2DE-C696D6496AFF}" type="slidenum">
              <a:rPr lang="en-US" smtClean="0"/>
              <a:pPr/>
              <a:t>39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buFont typeface="Arial" pitchFamily="34" charset="0"/>
              <a:buChar char="•"/>
            </a:pPr>
            <a:r>
              <a:rPr lang="en-US" dirty="0" smtClean="0"/>
              <a:t> </a:t>
            </a:r>
            <a:r>
              <a:rPr lang="en-US" sz="1600" dirty="0"/>
              <a:t>I-Corps is the only program since implementation of the NSB policy that has received approval from the NSF Director to require cost sharing.  (In this case, indirect cost reimbursement is limited to $5000). Cost share is provided via the limitation on indirect costs.</a:t>
            </a:r>
          </a:p>
          <a:p>
            <a:pPr>
              <a:buFont typeface="Arial" pitchFamily="34" charset="0"/>
              <a:buChar char="•"/>
            </a:pPr>
            <a:endParaRPr lang="en-US" sz="1600" dirty="0"/>
          </a:p>
          <a:p>
            <a:pPr marL="0" lvl="2" defTabSz="897252">
              <a:buFont typeface="Arial" pitchFamily="34" charset="0"/>
              <a:buChar char="•"/>
              <a:defRPr/>
            </a:pPr>
            <a:r>
              <a:rPr lang="en-US" sz="1600" dirty="0"/>
              <a:t> Cost sharing for these programs (exception is I-Corps) must be identified on Line M of the approved budget; Except for the 5 programs, Line M will be “grayed out” in FastLane.</a:t>
            </a:r>
          </a:p>
          <a:p>
            <a:pPr>
              <a:buFont typeface="Arial" pitchFamily="34" charset="0"/>
              <a:buChar char="•"/>
            </a:pPr>
            <a:endParaRPr lang="en-US" sz="1600" dirty="0"/>
          </a:p>
          <a:p>
            <a:pPr>
              <a:buFont typeface="Arial" pitchFamily="34" charset="0"/>
              <a:buChar char="•"/>
            </a:pPr>
            <a:r>
              <a:rPr lang="en-US" sz="1600" dirty="0"/>
              <a:t> To be considered voluntary committed cost sharing, the cost sharing must meet all of the standards of </a:t>
            </a:r>
            <a:r>
              <a:rPr lang="en-US" sz="1600" dirty="0">
                <a:hlinkClick r:id="rId3"/>
              </a:rPr>
              <a:t>2 CFR § 215.23</a:t>
            </a:r>
            <a:r>
              <a:rPr lang="en-US" sz="1600" dirty="0"/>
              <a:t>, to include identification of cost sharing on the NSF budget.</a:t>
            </a:r>
          </a:p>
          <a:p>
            <a:pPr>
              <a:buFont typeface="Arial" pitchFamily="34" charset="0"/>
              <a:buChar char="•"/>
            </a:pPr>
            <a:endParaRPr lang="en-US" sz="1600" dirty="0"/>
          </a:p>
          <a:p>
            <a:pPr marL="0" lvl="1" defTabSz="897252">
              <a:buFont typeface="Arial" pitchFamily="34" charset="0"/>
              <a:buChar char="•"/>
              <a:defRPr/>
            </a:pPr>
            <a:r>
              <a:rPr lang="en-US" sz="1600" dirty="0"/>
              <a:t> Organizations may, at their own discretion, continue to contribute any amount of voluntary uncommitted cost sharing to NSF-sponsored projects. This is done via the Facilities, Equipment and Other Resources section of the proposal – see next slide.</a:t>
            </a:r>
            <a:endParaRPr lang="en-US" dirty="0" smtClean="0"/>
          </a:p>
          <a:p>
            <a:pPr>
              <a:buFont typeface="Arial" pitchFamily="34" charset="0"/>
              <a:buChar char="•"/>
            </a:pPr>
            <a:endParaRPr lang="en-US" dirty="0" smtClean="0">
              <a:latin typeface="+mn-lt"/>
            </a:endParaRP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53BB9FD-3FD3-4C9B-91F7-7C1CC57708E3}" type="slidenum">
              <a:rPr lang="en-US" smtClean="0"/>
              <a:pPr/>
              <a:t>40</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AFB420-3CD6-41BC-988B-7389D79035AA}" type="slidenum">
              <a:rPr lang="en-US" smtClean="0"/>
              <a:pPr/>
              <a:t>43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5C12580-AE3B-41F4-9C8A-444684EF27B6}" type="slidenum">
              <a:rPr lang="en-US" smtClean="0"/>
              <a:pPr/>
              <a:t>7</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C63451-7377-44BF-9496-E7FA7C81526D}" type="slidenum">
              <a:rPr lang="en-US" smtClean="0"/>
              <a:pPr>
                <a:defRPr/>
              </a:pPr>
              <a:t>45</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C63451-7377-44BF-9496-E7FA7C81526D}" type="slidenum">
              <a:rPr lang="en-US" smtClean="0"/>
              <a:pPr>
                <a:defRPr/>
              </a:pPr>
              <a:t>47</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C63451-7377-44BF-9496-E7FA7C81526D}" type="slidenum">
              <a:rPr lang="en-US" smtClean="0"/>
              <a:pPr>
                <a:defRPr/>
              </a:pPr>
              <a:t>48</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2589A5-2582-439F-92EA-E15881CB0929}" type="slidenum">
              <a:rPr lang="en-US" smtClean="0"/>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2589A5-2582-439F-92EA-E15881CB0929}"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sz="900" dirty="0"/>
          </a:p>
        </p:txBody>
      </p:sp>
      <p:sp>
        <p:nvSpPr>
          <p:cNvPr id="4" name="Slide Number Placeholder 3"/>
          <p:cNvSpPr>
            <a:spLocks noGrp="1"/>
          </p:cNvSpPr>
          <p:nvPr>
            <p:ph type="sldNum" sz="quarter" idx="10"/>
          </p:nvPr>
        </p:nvSpPr>
        <p:spPr/>
        <p:txBody>
          <a:bodyPr/>
          <a:lstStyle/>
          <a:p>
            <a:fld id="{3C2589A5-2582-439F-92EA-E15881CB0929}" type="slidenum">
              <a:rPr lang="en-US" smtClean="0"/>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5C12580-AE3B-41F4-9C8A-444684EF27B6}"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8176" y="4343401"/>
            <a:ext cx="6410739" cy="4114800"/>
          </a:xfrm>
        </p:spPr>
        <p:txBody>
          <a:bodyPr>
            <a:normAutofit fontScale="77500" lnSpcReduction="20000"/>
          </a:bodyPr>
          <a:lstStyle/>
          <a:p>
            <a:r>
              <a:rPr lang="en-US" sz="1300" dirty="0"/>
              <a:t>The slide shows what the review criteria will look like.  The text below is what it currently looks like.</a:t>
            </a:r>
          </a:p>
          <a:p>
            <a:endParaRPr lang="en-US" sz="1300" b="1" dirty="0"/>
          </a:p>
          <a:p>
            <a:r>
              <a:rPr lang="en-US" sz="1300" b="1" dirty="0"/>
              <a:t>What is the intellectual merit of the proposed activity? </a:t>
            </a:r>
            <a:endParaRPr lang="en-US" sz="1300" dirty="0"/>
          </a:p>
          <a:p>
            <a:r>
              <a:rPr lang="en-US" sz="1300" dirty="0"/>
              <a:t>How important is the proposed activity to advancing knowledge and understanding within its own field or across different fields? How well qualified is the proposer (individual or team) to conduct the project? (If appropriate, the reviewer will comment on the quality of prior work.) To what extent does the proposed activity suggest and explore creative, original, or potentially transformative concepts? How well conceived and organized is the proposed activity? Is there sufficient access to resources?</a:t>
            </a:r>
          </a:p>
          <a:p>
            <a:endParaRPr lang="en-US" sz="1300" b="1" dirty="0"/>
          </a:p>
          <a:p>
            <a:r>
              <a:rPr lang="en-US" sz="1300" b="1" dirty="0"/>
              <a:t>What are the broader impacts of the proposed activity?</a:t>
            </a:r>
            <a:r>
              <a:rPr lang="en-US" sz="1300" baseline="30000" dirty="0">
                <a:hlinkClick r:id="" action="ppaction://hlinkfile"/>
              </a:rPr>
              <a:t>41</a:t>
            </a:r>
            <a:endParaRPr lang="en-US" sz="1300" dirty="0"/>
          </a:p>
          <a:p>
            <a:r>
              <a:rPr lang="en-US" sz="1300" dirty="0"/>
              <a:t>How well does the activity advance discovery and understanding while promoting teaching, training, and learning? How well does the proposed activity broaden the participation of underrepresented groups (e.g., gender, ethnicity, disability, geographic, etc.)? To what extent will it enhance the infrastructure for research and education, such as facilities, instrumentation, networks, and partnerships? Will the results be disseminated broadly to enhance scientific and technological understanding? What may be the benefits of the proposed activity to society?</a:t>
            </a:r>
          </a:p>
          <a:p>
            <a:r>
              <a:rPr lang="en-US" sz="1300" dirty="0"/>
              <a:t>Mentoring activities provided to postdoctoral researchers supported on the project, as described in a one-page supplementary document, will be evaluated under the Broader Impacts criterion.</a:t>
            </a:r>
          </a:p>
          <a:p>
            <a:endParaRPr lang="en-US" sz="1300" dirty="0"/>
          </a:p>
          <a:p>
            <a:r>
              <a:rPr lang="en-US" sz="1300" dirty="0"/>
              <a:t>NSF staff will give careful consideration to the following in making funding decisions:</a:t>
            </a:r>
          </a:p>
          <a:p>
            <a:r>
              <a:rPr lang="en-US" sz="1300" i="1" dirty="0"/>
              <a:t>Integration of Research and Education </a:t>
            </a:r>
            <a:endParaRPr lang="en-US" sz="1300" dirty="0"/>
          </a:p>
          <a:p>
            <a:r>
              <a:rPr lang="en-US" sz="1300" dirty="0"/>
              <a:t>One of the principal strategies in support of NSF's goals is to foster integration of research and education through the programs, projects and activities it supports at academic and research institutions. These institutions provide abundant opportunities where individuals may concurrently assume responsibilities as researchers, educators, and students, and where all can engage in joint efforts that infuse education with the excitement of discovery and enrich research through the diversity of learning perspectives. </a:t>
            </a:r>
          </a:p>
          <a:p>
            <a:r>
              <a:rPr lang="en-US" sz="1300" dirty="0"/>
              <a:t>See </a:t>
            </a:r>
            <a:r>
              <a:rPr lang="en-US" sz="1300" dirty="0">
                <a:hlinkClick r:id="rId3" action="ppaction://hlinkfile"/>
              </a:rPr>
              <a:t>GPG Chapter II.C.2d</a:t>
            </a:r>
            <a:r>
              <a:rPr lang="en-US" sz="1300" dirty="0"/>
              <a:t> for information on mentoring activities.</a:t>
            </a:r>
          </a:p>
          <a:p>
            <a:r>
              <a:rPr lang="en-US" sz="1300" i="1" dirty="0"/>
              <a:t>Integrating Diversity into NSF Programs, Projects, and Activities</a:t>
            </a:r>
            <a:endParaRPr lang="en-US" sz="1300" dirty="0"/>
          </a:p>
          <a:p>
            <a:r>
              <a:rPr lang="en-US" sz="1300" dirty="0"/>
              <a:t>Broadening opportunities and enabling the participation of all citizens, women and men, underrepresented minorities, and persons with disabilities, are essential to the health and vitality of science and engineering. NSF is committed to this principle of diversity and deems it central to the programs, projects, and activities it considers and supports.</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5C12580-AE3B-41F4-9C8A-444684EF27B6}"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The five review elements apply to both criteria, whereas, before they were separate elements.</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5C12580-AE3B-41F4-9C8A-444684EF27B6}"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B9FA1BD-6179-465A-9069-0D4AE5B44A29}" type="datetimeFigureOut">
              <a:rPr lang="en-US" smtClean="0"/>
              <a:pPr/>
              <a:t>12/17/2012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4381E39-AF51-46B8-B04E-947172197504}"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5962"/>
            <a:ext cx="8229600" cy="808038"/>
          </a:xfrm>
          <a:prstGeom prst="rect">
            <a:avLst/>
          </a:prstGeom>
        </p:spPr>
        <p:txBody>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465138" indent="-465138">
              <a:defRPr/>
            </a:lvl1pPr>
            <a:lvl2pPr marL="914400" indent="-457200">
              <a:buClr>
                <a:schemeClr val="accent6"/>
              </a:buClr>
              <a:buSzPct val="125000"/>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700088"/>
            <a:ext cx="8763000" cy="442912"/>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96900" y="1384300"/>
            <a:ext cx="4083050" cy="4940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32350" y="1384300"/>
            <a:ext cx="4083050" cy="4940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noChangeArrowheads="1"/>
          </p:cNvSpPr>
          <p:nvPr>
            <p:ph type="sldNum" sz="quarter" idx="10"/>
          </p:nvPr>
        </p:nvSpPr>
        <p:spPr>
          <a:xfrm>
            <a:off x="8610600" y="6416675"/>
            <a:ext cx="457200" cy="365125"/>
          </a:xfrm>
          <a:prstGeom prst="rect">
            <a:avLst/>
          </a:prstGeom>
        </p:spPr>
        <p:txBody>
          <a:bodyPr/>
          <a:lstStyle>
            <a:lvl1pPr>
              <a:defRPr/>
            </a:lvl1pPr>
          </a:lstStyle>
          <a:p>
            <a:pPr>
              <a:defRPr/>
            </a:pPr>
            <a:fld id="{D2DAD569-993E-4122-8842-C5709BAC0C80}" type="slidenum">
              <a:rPr lang="en-US"/>
              <a:pPr>
                <a:defRPr/>
              </a:pPr>
              <a:t>‹#›</a:t>
            </a:fld>
            <a:endParaRPr lang="en-US" sz="1400" dirty="0">
              <a:latin typeface="Book Antiqua" pitchFamily="18" charset="0"/>
            </a:endParaRPr>
          </a:p>
        </p:txBody>
      </p:sp>
    </p:spTree>
  </p:cSld>
  <p:clrMapOvr>
    <a:masterClrMapping/>
  </p:clrMapOvr>
  <p:transition>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NSF_PresoDesign_v01.jpg"/>
          <p:cNvPicPr>
            <a:picLocks noChangeAspect="1"/>
          </p:cNvPicPr>
          <p:nvPr userDrawn="1"/>
        </p:nvPicPr>
        <p:blipFill>
          <a:blip r:embed="rId15" cstate="print"/>
          <a:stretch>
            <a:fillRect/>
          </a:stretch>
        </p:blipFill>
        <p:spPr>
          <a:xfrm>
            <a:off x="2028" y="0"/>
            <a:ext cx="9135885" cy="685495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NSF_PresoDesign_v01a.jpg"/>
          <p:cNvPicPr>
            <a:picLocks noChangeAspect="1"/>
          </p:cNvPicPr>
          <p:nvPr userDrawn="1"/>
        </p:nvPicPr>
        <p:blipFill>
          <a:blip r:embed="rId14" cstate="print"/>
          <a:stretch>
            <a:fillRect/>
          </a:stretch>
        </p:blipFill>
        <p:spPr>
          <a:xfrm>
            <a:off x="6085" y="3043"/>
            <a:ext cx="9135887" cy="6854957"/>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hyperlink" Target="mailto:jleffler@nsf.gov" TargetMode="External"/><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hyperlink" Target="mailto:policy@nsf.gov"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hyperlink" Target="http://www.nsf.gov/bfa/dias/policy/merit_review/" TargetMode="External"/><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hyperlink" Target="http://www.nsf.gov/bfa/dias/policy/merit_review/resources.jsp"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policy@nsf.gov" TargetMode="External"/><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0.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package" Target="../embeddings/Microsoft_Office_Word_Document1.docx"/></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hyperlink" Target="http://www.research.gov/research-portal/appmanager/base/desktop?_nfpb=true&amp;_pageLabel=research_node_display&amp;_nodePath=/researchGov/Service/Desktop/PublicOutcomesReport.html" TargetMode="External"/><Relationship Id="rId2" Type="http://schemas.openxmlformats.org/officeDocument/2006/relationships/hyperlink" Target="mailto:webinars@research.gov" TargetMode="External"/><Relationship Id="rId1" Type="http://schemas.openxmlformats.org/officeDocument/2006/relationships/slideLayout" Target="../slideLayouts/slideLayout15.xml"/><Relationship Id="rId4" Type="http://schemas.openxmlformats.org/officeDocument/2006/relationships/hyperlink" Target="mailto:Rgov@nsf.gov"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National Science Foundation</a:t>
            </a:r>
            <a:br>
              <a:rPr lang="en-US" dirty="0" smtClean="0">
                <a:solidFill>
                  <a:schemeClr val="bg1"/>
                </a:solidFill>
              </a:rPr>
            </a:br>
            <a:r>
              <a:rPr lang="en-US" dirty="0" smtClean="0">
                <a:solidFill>
                  <a:schemeClr val="bg1"/>
                </a:solidFill>
              </a:rPr>
              <a:t>Update</a:t>
            </a:r>
            <a:endParaRPr lang="en-US" dirty="0">
              <a:solidFill>
                <a:schemeClr val="bg1"/>
              </a:solidFill>
            </a:endParaRPr>
          </a:p>
        </p:txBody>
      </p:sp>
      <p:sp>
        <p:nvSpPr>
          <p:cNvPr id="3" name="Subtitle 2"/>
          <p:cNvSpPr>
            <a:spLocks noGrp="1"/>
          </p:cNvSpPr>
          <p:nvPr>
            <p:ph type="subTitle" idx="1"/>
          </p:nvPr>
        </p:nvSpPr>
        <p:spPr/>
        <p:txBody>
          <a:bodyPr/>
          <a:lstStyle/>
          <a:p>
            <a:r>
              <a:rPr lang="en-US" dirty="0" smtClean="0">
                <a:solidFill>
                  <a:schemeClr val="bg1"/>
                </a:solidFill>
              </a:rPr>
              <a:t>NACUBO</a:t>
            </a:r>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04800" y="1981200"/>
            <a:ext cx="8229600" cy="4525963"/>
          </a:xfrm>
          <a:prstGeom prst="rect">
            <a:avLst/>
          </a:prstGeom>
        </p:spPr>
        <p:txBody>
          <a:bodyPr>
            <a:normAutofit/>
          </a:bodyPr>
          <a:lstStyle/>
          <a:p>
            <a:pPr marL="457200" lvl="0" indent="-457200">
              <a:buSzPct val="100000"/>
              <a:buFont typeface="+mj-lt"/>
              <a:buAutoNum type="arabicPeriod"/>
            </a:pPr>
            <a:r>
              <a:rPr lang="en-US" sz="2800" dirty="0" smtClean="0"/>
              <a:t>Three guiding review principles</a:t>
            </a:r>
          </a:p>
          <a:p>
            <a:pPr marL="457200" indent="-457200">
              <a:buSzPct val="100000"/>
              <a:buFont typeface="+mj-lt"/>
              <a:buAutoNum type="arabicPeriod"/>
            </a:pPr>
            <a:endParaRPr lang="en-US" sz="2800" dirty="0" smtClean="0"/>
          </a:p>
          <a:p>
            <a:pPr marL="457200" indent="-457200">
              <a:buSzPct val="100000"/>
              <a:buFont typeface="+mj-lt"/>
              <a:buAutoNum type="arabicPeriod"/>
            </a:pPr>
            <a:r>
              <a:rPr lang="en-US" sz="2800" dirty="0" smtClean="0"/>
              <a:t>Two review criteria</a:t>
            </a:r>
          </a:p>
          <a:p>
            <a:pPr marL="457200" indent="-457200">
              <a:buSzPct val="100000"/>
              <a:buFont typeface="+mj-lt"/>
              <a:buAutoNum type="arabicPeriod"/>
            </a:pPr>
            <a:endParaRPr lang="en-US" sz="2800" dirty="0" smtClean="0"/>
          </a:p>
          <a:p>
            <a:pPr marL="457200" indent="-457200">
              <a:buSzPct val="100000"/>
              <a:buFont typeface="+mj-lt"/>
              <a:buAutoNum type="arabicPeriod"/>
            </a:pPr>
            <a:r>
              <a:rPr lang="en-US" sz="2800" dirty="0" smtClean="0"/>
              <a:t>Five review elements</a:t>
            </a:r>
          </a:p>
          <a:p>
            <a:pPr marL="457200" lvl="0" indent="-457200">
              <a:buClr>
                <a:srgbClr val="000066"/>
              </a:buClr>
            </a:pPr>
            <a:endParaRPr lang="en-US" sz="2800" dirty="0" smtClean="0"/>
          </a:p>
        </p:txBody>
      </p:sp>
      <p:sp>
        <p:nvSpPr>
          <p:cNvPr id="5" name="Title 4"/>
          <p:cNvSpPr>
            <a:spLocks noGrp="1"/>
          </p:cNvSpPr>
          <p:nvPr>
            <p:ph type="title" idx="4294967295"/>
          </p:nvPr>
        </p:nvSpPr>
        <p:spPr>
          <a:xfrm>
            <a:off x="304800" y="914400"/>
            <a:ext cx="8229600" cy="1143000"/>
          </a:xfrm>
          <a:prstGeom prst="rect">
            <a:avLst/>
          </a:prstGeom>
        </p:spPr>
        <p:txBody>
          <a:bodyPr/>
          <a:lstStyle/>
          <a:p>
            <a:pPr algn="l"/>
            <a:r>
              <a:rPr lang="en-US" sz="3600" b="1" dirty="0" smtClean="0">
                <a:solidFill>
                  <a:schemeClr val="tx1"/>
                </a:solidFill>
                <a:effectLst>
                  <a:outerShdw blurRad="38100" dist="38100" dir="2700000" algn="tl">
                    <a:srgbClr val="000000">
                      <a:alpha val="43137"/>
                    </a:srgbClr>
                  </a:outerShdw>
                </a:effectLst>
              </a:rPr>
              <a:t>Final Report: Recommendations</a:t>
            </a:r>
            <a:endParaRPr lang="en-US" sz="3600" b="1" dirty="0">
              <a:ln w="12700">
                <a:solidFill>
                  <a:schemeClr val="tx2">
                    <a:satMod val="155000"/>
                  </a:schemeClr>
                </a:solidFill>
                <a:prstDash val="solid"/>
              </a:ln>
              <a:solidFill>
                <a:schemeClr val="tx1"/>
              </a:solidFill>
              <a:effectLst>
                <a:outerShdw blurRad="38100" dist="38100" dir="2700000" algn="tl">
                  <a:srgbClr val="000000">
                    <a:alpha val="43137"/>
                  </a:srgbClr>
                </a:outerShdw>
              </a:effectLst>
            </a:endParaRPr>
          </a:p>
        </p:txBody>
      </p:sp>
      <p:pic>
        <p:nvPicPr>
          <p:cNvPr id="53253" name="Picture 5" descr="contracts,documents,office,office supplies,papers,paperwork"/>
          <p:cNvPicPr>
            <a:picLocks noChangeAspect="1" noChangeArrowheads="1"/>
          </p:cNvPicPr>
          <p:nvPr/>
        </p:nvPicPr>
        <p:blipFill>
          <a:blip r:embed="rId3" cstate="print"/>
          <a:srcRect/>
          <a:stretch>
            <a:fillRect/>
          </a:stretch>
        </p:blipFill>
        <p:spPr bwMode="auto">
          <a:xfrm>
            <a:off x="5638800" y="2590800"/>
            <a:ext cx="2714625" cy="271462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84238"/>
            <a:ext cx="8915400" cy="868362"/>
          </a:xfrm>
          <a:prstGeom prst="rect">
            <a:avLst/>
          </a:prstGeom>
        </p:spPr>
        <p:txBody>
          <a:bodyPr/>
          <a:lstStyle/>
          <a:p>
            <a:pPr algn="l"/>
            <a:r>
              <a:rPr lang="en-US" sz="3600" b="1" dirty="0" smtClean="0">
                <a:solidFill>
                  <a:schemeClr val="tx1"/>
                </a:solidFill>
                <a:effectLst>
                  <a:outerShdw blurRad="38100" dist="38100" dir="2700000" algn="tl">
                    <a:srgbClr val="000000">
                      <a:alpha val="43137"/>
                    </a:srgbClr>
                  </a:outerShdw>
                </a:effectLst>
              </a:rPr>
              <a:t>Merit Review Criteria Guiding Principles</a:t>
            </a:r>
            <a:endParaRPr lang="en-US" sz="3600" b="1" dirty="0">
              <a:ln w="12700">
                <a:solidFill>
                  <a:schemeClr val="tx2">
                    <a:satMod val="155000"/>
                  </a:schemeClr>
                </a:solidFill>
                <a:prstDash val="solid"/>
              </a:ln>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228600" y="1524000"/>
            <a:ext cx="8610600" cy="4525963"/>
          </a:xfrm>
          <a:prstGeom prst="rect">
            <a:avLst/>
          </a:prstGeom>
        </p:spPr>
        <p:txBody>
          <a:bodyPr>
            <a:normAutofit lnSpcReduction="10000"/>
          </a:bodyPr>
          <a:lstStyle/>
          <a:p>
            <a:pPr marL="465138" indent="-465138">
              <a:buSzPct val="125000"/>
              <a:buFont typeface="Arial" pitchFamily="34" charset="0"/>
              <a:buChar char="•"/>
            </a:pPr>
            <a:r>
              <a:rPr lang="en-US" sz="2800" dirty="0" smtClean="0"/>
              <a:t>All NSF projects should be of the highest quality and have the potential to advance, if not transform, the frontiers of knowledge.</a:t>
            </a:r>
          </a:p>
          <a:p>
            <a:pPr marL="465138" indent="-465138">
              <a:buSzPct val="125000"/>
              <a:buFont typeface="Arial" pitchFamily="34" charset="0"/>
              <a:buChar char="•"/>
            </a:pPr>
            <a:endParaRPr lang="en-US" sz="1000" dirty="0" smtClean="0"/>
          </a:p>
          <a:p>
            <a:pPr marL="465138" indent="-465138">
              <a:buSzPct val="125000"/>
              <a:buFont typeface="Arial" pitchFamily="34" charset="0"/>
              <a:buChar char="•"/>
            </a:pPr>
            <a:r>
              <a:rPr lang="en-US" sz="2800" dirty="0" smtClean="0"/>
              <a:t>NSF projects, in the aggregate, should contribute more broadly to achieving societal goals.</a:t>
            </a:r>
          </a:p>
          <a:p>
            <a:pPr marL="465138" indent="-465138">
              <a:buSzPct val="125000"/>
              <a:buFont typeface="Arial" pitchFamily="34" charset="0"/>
              <a:buChar char="•"/>
            </a:pPr>
            <a:endParaRPr lang="en-US" sz="1000" dirty="0" smtClean="0"/>
          </a:p>
          <a:p>
            <a:pPr marL="465138" indent="-465138">
              <a:buSzPct val="125000"/>
              <a:buFont typeface="Arial" pitchFamily="34" charset="0"/>
              <a:buChar char="•"/>
            </a:pPr>
            <a:r>
              <a:rPr lang="en-US" sz="2800" dirty="0" smtClean="0"/>
              <a:t>Meaningful assessment and evaluation of NSF funded projects should be based on appropriate metrics, keeping in mind the likely correlation between the effect of broader impacts and the resources provided to implement projects.</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838200"/>
            <a:ext cx="8229600" cy="914400"/>
          </a:xfrm>
          <a:prstGeom prst="rect">
            <a:avLst/>
          </a:prstGeom>
        </p:spPr>
        <p:txBody>
          <a:bodyPr/>
          <a:lstStyle/>
          <a:p>
            <a:pPr algn="l"/>
            <a:r>
              <a:rPr lang="en-US" sz="3600" b="1" dirty="0" smtClean="0">
                <a:solidFill>
                  <a:schemeClr val="tx1"/>
                </a:solidFill>
                <a:effectLst>
                  <a:outerShdw blurRad="38100" dist="38100" dir="2700000" algn="tl">
                    <a:srgbClr val="000000">
                      <a:alpha val="43137"/>
                    </a:srgbClr>
                  </a:outerShdw>
                </a:effectLst>
              </a:rPr>
              <a:t>Merit Review Criteria</a:t>
            </a:r>
            <a:endParaRPr lang="en-US" sz="3600" b="1" dirty="0">
              <a:ln w="12700">
                <a:solidFill>
                  <a:schemeClr val="tx2">
                    <a:satMod val="155000"/>
                  </a:schemeClr>
                </a:solidFill>
                <a:prstDash val="solid"/>
              </a:ln>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533400" y="1676400"/>
            <a:ext cx="8610600" cy="4525963"/>
          </a:xfrm>
          <a:prstGeom prst="rect">
            <a:avLst/>
          </a:prstGeom>
        </p:spPr>
        <p:txBody>
          <a:bodyPr/>
          <a:lstStyle/>
          <a:p>
            <a:pPr marL="0" indent="0">
              <a:buNone/>
            </a:pPr>
            <a:r>
              <a:rPr lang="en-US" sz="2000" dirty="0" smtClean="0"/>
              <a:t>When evaluating NSF proposals, reviewers should consider what the proposers want to do, why they want to do it, how they plan to do it, how they will know if they succeed, and what benefits would accrue if the project is successful. These issues apply both to the technical aspects of the proposal and the way in which the project may make broader contributions. To that end, reviewers are asked to evaluate all proposals against two criteria:</a:t>
            </a:r>
          </a:p>
          <a:p>
            <a:pPr marL="0" indent="0">
              <a:buNone/>
            </a:pPr>
            <a:endParaRPr lang="en-US" sz="2000" dirty="0" smtClean="0"/>
          </a:p>
          <a:p>
            <a:pPr marL="457200" indent="-457200">
              <a:buSzPct val="125000"/>
            </a:pPr>
            <a:r>
              <a:rPr lang="en-US" sz="2000" b="1" dirty="0" smtClean="0"/>
              <a:t>Intellectual Merit: </a:t>
            </a:r>
            <a:r>
              <a:rPr lang="en-US" sz="2000" dirty="0" smtClean="0"/>
              <a:t>The intellectual Merit criterion encompasses the potential to advance knowledge; and</a:t>
            </a:r>
          </a:p>
          <a:p>
            <a:pPr marL="457200" indent="-457200">
              <a:buSzPct val="125000"/>
            </a:pPr>
            <a:r>
              <a:rPr lang="en-US" sz="2000" b="1" dirty="0" smtClean="0"/>
              <a:t>Broader Impacts: </a:t>
            </a:r>
            <a:r>
              <a:rPr lang="en-US" sz="2000" dirty="0" smtClean="0"/>
              <a:t>The Broader Impacts criterion encompasses the potential to benefit society and contribute to the achievement of specific, desired societal outcomes.</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762000"/>
            <a:ext cx="8229600" cy="1143000"/>
          </a:xfrm>
          <a:prstGeom prst="rect">
            <a:avLst/>
          </a:prstGeom>
        </p:spPr>
        <p:txBody>
          <a:bodyPr/>
          <a:lstStyle/>
          <a:p>
            <a:pPr algn="l"/>
            <a:r>
              <a:rPr lang="en-US" sz="3600" b="1" dirty="0" smtClean="0">
                <a:solidFill>
                  <a:schemeClr val="tx1"/>
                </a:solidFill>
                <a:effectLst>
                  <a:outerShdw blurRad="38100" dist="38100" dir="2700000" algn="tl">
                    <a:srgbClr val="000000">
                      <a:alpha val="43137"/>
                    </a:srgbClr>
                  </a:outerShdw>
                </a:effectLst>
              </a:rPr>
              <a:t>Five Review Elements</a:t>
            </a:r>
            <a:endParaRPr lang="en-US" sz="3200" b="1" dirty="0">
              <a:ln w="12700">
                <a:solidFill>
                  <a:schemeClr val="tx2">
                    <a:satMod val="155000"/>
                  </a:schemeClr>
                </a:solidFill>
                <a:prstDash val="solid"/>
              </a:ln>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228600" y="1447800"/>
            <a:ext cx="8915400" cy="5334000"/>
          </a:xfrm>
          <a:prstGeom prst="rect">
            <a:avLst/>
          </a:prstGeom>
        </p:spPr>
        <p:txBody>
          <a:bodyPr/>
          <a:lstStyle/>
          <a:p>
            <a:pPr marL="0" indent="0">
              <a:buNone/>
            </a:pPr>
            <a:r>
              <a:rPr lang="en-US" sz="2000" dirty="0" smtClean="0"/>
              <a:t>The following elements should be considered in the review for </a:t>
            </a:r>
            <a:r>
              <a:rPr lang="en-US" sz="2000" b="1" dirty="0" smtClean="0"/>
              <a:t>both criteria</a:t>
            </a:r>
            <a:r>
              <a:rPr lang="en-US" sz="2000" dirty="0" smtClean="0"/>
              <a:t>:</a:t>
            </a:r>
          </a:p>
          <a:p>
            <a:pPr marL="465138" indent="-465138">
              <a:buNone/>
            </a:pPr>
            <a:r>
              <a:rPr lang="en-US" sz="2000" dirty="0" smtClean="0"/>
              <a:t>1. What is the potential for the proposed activity to:</a:t>
            </a:r>
          </a:p>
          <a:p>
            <a:pPr marL="914400" indent="-449263">
              <a:buNone/>
            </a:pPr>
            <a:r>
              <a:rPr lang="en-US" sz="2000" dirty="0" smtClean="0"/>
              <a:t>a. advance knowledge and understanding within its own field or across different fields (Intellectual Merit); and</a:t>
            </a:r>
          </a:p>
          <a:p>
            <a:pPr marL="914400" indent="-449263">
              <a:buNone/>
            </a:pPr>
            <a:r>
              <a:rPr lang="en-US" sz="2000" dirty="0" smtClean="0"/>
              <a:t>b. benefit society or advance desired societal outcomes (Broader Impacts)?</a:t>
            </a:r>
          </a:p>
          <a:p>
            <a:pPr marL="465138" indent="-465138">
              <a:buNone/>
            </a:pPr>
            <a:r>
              <a:rPr lang="en-US" sz="2000" dirty="0" smtClean="0"/>
              <a:t>2. To what extent do the proposed activities suggest and explore creative, original, or potentially transformative concepts?</a:t>
            </a:r>
          </a:p>
          <a:p>
            <a:pPr marL="465138" indent="-465138">
              <a:buNone/>
            </a:pPr>
            <a:r>
              <a:rPr lang="en-US" sz="2000" dirty="0" smtClean="0"/>
              <a:t>3. Is the plan for carrying out the proposed activities well-reasoned, well-organized, and based on a sound rationale? Does the plan incorporate a mechanism to assess success?</a:t>
            </a:r>
          </a:p>
          <a:p>
            <a:pPr marL="465138" indent="-465138">
              <a:buNone/>
            </a:pPr>
            <a:r>
              <a:rPr lang="en-US" sz="2000" dirty="0" smtClean="0"/>
              <a:t>4. How well qualified is the individual, team, or institution to conduct the proposed activities?</a:t>
            </a:r>
          </a:p>
          <a:p>
            <a:pPr marL="465138" indent="-465138">
              <a:buNone/>
            </a:pPr>
            <a:r>
              <a:rPr lang="en-US" sz="2000" dirty="0" smtClean="0"/>
              <a:t>5. Are there adequate resources available to the PI (either at the home institution or through collaborations) to carry out the proposed activities?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2130425"/>
            <a:ext cx="8077200" cy="1470025"/>
          </a:xfrm>
        </p:spPr>
        <p:txBody>
          <a:bodyPr/>
          <a:lstStyle/>
          <a:p>
            <a:r>
              <a:rPr lang="en-US" b="1" dirty="0" smtClean="0">
                <a:effectLst>
                  <a:outerShdw blurRad="38100" dist="38100" dir="2700000" algn="tl">
                    <a:srgbClr val="000000">
                      <a:alpha val="43137"/>
                    </a:srgbClr>
                  </a:outerShdw>
                </a:effectLst>
              </a:rPr>
              <a:t>Proposal &amp; Award Policies &amp; Procedures Guide (PAPPG)</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REVISIONS </a:t>
            </a:r>
            <a:endParaRPr lang="en-US" b="1" dirty="0">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838200"/>
            <a:ext cx="8229600" cy="808038"/>
          </a:xfrm>
          <a:prstGeom prst="rect">
            <a:avLst/>
          </a:prstGeom>
        </p:spPr>
        <p:txBody>
          <a:bodyPr/>
          <a:lstStyle/>
          <a:p>
            <a:pPr algn="l"/>
            <a:r>
              <a:rPr lang="en-US" sz="3600" b="1" dirty="0" smtClean="0">
                <a:solidFill>
                  <a:schemeClr val="tx1"/>
                </a:solidFill>
                <a:effectLst>
                  <a:outerShdw blurRad="38100" dist="38100" dir="2700000" algn="tl">
                    <a:srgbClr val="000000">
                      <a:alpha val="43137"/>
                    </a:srgbClr>
                  </a:outerShdw>
                </a:effectLst>
              </a:rPr>
              <a:t>PAPPG Revision Process</a:t>
            </a:r>
            <a:endParaRPr lang="en-US" sz="3600"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228600" y="1600200"/>
            <a:ext cx="8458200" cy="4525963"/>
          </a:xfrm>
          <a:prstGeom prst="rect">
            <a:avLst/>
          </a:prstGeom>
        </p:spPr>
        <p:txBody>
          <a:bodyPr/>
          <a:lstStyle/>
          <a:p>
            <a:pPr marL="457200" indent="-457200"/>
            <a:r>
              <a:rPr lang="en-US" sz="2800" dirty="0" smtClean="0"/>
              <a:t>Federal Register Notices issued in January 2011 and May 2012 to alert the public to NSF’s intent to revise PAPPG</a:t>
            </a:r>
          </a:p>
          <a:p>
            <a:pPr marL="457200" indent="-457200"/>
            <a:r>
              <a:rPr lang="en-US" sz="2800" dirty="0" smtClean="0"/>
              <a:t>Disseminated draft document with changes highlighted to research community</a:t>
            </a:r>
          </a:p>
          <a:p>
            <a:pPr marL="457200" indent="-457200"/>
            <a:r>
              <a:rPr lang="en-US" sz="2800" dirty="0" smtClean="0"/>
              <a:t>Comments submitted to OMB/NSF (were due July 12</a:t>
            </a:r>
            <a:r>
              <a:rPr lang="en-US" sz="2800" baseline="30000" dirty="0" smtClean="0"/>
              <a:t>th</a:t>
            </a:r>
            <a:r>
              <a:rPr lang="en-US" sz="2800" dirty="0" smtClean="0"/>
              <a:t>) </a:t>
            </a:r>
          </a:p>
          <a:p>
            <a:pPr marL="457200" indent="-457200"/>
            <a:r>
              <a:rPr lang="en-US" sz="2800" dirty="0" smtClean="0"/>
              <a:t>Updated PAPPG released October 4, 2012; effective for proposals submitted or due on or after January 14, 2013</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229600" cy="808038"/>
          </a:xfrm>
        </p:spPr>
        <p:txBody>
          <a:bodyPr/>
          <a:lstStyle/>
          <a:p>
            <a:pPr algn="l"/>
            <a:r>
              <a:rPr lang="en-US" sz="3600" b="1" dirty="0" smtClean="0">
                <a:solidFill>
                  <a:schemeClr val="tx1"/>
                </a:solidFill>
                <a:effectLst>
                  <a:outerShdw blurRad="38100" dist="38100" dir="2700000" algn="tl">
                    <a:srgbClr val="000000">
                      <a:alpha val="43137"/>
                    </a:srgbClr>
                  </a:outerShdw>
                </a:effectLst>
              </a:rPr>
              <a:t>PAPPG Changes Topic List</a:t>
            </a:r>
            <a:endParaRPr lang="en-US" sz="3600"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447800"/>
            <a:ext cx="8229600" cy="5181600"/>
          </a:xfrm>
        </p:spPr>
        <p:txBody>
          <a:bodyPr>
            <a:normAutofit/>
          </a:bodyPr>
          <a:lstStyle/>
          <a:p>
            <a:pPr marL="465138" indent="-465138">
              <a:buSzPct val="125000"/>
              <a:buNone/>
            </a:pPr>
            <a:r>
              <a:rPr lang="en-US" b="1" u="sng" dirty="0" smtClean="0">
                <a:solidFill>
                  <a:schemeClr val="accent6"/>
                </a:solidFill>
              </a:rPr>
              <a:t>Significant Changes</a:t>
            </a:r>
          </a:p>
          <a:p>
            <a:pPr>
              <a:buSzPct val="125000"/>
            </a:pPr>
            <a:r>
              <a:rPr lang="en-US" sz="2800" dirty="0" smtClean="0"/>
              <a:t>Implementation of revised Merit Review Criteria</a:t>
            </a:r>
          </a:p>
          <a:p>
            <a:pPr marL="465138" indent="-465138">
              <a:buSzPct val="125000"/>
            </a:pPr>
            <a:r>
              <a:rPr lang="en-US" sz="2800" dirty="0" smtClean="0"/>
              <a:t>New Proposal Certifications</a:t>
            </a:r>
          </a:p>
          <a:p>
            <a:pPr marL="465138" indent="-465138">
              <a:buSzPct val="125000"/>
            </a:pPr>
            <a:r>
              <a:rPr lang="en-US" sz="2800" dirty="0" smtClean="0"/>
              <a:t>Revised Biographical Sketch requirements</a:t>
            </a:r>
          </a:p>
          <a:p>
            <a:pPr marL="465138" indent="-465138">
              <a:buSzPct val="125000"/>
            </a:pPr>
            <a:r>
              <a:rPr lang="en-US" sz="2800" dirty="0" smtClean="0"/>
              <a:t>Indirect Costs</a:t>
            </a:r>
          </a:p>
          <a:p>
            <a:pPr marL="465138" indent="-465138">
              <a:buSzPct val="125000"/>
            </a:pPr>
            <a:r>
              <a:rPr lang="en-US" sz="2800" dirty="0" smtClean="0"/>
              <a:t>Proposals Not Accepted</a:t>
            </a:r>
          </a:p>
          <a:p>
            <a:pPr lvl="1" indent="-465138"/>
            <a:r>
              <a:rPr lang="en-US" dirty="0" smtClean="0"/>
              <a:t>Increased clarity on submission of required sections of the proposal</a:t>
            </a:r>
          </a:p>
          <a:p>
            <a:pPr marL="465138" indent="-465138">
              <a:buSzPct val="125000"/>
            </a:pPr>
            <a:r>
              <a:rPr lang="en-US" sz="2800" dirty="0" smtClean="0"/>
              <a:t>NSF Award Cash Management $ervice (ACM$)</a:t>
            </a:r>
          </a:p>
          <a:p>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1"/>
                </a:solidFill>
                <a:effectLst>
                  <a:outerShdw blurRad="38100" dist="38100" dir="2700000" algn="tl">
                    <a:srgbClr val="000000">
                      <a:alpha val="43137"/>
                    </a:srgbClr>
                  </a:outerShdw>
                </a:effectLst>
              </a:rPr>
              <a:t>PAPPG Changes Topic List (Cont’d)</a:t>
            </a:r>
            <a:endParaRPr lang="en-US" sz="3600" dirty="0"/>
          </a:p>
        </p:txBody>
      </p:sp>
      <p:sp>
        <p:nvSpPr>
          <p:cNvPr id="3" name="Content Placeholder 2"/>
          <p:cNvSpPr>
            <a:spLocks noGrp="1"/>
          </p:cNvSpPr>
          <p:nvPr>
            <p:ph idx="1"/>
          </p:nvPr>
        </p:nvSpPr>
        <p:spPr/>
        <p:txBody>
          <a:bodyPr/>
          <a:lstStyle/>
          <a:p>
            <a:pPr>
              <a:buSzPct val="125000"/>
              <a:buNone/>
            </a:pPr>
            <a:r>
              <a:rPr lang="en-US" b="1" u="sng" dirty="0" smtClean="0">
                <a:solidFill>
                  <a:schemeClr val="accent6"/>
                </a:solidFill>
              </a:rPr>
              <a:t>Clarifications </a:t>
            </a:r>
          </a:p>
          <a:p>
            <a:pPr>
              <a:buSzPct val="125000"/>
            </a:pPr>
            <a:r>
              <a:rPr lang="en-US" sz="2800" dirty="0" smtClean="0"/>
              <a:t>Proposals that include High-Resolution Graphics</a:t>
            </a:r>
          </a:p>
          <a:p>
            <a:pPr>
              <a:buSzPct val="125000"/>
            </a:pPr>
            <a:r>
              <a:rPr lang="en-US" sz="2800" dirty="0" smtClean="0"/>
              <a:t>Proposals for Conferences, Symposia &amp; Workshops</a:t>
            </a:r>
          </a:p>
          <a:p>
            <a:pPr>
              <a:buSzPct val="125000"/>
            </a:pPr>
            <a:r>
              <a:rPr lang="en-US" sz="2800" dirty="0" smtClean="0"/>
              <a:t>Proposal Preparation Checklist</a:t>
            </a:r>
          </a:p>
          <a:p>
            <a:pPr>
              <a:buSzPct val="125000"/>
            </a:pPr>
            <a:r>
              <a:rPr lang="en-US" sz="2800" dirty="0" smtClean="0"/>
              <a:t>Conflict of Interest Policies</a:t>
            </a:r>
          </a:p>
          <a:p>
            <a:pPr>
              <a:buSzPct val="125000"/>
            </a:pPr>
            <a:r>
              <a:rPr lang="en-US" sz="2800" dirty="0" smtClean="0"/>
              <a:t>Wildlife Research</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944563"/>
            <a:ext cx="8229600" cy="808037"/>
          </a:xfrm>
          <a:prstGeom prst="rect">
            <a:avLst/>
          </a:prstGeom>
        </p:spPr>
        <p:txBody>
          <a:bodyPr/>
          <a:lstStyle/>
          <a:p>
            <a:pPr algn="l"/>
            <a:r>
              <a:rPr lang="en-US" sz="3200" b="1" dirty="0" smtClean="0">
                <a:effectLst>
                  <a:outerShdw blurRad="38100" dist="38100" dir="2700000" algn="tl">
                    <a:srgbClr val="000000">
                      <a:alpha val="43137"/>
                    </a:srgbClr>
                  </a:outerShdw>
                </a:effectLst>
              </a:rPr>
              <a:t>Merit Review Criteria </a:t>
            </a:r>
            <a:br>
              <a:rPr lang="en-US" sz="32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Funding Opportunities</a:t>
            </a:r>
            <a:endParaRPr lang="en-US" sz="2400" dirty="0">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228600" y="1981200"/>
            <a:ext cx="8229600" cy="4525963"/>
          </a:xfrm>
          <a:prstGeom prst="rect">
            <a:avLst/>
          </a:prstGeom>
        </p:spPr>
        <p:txBody>
          <a:bodyPr/>
          <a:lstStyle/>
          <a:p>
            <a:pPr marL="457200" indent="-457200">
              <a:buSzPct val="125000"/>
            </a:pPr>
            <a:r>
              <a:rPr lang="en-US" dirty="0" smtClean="0"/>
              <a:t>Boilerplate text has been developed and is being incorporated into Program Announcements and Solicitations</a:t>
            </a:r>
          </a:p>
          <a:p>
            <a:pPr marL="457200" indent="-457200"/>
            <a:endParaRPr lang="en-US" dirty="0" smtClean="0"/>
          </a:p>
          <a:p>
            <a:pPr marL="457200" indent="-457200">
              <a:buSzPct val="125000"/>
            </a:pPr>
            <a:r>
              <a:rPr lang="en-US" dirty="0" smtClean="0"/>
              <a:t>Program websites have been updated with important revision notes</a:t>
            </a:r>
          </a:p>
          <a:p>
            <a:pPr marL="457200" lvl="1" indent="-457200">
              <a:buClr>
                <a:srgbClr val="002060"/>
              </a:buClr>
            </a:pPr>
            <a:endParaRPr lang="en-US" dirty="0" smtClean="0"/>
          </a:p>
          <a:p>
            <a:pPr lvl="1">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868363"/>
            <a:ext cx="8458200" cy="960437"/>
          </a:xfrm>
          <a:prstGeom prst="rect">
            <a:avLst/>
          </a:prstGeom>
        </p:spPr>
        <p:txBody>
          <a:bodyPr/>
          <a:lstStyle/>
          <a:p>
            <a:pPr algn="l"/>
            <a:r>
              <a:rPr lang="en-US" sz="3200" b="1" dirty="0" smtClean="0">
                <a:effectLst>
                  <a:outerShdw blurRad="38100" dist="38100" dir="2700000" algn="tl">
                    <a:srgbClr val="000000">
                      <a:alpha val="43137"/>
                    </a:srgbClr>
                  </a:outerShdw>
                </a:effectLst>
              </a:rPr>
              <a:t>Merit Review Criteria</a:t>
            </a:r>
            <a:br>
              <a:rPr lang="en-US" sz="32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For Proposers </a:t>
            </a:r>
            <a:endParaRPr lang="en-US" sz="3200" b="1" dirty="0" smtClean="0">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228600" y="1828800"/>
            <a:ext cx="8458200" cy="4800600"/>
          </a:xfrm>
          <a:prstGeom prst="rect">
            <a:avLst/>
          </a:prstGeom>
        </p:spPr>
        <p:txBody>
          <a:bodyPr>
            <a:normAutofit lnSpcReduction="10000"/>
          </a:bodyPr>
          <a:lstStyle/>
          <a:p>
            <a:pPr marL="465138" indent="-465138">
              <a:buSzPct val="125000"/>
            </a:pPr>
            <a:r>
              <a:rPr lang="en-US" sz="2800" dirty="0" smtClean="0"/>
              <a:t>Project Summary will require text boxes in FastLane not to exceed 4,600 characters and will include</a:t>
            </a:r>
          </a:p>
          <a:p>
            <a:pPr marL="865188" lvl="1" indent="-465138"/>
            <a:r>
              <a:rPr lang="en-US" dirty="0" smtClean="0"/>
              <a:t>Overview</a:t>
            </a:r>
          </a:p>
          <a:p>
            <a:pPr marL="865188" lvl="1" indent="-465138"/>
            <a:r>
              <a:rPr lang="en-US" dirty="0" smtClean="0"/>
              <a:t>Statement on Intellectual Merit</a:t>
            </a:r>
          </a:p>
          <a:p>
            <a:pPr marL="865188" lvl="1" indent="-465138"/>
            <a:r>
              <a:rPr lang="en-US" dirty="0" smtClean="0"/>
              <a:t>Statement on Broader Impacts</a:t>
            </a:r>
            <a:endParaRPr lang="en-US" sz="3200" dirty="0" smtClean="0"/>
          </a:p>
          <a:p>
            <a:pPr marL="465138" indent="-465138">
              <a:buSzPct val="125000"/>
            </a:pPr>
            <a:r>
              <a:rPr lang="en-US" sz="2800" dirty="0" smtClean="0"/>
              <a:t>Proposals with special characters may upload Project Summary as a PDF document</a:t>
            </a:r>
          </a:p>
          <a:p>
            <a:pPr marL="465138" indent="-465138">
              <a:buSzPct val="125000"/>
            </a:pPr>
            <a:r>
              <a:rPr lang="en-US" sz="2800" dirty="0" smtClean="0"/>
              <a:t>Text boxes must be filled out or a project summary must be uploaded or FastLane will </a:t>
            </a:r>
            <a:r>
              <a:rPr lang="en-US" sz="2800" b="1" u="sng" dirty="0" smtClean="0"/>
              <a:t>not </a:t>
            </a:r>
            <a:r>
              <a:rPr lang="en-US" sz="2800" dirty="0" smtClean="0"/>
              <a:t> accept the proposal.</a:t>
            </a:r>
            <a:endParaRPr lang="en-US" sz="2800" b="1" u="sng" dirty="0" smtClean="0"/>
          </a:p>
          <a:p>
            <a:pPr marL="465138" indent="-465138"/>
            <a:endParaRPr lang="en-US" sz="2400" dirty="0" smtClean="0"/>
          </a:p>
          <a:p>
            <a:pPr marL="465138" indent="-465138"/>
            <a:endParaRPr lang="en-US" sz="2000" dirty="0" smtClean="0"/>
          </a:p>
          <a:p>
            <a:pPr marL="465138" indent="-465138"/>
            <a:endParaRPr lang="en-US" sz="2000" dirty="0" smtClean="0"/>
          </a:p>
          <a:p>
            <a:pPr lvl="1">
              <a:buNone/>
            </a:pPr>
            <a:endParaRPr lang="en-US" sz="2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838200"/>
            <a:ext cx="8229600" cy="808038"/>
          </a:xfrm>
          <a:prstGeom prst="rect">
            <a:avLst/>
          </a:prstGeom>
        </p:spPr>
        <p:txBody>
          <a:bodyPr/>
          <a:lstStyle/>
          <a:p>
            <a:pPr algn="l"/>
            <a:r>
              <a:rPr lang="en-US" sz="4000" b="1" dirty="0" smtClean="0">
                <a:latin typeface="Arial" pitchFamily="34" charset="0"/>
                <a:cs typeface="Arial" pitchFamily="34" charset="0"/>
              </a:rPr>
              <a:t>Contact Information </a:t>
            </a:r>
            <a:endParaRPr lang="en-US" sz="4000" b="1" dirty="0">
              <a:latin typeface="Arial" pitchFamily="34" charset="0"/>
              <a:cs typeface="Arial" pitchFamily="34" charset="0"/>
            </a:endParaRPr>
          </a:p>
        </p:txBody>
      </p:sp>
      <p:sp>
        <p:nvSpPr>
          <p:cNvPr id="3" name="Content Placeholder 2"/>
          <p:cNvSpPr>
            <a:spLocks noGrp="1"/>
          </p:cNvSpPr>
          <p:nvPr>
            <p:ph idx="4294967295"/>
          </p:nvPr>
        </p:nvSpPr>
        <p:spPr>
          <a:xfrm>
            <a:off x="304800" y="1676400"/>
            <a:ext cx="8534400" cy="4525963"/>
          </a:xfrm>
          <a:prstGeom prst="rect">
            <a:avLst/>
          </a:prstGeom>
        </p:spPr>
        <p:txBody>
          <a:bodyPr>
            <a:normAutofit/>
          </a:bodyPr>
          <a:lstStyle/>
          <a:p>
            <a:pPr marL="465138" indent="-465138">
              <a:buSzPct val="125000"/>
              <a:buNone/>
            </a:pPr>
            <a:r>
              <a:rPr lang="en-US" sz="2800" b="1" dirty="0" smtClean="0">
                <a:latin typeface="Arial" pitchFamily="34" charset="0"/>
                <a:cs typeface="Arial" pitchFamily="34" charset="0"/>
              </a:rPr>
              <a:t>Jeremy Leffler</a:t>
            </a:r>
          </a:p>
          <a:p>
            <a:pPr marL="468313" indent="-420688">
              <a:buSzPct val="125000"/>
            </a:pPr>
            <a:r>
              <a:rPr lang="en-US" sz="2800" dirty="0" smtClean="0">
                <a:latin typeface="Arial" pitchFamily="34" charset="0"/>
                <a:cs typeface="Arial" pitchFamily="34" charset="0"/>
              </a:rPr>
              <a:t>Outreach Specialist, Policy Office, Office of Budget, Finance and Award Management, Division of Institution &amp; Award Support </a:t>
            </a:r>
          </a:p>
          <a:p>
            <a:pPr marL="868363" lvl="1" indent="-420688">
              <a:buSzPct val="125000"/>
            </a:pPr>
            <a:r>
              <a:rPr lang="en-US" sz="2400" dirty="0" smtClean="0">
                <a:latin typeface="Arial" pitchFamily="34" charset="0"/>
                <a:cs typeface="Arial" pitchFamily="34" charset="0"/>
              </a:rPr>
              <a:t>(703) 292-8075</a:t>
            </a:r>
          </a:p>
          <a:p>
            <a:pPr marL="868363" lvl="1" indent="-420688">
              <a:buSzPct val="125000"/>
            </a:pPr>
            <a:r>
              <a:rPr lang="en-US" sz="2400" dirty="0" smtClean="0">
                <a:latin typeface="Arial" pitchFamily="34" charset="0"/>
                <a:cs typeface="Arial" pitchFamily="34" charset="0"/>
                <a:hlinkClick r:id="rId3"/>
              </a:rPr>
              <a:t>jleffler@nsf.gov</a:t>
            </a:r>
            <a:endParaRPr lang="en-US" sz="2400" dirty="0" smtClean="0">
              <a:latin typeface="Arial" pitchFamily="34" charset="0"/>
              <a:cs typeface="Arial" pitchFamily="34" charset="0"/>
            </a:endParaRPr>
          </a:p>
          <a:p>
            <a:pPr marL="868363" lvl="1" indent="-420688">
              <a:buSzPct val="125000"/>
            </a:pPr>
            <a:r>
              <a:rPr lang="en-US" sz="2400" dirty="0" smtClean="0">
                <a:latin typeface="Arial" pitchFamily="34" charset="0"/>
                <a:cs typeface="Arial" pitchFamily="34" charset="0"/>
                <a:hlinkClick r:id="rId4"/>
              </a:rPr>
              <a:t>policy@nsf.gov</a:t>
            </a:r>
            <a:r>
              <a:rPr lang="en-US" sz="2400" dirty="0" smtClean="0">
                <a:latin typeface="Arial" pitchFamily="34" charset="0"/>
                <a:cs typeface="Arial" pitchFamily="34" charset="0"/>
              </a:rPr>
              <a:t> </a:t>
            </a:r>
          </a:p>
          <a:p>
            <a:pPr marL="914400" lvl="1" indent="-457200">
              <a:buClr>
                <a:schemeClr val="accent6"/>
              </a:buClr>
              <a:buSzPct val="125000"/>
              <a:buFont typeface="Wingdings 2" pitchFamily="18" charset="2"/>
              <a:buChar char="¡"/>
            </a:pPr>
            <a:endParaRPr lang="en-US"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838200"/>
            <a:ext cx="8229600" cy="914400"/>
          </a:xfrm>
          <a:prstGeom prst="rect">
            <a:avLst/>
          </a:prstGeom>
        </p:spPr>
        <p:txBody>
          <a:bodyPr/>
          <a:lstStyle/>
          <a:p>
            <a:pPr algn="l"/>
            <a:r>
              <a:rPr lang="en-US" sz="3200" b="1" dirty="0" smtClean="0">
                <a:effectLst>
                  <a:outerShdw blurRad="38100" dist="38100" dir="2700000" algn="tl">
                    <a:srgbClr val="000000">
                      <a:alpha val="43137"/>
                    </a:srgbClr>
                  </a:outerShdw>
                </a:effectLst>
              </a:rPr>
              <a:t>Merit Review Criteria</a:t>
            </a:r>
            <a:br>
              <a:rPr lang="en-US" sz="32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For Proposers (Cont’d)</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228600" y="1828800"/>
            <a:ext cx="8229600" cy="4876800"/>
          </a:xfrm>
          <a:prstGeom prst="rect">
            <a:avLst/>
          </a:prstGeom>
        </p:spPr>
        <p:txBody>
          <a:bodyPr>
            <a:normAutofit fontScale="92500" lnSpcReduction="20000"/>
          </a:bodyPr>
          <a:lstStyle/>
          <a:p>
            <a:pPr marL="465138" indent="-465138">
              <a:buSzPct val="125000"/>
            </a:pPr>
            <a:r>
              <a:rPr lang="en-US" sz="2800" dirty="0" smtClean="0"/>
              <a:t>Project Description</a:t>
            </a:r>
          </a:p>
          <a:p>
            <a:pPr lvl="1"/>
            <a:r>
              <a:rPr lang="en-US" sz="2400" dirty="0" smtClean="0"/>
              <a:t>Must contain a separate section with a discussion of the broader impacts of the proposed activities</a:t>
            </a:r>
          </a:p>
          <a:p>
            <a:pPr lvl="1"/>
            <a:r>
              <a:rPr lang="en-US" sz="2400" dirty="0" smtClean="0"/>
              <a:t>Results from Prior Support (if any) must address intellectual merit and broader impacts</a:t>
            </a:r>
            <a:endParaRPr lang="en-US" sz="3200" dirty="0" smtClean="0"/>
          </a:p>
          <a:p>
            <a:pPr marL="465138" indent="-465138">
              <a:buSzPct val="125000"/>
            </a:pPr>
            <a:r>
              <a:rPr lang="en-US" sz="2800" dirty="0" smtClean="0"/>
              <a:t>New certification regarding Organizational Support</a:t>
            </a:r>
          </a:p>
          <a:p>
            <a:pPr marL="865188" lvl="1" indent="-465138"/>
            <a:r>
              <a:rPr lang="en-US" sz="2400" dirty="0" smtClean="0"/>
              <a:t>Requires AOR certification that organizational support will be made available as described in the proposal to address the broader impacts and intellectual merit activities to be undertaken</a:t>
            </a:r>
          </a:p>
          <a:p>
            <a:pPr marL="465138" indent="-465138">
              <a:buSzPct val="125000"/>
            </a:pPr>
            <a:r>
              <a:rPr lang="en-US" sz="2800" dirty="0" smtClean="0"/>
              <a:t>Annual and Final Project Reports </a:t>
            </a:r>
          </a:p>
          <a:p>
            <a:pPr marL="865188" lvl="1" indent="-465138"/>
            <a:r>
              <a:rPr lang="en-US" sz="2400" dirty="0" smtClean="0"/>
              <a:t>Must address activities intended to address the Broader Impacts criterion that are not intrinsic to the research</a:t>
            </a:r>
          </a:p>
          <a:p>
            <a:pPr marL="465138" indent="-465138">
              <a:buSzPct val="125000"/>
            </a:pPr>
            <a:r>
              <a:rPr lang="en-US" sz="2800" dirty="0" smtClean="0"/>
              <a:t>FastLane help to be updated for proposers</a:t>
            </a:r>
          </a:p>
          <a:p>
            <a:pPr marL="465138" indent="-465138"/>
            <a:endParaRPr lang="en-US" sz="24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868363"/>
            <a:ext cx="8229600" cy="960437"/>
          </a:xfrm>
          <a:prstGeom prst="rect">
            <a:avLst/>
          </a:prstGeom>
        </p:spPr>
        <p:txBody>
          <a:bodyPr/>
          <a:lstStyle/>
          <a:p>
            <a:pPr algn="l"/>
            <a:r>
              <a:rPr lang="en-US" sz="3200" b="1" dirty="0" smtClean="0">
                <a:effectLst>
                  <a:outerShdw blurRad="38100" dist="38100" dir="2700000" algn="tl">
                    <a:srgbClr val="000000">
                      <a:alpha val="43137"/>
                    </a:srgbClr>
                  </a:outerShdw>
                </a:effectLst>
              </a:rPr>
              <a:t>Merit Review Criteria </a:t>
            </a:r>
            <a:br>
              <a:rPr lang="en-US" sz="32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Reviewers</a:t>
            </a:r>
            <a:endParaRPr lang="en-US" sz="2400" dirty="0">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228600" y="1828800"/>
            <a:ext cx="8229600" cy="4800600"/>
          </a:xfrm>
          <a:prstGeom prst="rect">
            <a:avLst/>
          </a:prstGeom>
        </p:spPr>
        <p:txBody>
          <a:bodyPr>
            <a:normAutofit fontScale="77500" lnSpcReduction="20000"/>
          </a:bodyPr>
          <a:lstStyle/>
          <a:p>
            <a:pPr>
              <a:buSzPct val="125000"/>
            </a:pPr>
            <a:r>
              <a:rPr lang="en-US" sz="3100" dirty="0" smtClean="0"/>
              <a:t>Guiding Principles, Revised Review Criteria, and five review elements incorporated into GPG Chapter III</a:t>
            </a:r>
          </a:p>
          <a:p>
            <a:pPr>
              <a:buSzPct val="125000"/>
            </a:pPr>
            <a:r>
              <a:rPr lang="en-US" sz="3100" dirty="0" smtClean="0"/>
              <a:t>Reviewer and Panelist Letters</a:t>
            </a:r>
          </a:p>
          <a:p>
            <a:pPr lvl="1"/>
            <a:r>
              <a:rPr lang="en-US" sz="3100" dirty="0" smtClean="0"/>
              <a:t>Give due diligence to the three Merit Review Principles</a:t>
            </a:r>
          </a:p>
          <a:p>
            <a:pPr lvl="1"/>
            <a:r>
              <a:rPr lang="en-US" sz="3100" dirty="0" smtClean="0"/>
              <a:t>Evaluate against the two Merit Review Criteria</a:t>
            </a:r>
          </a:p>
          <a:p>
            <a:pPr lvl="1"/>
            <a:r>
              <a:rPr lang="en-US" sz="3100" dirty="0" smtClean="0"/>
              <a:t>Consider the five review elements in the review of both criteria</a:t>
            </a:r>
          </a:p>
          <a:p>
            <a:pPr>
              <a:buSzPct val="125000"/>
            </a:pPr>
            <a:r>
              <a:rPr lang="en-US" sz="3100" dirty="0" smtClean="0"/>
              <a:t>Panel and Proposal Review Form in FastLane </a:t>
            </a:r>
          </a:p>
          <a:p>
            <a:pPr lvl="1"/>
            <a:r>
              <a:rPr lang="en-US" sz="3100" dirty="0" smtClean="0"/>
              <a:t>Updated to incorporate consideration of review elements in addressing the two criteria</a:t>
            </a:r>
          </a:p>
          <a:p>
            <a:pPr lvl="1"/>
            <a:r>
              <a:rPr lang="en-US" sz="3100" dirty="0" smtClean="0"/>
              <a:t>Text box added for reviewers to address solicitation-specific criteria</a:t>
            </a:r>
          </a:p>
          <a:p>
            <a:endParaRPr lang="en-US" dirty="0" smtClean="0"/>
          </a:p>
          <a:p>
            <a:pPr lvl="1"/>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838200"/>
            <a:ext cx="8229600" cy="808038"/>
          </a:xfrm>
          <a:prstGeom prst="rect">
            <a:avLst/>
          </a:prstGeom>
        </p:spPr>
        <p:txBody>
          <a:bodyPr/>
          <a:lstStyle/>
          <a:p>
            <a:pPr algn="l"/>
            <a:r>
              <a:rPr lang="en-US" sz="3200" b="1" dirty="0" smtClean="0">
                <a:effectLst>
                  <a:outerShdw blurRad="38100" dist="38100" dir="2700000" algn="tl">
                    <a:srgbClr val="000000">
                      <a:alpha val="43137"/>
                    </a:srgbClr>
                  </a:outerShdw>
                </a:effectLst>
              </a:rPr>
              <a:t>Merit Review Criteria </a:t>
            </a:r>
            <a:br>
              <a:rPr lang="en-US" sz="32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Reviewers (Cont’d)</a:t>
            </a:r>
            <a:endParaRPr lang="en-US" sz="2400" dirty="0"/>
          </a:p>
        </p:txBody>
      </p:sp>
      <p:sp>
        <p:nvSpPr>
          <p:cNvPr id="3" name="Content Placeholder 2"/>
          <p:cNvSpPr>
            <a:spLocks noGrp="1"/>
          </p:cNvSpPr>
          <p:nvPr>
            <p:ph idx="4294967295"/>
          </p:nvPr>
        </p:nvSpPr>
        <p:spPr>
          <a:xfrm>
            <a:off x="304800" y="1981200"/>
            <a:ext cx="8229600" cy="4525963"/>
          </a:xfrm>
          <a:prstGeom prst="rect">
            <a:avLst/>
          </a:prstGeom>
        </p:spPr>
        <p:txBody>
          <a:bodyPr/>
          <a:lstStyle/>
          <a:p>
            <a:pPr>
              <a:buSzPct val="125000"/>
            </a:pPr>
            <a:r>
              <a:rPr lang="en-US" dirty="0" smtClean="0"/>
              <a:t>Examples document has been deleted</a:t>
            </a:r>
          </a:p>
          <a:p>
            <a:pPr>
              <a:buSzPct val="125000"/>
            </a:pPr>
            <a:endParaRPr lang="en-US" dirty="0" smtClean="0"/>
          </a:p>
          <a:p>
            <a:pPr>
              <a:buSzPct val="125000"/>
            </a:pPr>
            <a:r>
              <a:rPr lang="en-US" dirty="0" smtClean="0"/>
              <a:t>FastLane help to be updated for reviewers</a:t>
            </a:r>
          </a:p>
          <a:p>
            <a:endParaRPr lang="en-US" sz="2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868363"/>
            <a:ext cx="8458200" cy="808037"/>
          </a:xfrm>
          <a:prstGeom prst="rect">
            <a:avLst/>
          </a:prstGeom>
        </p:spPr>
        <p:txBody>
          <a:bodyPr/>
          <a:lstStyle/>
          <a:p>
            <a:pPr algn="l"/>
            <a:r>
              <a:rPr lang="en-US" sz="3200" b="1" dirty="0" smtClean="0">
                <a:effectLst>
                  <a:outerShdw blurRad="38100" dist="38100" dir="2700000" algn="tl">
                    <a:srgbClr val="000000">
                      <a:alpha val="43137"/>
                    </a:srgbClr>
                  </a:outerShdw>
                </a:effectLst>
              </a:rPr>
              <a:t>Merit Review Criteria</a:t>
            </a:r>
            <a:r>
              <a:rPr lang="en-US" sz="3600" b="1" dirty="0" smtClean="0">
                <a:effectLst>
                  <a:outerShdw blurRad="38100" dist="38100" dir="2700000" algn="tl">
                    <a:srgbClr val="000000">
                      <a:alpha val="43137"/>
                    </a:srgbClr>
                  </a:outerShdw>
                </a:effectLst>
              </a:rPr>
              <a:t/>
            </a:r>
            <a:br>
              <a:rPr lang="en-US" sz="36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Resources</a:t>
            </a:r>
            <a:endParaRPr lang="en-US" sz="3600" b="1" dirty="0" smtClean="0">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228600" y="1828800"/>
            <a:ext cx="8610600" cy="4800600"/>
          </a:xfrm>
          <a:prstGeom prst="rect">
            <a:avLst/>
          </a:prstGeom>
        </p:spPr>
        <p:txBody>
          <a:bodyPr/>
          <a:lstStyle/>
          <a:p>
            <a:pPr marL="465138" indent="-465138"/>
            <a:r>
              <a:rPr lang="en-US" sz="2800" dirty="0" smtClean="0"/>
              <a:t>NSF Merit Review Website </a:t>
            </a:r>
          </a:p>
          <a:p>
            <a:pPr marL="914400" lvl="1" indent="-457200"/>
            <a:r>
              <a:rPr lang="en-US" sz="2400" dirty="0" smtClean="0">
                <a:hlinkClick r:id="rId3"/>
              </a:rPr>
              <a:t>www.nsf.gov/bfa/dias/policy/merit_review/</a:t>
            </a:r>
            <a:r>
              <a:rPr lang="en-US" sz="2400" dirty="0" smtClean="0"/>
              <a:t> </a:t>
            </a:r>
          </a:p>
          <a:p>
            <a:pPr marL="465138" indent="-465138"/>
            <a:endParaRPr lang="en-US" dirty="0" smtClean="0"/>
          </a:p>
          <a:p>
            <a:pPr marL="465138" indent="-465138"/>
            <a:r>
              <a:rPr lang="en-US" sz="2800" dirty="0" smtClean="0"/>
              <a:t>Resources for the Proposer Community</a:t>
            </a:r>
          </a:p>
          <a:p>
            <a:pPr marL="914400" lvl="1" indent="-457200"/>
            <a:r>
              <a:rPr lang="en-US" sz="2400" dirty="0" smtClean="0">
                <a:hlinkClick r:id="rId4"/>
              </a:rPr>
              <a:t>www.nsf.gov/bfa/dias/policy/merit_review/resources.jsp</a:t>
            </a:r>
            <a:r>
              <a:rPr lang="en-US" sz="2400" dirty="0" smtClean="0"/>
              <a:t>   </a:t>
            </a:r>
          </a:p>
          <a:p>
            <a:pPr marL="865188" lvl="1" indent="-465138"/>
            <a:endParaRPr lang="en-US" dirty="0" smtClean="0"/>
          </a:p>
          <a:p>
            <a:pPr marL="865188" lvl="1" indent="-465138">
              <a:buNone/>
            </a:pP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914400"/>
            <a:ext cx="8458200" cy="808038"/>
          </a:xfrm>
          <a:prstGeom prst="rect">
            <a:avLst/>
          </a:prstGeom>
        </p:spPr>
        <p:txBody>
          <a:bodyPr/>
          <a:lstStyle/>
          <a:p>
            <a:pPr algn="l"/>
            <a:r>
              <a:rPr lang="en-US" sz="3200" b="1" dirty="0" smtClean="0">
                <a:effectLst>
                  <a:outerShdw blurRad="38100" dist="38100" dir="2700000" algn="tl">
                    <a:srgbClr val="000000">
                      <a:alpha val="43137"/>
                    </a:srgbClr>
                  </a:outerShdw>
                </a:effectLst>
              </a:rPr>
              <a:t>Merit Review Criteria</a:t>
            </a:r>
            <a:r>
              <a:rPr lang="en-US" sz="3600" b="1" dirty="0" smtClean="0">
                <a:effectLst>
                  <a:outerShdw blurRad="38100" dist="38100" dir="2700000" algn="tl">
                    <a:srgbClr val="000000">
                      <a:alpha val="43137"/>
                    </a:srgbClr>
                  </a:outerShdw>
                </a:effectLst>
              </a:rPr>
              <a:t/>
            </a:r>
            <a:br>
              <a:rPr lang="en-US" sz="36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FAQ Development</a:t>
            </a:r>
            <a:endParaRPr lang="en-US" sz="3600" b="1" dirty="0" smtClean="0">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304800" y="2286000"/>
            <a:ext cx="8458200" cy="3657600"/>
          </a:xfrm>
          <a:prstGeom prst="rect">
            <a:avLst/>
          </a:prstGeom>
        </p:spPr>
        <p:txBody>
          <a:bodyPr/>
          <a:lstStyle/>
          <a:p>
            <a:pPr marL="465138" indent="-465138"/>
            <a:r>
              <a:rPr lang="en-US" sz="2800" dirty="0" smtClean="0"/>
              <a:t>We need your assistance in development of Frequently Asked Questions (FAQs)!!</a:t>
            </a:r>
          </a:p>
          <a:p>
            <a:pPr marL="465138" indent="-465138"/>
            <a:endParaRPr lang="en-US" dirty="0" smtClean="0"/>
          </a:p>
          <a:p>
            <a:pPr marL="465138" indent="-465138"/>
            <a:r>
              <a:rPr lang="en-US" sz="2800" dirty="0" smtClean="0"/>
              <a:t>Please submit questions to </a:t>
            </a:r>
            <a:r>
              <a:rPr lang="en-US" sz="2800" dirty="0" smtClean="0">
                <a:hlinkClick r:id="rId3"/>
              </a:rPr>
              <a:t>policy@nsf.gov</a:t>
            </a:r>
            <a:r>
              <a:rPr lang="en-US" sz="2800" dirty="0" smtClean="0"/>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229600" cy="808038"/>
          </a:xfrm>
        </p:spPr>
        <p:txBody>
          <a:bodyPr/>
          <a:lstStyle/>
          <a:p>
            <a:r>
              <a:rPr lang="en-US" b="1" dirty="0" smtClean="0">
                <a:effectLst>
                  <a:outerShdw blurRad="38100" dist="38100" dir="2700000" algn="tl">
                    <a:srgbClr val="000000">
                      <a:alpha val="43137"/>
                    </a:srgbClr>
                  </a:outerShdw>
                </a:effectLst>
              </a:rPr>
              <a:t>New Proposal Certifications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SzPct val="125000"/>
            </a:pPr>
            <a:r>
              <a:rPr lang="en-US" sz="2800" dirty="0" smtClean="0"/>
              <a:t>Proposal Certifications have been updated to include:</a:t>
            </a:r>
          </a:p>
          <a:p>
            <a:pPr marL="742950" lvl="1" indent="-285750">
              <a:lnSpc>
                <a:spcPct val="80000"/>
              </a:lnSpc>
              <a:buClrTx/>
              <a:buFont typeface="Calibri" pitchFamily="34" charset="0"/>
              <a:buChar char="–"/>
            </a:pPr>
            <a:r>
              <a:rPr lang="en-US" sz="2400" dirty="0" smtClean="0"/>
              <a:t>a new Organizational Support Certification to address Section 526 of the America COMPETES Reauthorization Act (ACRA) of 2010.</a:t>
            </a:r>
          </a:p>
          <a:p>
            <a:pPr marL="742950" lvl="1" indent="-285750">
              <a:lnSpc>
                <a:spcPct val="80000"/>
              </a:lnSpc>
              <a:buClrTx/>
              <a:buFont typeface="Calibri" pitchFamily="34" charset="0"/>
              <a:buChar char="–"/>
            </a:pPr>
            <a:r>
              <a:rPr lang="en-US" sz="2400" dirty="0" smtClean="0"/>
              <a:t>additional certifications on tax obligations/liability and felony conviction. These certifications were added to implement provisions included in the Commerce, Justice, and Related Agencies Appropriations Act of 2012.</a:t>
            </a:r>
          </a:p>
          <a:p>
            <a:pPr lvl="1"/>
            <a:endParaRPr lang="en-US" sz="800" i="1" dirty="0" smtClean="0"/>
          </a:p>
          <a:p>
            <a:pPr>
              <a:buSzPct val="125000"/>
            </a:pPr>
            <a:r>
              <a:rPr lang="en-US" sz="2800" dirty="0" smtClean="0"/>
              <a:t>Parallel language also will be added to the award terms and conditions on tax obligations/liability and felony conviction. </a:t>
            </a:r>
            <a:endParaRPr 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229600" cy="808038"/>
          </a:xfrm>
        </p:spPr>
        <p:txBody>
          <a:bodyPr/>
          <a:lstStyle/>
          <a:p>
            <a:r>
              <a:rPr lang="en-US" b="1" dirty="0" smtClean="0">
                <a:effectLst>
                  <a:outerShdw blurRad="38100" dist="38100" dir="2700000" algn="tl">
                    <a:srgbClr val="000000">
                      <a:alpha val="43137"/>
                    </a:srgbClr>
                  </a:outerShdw>
                </a:effectLst>
              </a:rPr>
              <a:t>Biographical Sketch(es)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752600"/>
            <a:ext cx="8229600" cy="4525963"/>
          </a:xfrm>
        </p:spPr>
        <p:txBody>
          <a:bodyPr/>
          <a:lstStyle/>
          <a:p>
            <a:pPr lvl="0">
              <a:buSzPct val="125000"/>
            </a:pPr>
            <a:r>
              <a:rPr lang="en-US" sz="2800" dirty="0" smtClean="0"/>
              <a:t>The “Publications” section to of the Biosketch has been renamed “Products”. </a:t>
            </a:r>
          </a:p>
          <a:p>
            <a:pPr marL="742950" lvl="1" indent="-285750">
              <a:lnSpc>
                <a:spcPct val="80000"/>
              </a:lnSpc>
              <a:buClrTx/>
              <a:buFont typeface="Calibri" pitchFamily="34" charset="0"/>
              <a:buChar char="–"/>
            </a:pPr>
            <a:r>
              <a:rPr lang="en-US" sz="2400" dirty="0" smtClean="0"/>
              <a:t>This change makes clear that products may include, but are not limited to, publications, data sets, software, patents, and copyrights.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229600" cy="808038"/>
          </a:xfrm>
        </p:spPr>
        <p:txBody>
          <a:bodyPr/>
          <a:lstStyle/>
          <a:p>
            <a:pPr algn="l"/>
            <a:r>
              <a:rPr lang="en-US" b="1" dirty="0" smtClean="0">
                <a:solidFill>
                  <a:schemeClr val="tx1"/>
                </a:solidFill>
                <a:effectLst>
                  <a:outerShdw blurRad="38100" dist="38100" dir="2700000" algn="tl">
                    <a:srgbClr val="000000">
                      <a:alpha val="43137"/>
                    </a:srgbClr>
                  </a:outerShdw>
                </a:effectLst>
              </a:rPr>
              <a:t>Indirect Costs</a:t>
            </a:r>
            <a:endParaRPr lang="en-US"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524000"/>
            <a:ext cx="8229600" cy="4525963"/>
          </a:xfrm>
        </p:spPr>
        <p:txBody>
          <a:bodyPr/>
          <a:lstStyle/>
          <a:p>
            <a:pPr>
              <a:buSzPct val="125000"/>
              <a:buFont typeface="Arial" pitchFamily="34" charset="0"/>
              <a:buChar char="•"/>
            </a:pPr>
            <a:r>
              <a:rPr lang="en-US" sz="2600" dirty="0" smtClean="0"/>
              <a:t>Except as noted in the </a:t>
            </a:r>
            <a:r>
              <a:rPr lang="en-US" sz="2600" i="1" dirty="0" smtClean="0"/>
              <a:t>Grant Proposal Guide:</a:t>
            </a:r>
          </a:p>
          <a:p>
            <a:pPr lvl="1"/>
            <a:endParaRPr lang="en-US" sz="800" dirty="0" smtClean="0"/>
          </a:p>
          <a:p>
            <a:pPr marL="742950" lvl="1" indent="-285750">
              <a:lnSpc>
                <a:spcPct val="80000"/>
              </a:lnSpc>
              <a:buClrTx/>
              <a:buFont typeface="Calibri" pitchFamily="34" charset="0"/>
              <a:buChar char="–"/>
            </a:pPr>
            <a:r>
              <a:rPr lang="en-US" sz="2400" dirty="0" smtClean="0"/>
              <a:t>Participant support section;</a:t>
            </a:r>
          </a:p>
          <a:p>
            <a:pPr marL="742950" lvl="1" indent="-285750">
              <a:lnSpc>
                <a:spcPct val="80000"/>
              </a:lnSpc>
              <a:buClrTx/>
              <a:buFont typeface="Calibri" pitchFamily="34" charset="0"/>
              <a:buChar char="–"/>
            </a:pPr>
            <a:r>
              <a:rPr lang="en-US" sz="2400" dirty="0" smtClean="0"/>
              <a:t>International Travel Grants Section; or</a:t>
            </a:r>
          </a:p>
          <a:p>
            <a:pPr marL="742950" lvl="1" indent="-285750">
              <a:lnSpc>
                <a:spcPct val="80000"/>
              </a:lnSpc>
              <a:buClrTx/>
              <a:buFont typeface="Calibri" pitchFamily="34" charset="0"/>
              <a:buChar char="–"/>
            </a:pPr>
            <a:r>
              <a:rPr lang="en-US" sz="2400" dirty="0" smtClean="0"/>
              <a:t>In a specific program solicitation.</a:t>
            </a:r>
          </a:p>
          <a:p>
            <a:pPr marL="465138" lvl="1" indent="-7938">
              <a:buNone/>
            </a:pPr>
            <a:endParaRPr lang="en-US" sz="800" dirty="0" smtClean="0"/>
          </a:p>
          <a:p>
            <a:pPr marL="465138" lvl="1" indent="-7938">
              <a:buNone/>
            </a:pPr>
            <a:r>
              <a:rPr lang="en-US" sz="2400" dirty="0" smtClean="0"/>
              <a:t>Institutions must use the applicable indirect cost rate (F&amp;A) that has been negotiated with the cognizant federal agency.</a:t>
            </a:r>
          </a:p>
          <a:p>
            <a:pPr>
              <a:buSzPct val="125000"/>
              <a:buFont typeface="Arial" pitchFamily="34" charset="0"/>
              <a:buChar char="•"/>
            </a:pPr>
            <a:endParaRPr lang="en-US" sz="800" dirty="0" smtClean="0"/>
          </a:p>
          <a:p>
            <a:pPr>
              <a:buSzPct val="125000"/>
              <a:buFont typeface="Arial" pitchFamily="34" charset="0"/>
              <a:buChar char="•"/>
            </a:pPr>
            <a:r>
              <a:rPr lang="en-US" sz="2600" dirty="0" smtClean="0"/>
              <a:t>Foreign grantees and subawardees also are generally not eligible for indirect cost recovery.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229600" cy="808038"/>
          </a:xfrm>
        </p:spPr>
        <p:txBody>
          <a:bodyPr/>
          <a:lstStyle/>
          <a:p>
            <a:r>
              <a:rPr lang="en-US" b="1" dirty="0" smtClean="0">
                <a:effectLst>
                  <a:outerShdw blurRad="38100" dist="38100" dir="2700000" algn="tl">
                    <a:srgbClr val="000000">
                      <a:alpha val="43137"/>
                    </a:srgbClr>
                  </a:outerShdw>
                </a:effectLst>
              </a:rPr>
              <a:t>Proposals Not Accepted</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600200"/>
            <a:ext cx="8229600" cy="4525963"/>
          </a:xfrm>
        </p:spPr>
        <p:txBody>
          <a:bodyPr/>
          <a:lstStyle/>
          <a:p>
            <a:pPr>
              <a:buSzPct val="125000"/>
            </a:pPr>
            <a:r>
              <a:rPr lang="en-US" sz="2800" dirty="0" smtClean="0"/>
              <a:t>Formally recognizes a new category of non-award decisions and transactions: Proposal Not Accepted</a:t>
            </a:r>
          </a:p>
          <a:p>
            <a:pPr>
              <a:buSzPct val="125000"/>
            </a:pPr>
            <a:r>
              <a:rPr lang="en-US" sz="2800" dirty="0" smtClean="0"/>
              <a:t>Is defined as “FastLane will not permit submission of the proposal”</a:t>
            </a:r>
          </a:p>
          <a:p>
            <a:pPr>
              <a:buSzPct val="125000"/>
            </a:pPr>
            <a:r>
              <a:rPr lang="en-US" sz="2800" dirty="0" smtClean="0"/>
              <a:t>This new category applies to:</a:t>
            </a:r>
          </a:p>
          <a:p>
            <a:pPr marL="742950" lvl="1" indent="-285750">
              <a:lnSpc>
                <a:spcPct val="80000"/>
              </a:lnSpc>
              <a:buClrTx/>
              <a:buFont typeface="Calibri" pitchFamily="34" charset="0"/>
              <a:buChar char="–"/>
            </a:pPr>
            <a:r>
              <a:rPr lang="en-US" sz="2400" dirty="0" smtClean="0"/>
              <a:t>Data Management Plans</a:t>
            </a:r>
          </a:p>
          <a:p>
            <a:pPr marL="742950" lvl="1" indent="-285750">
              <a:lnSpc>
                <a:spcPct val="80000"/>
              </a:lnSpc>
              <a:buClrTx/>
              <a:buFont typeface="Calibri" pitchFamily="34" charset="0"/>
              <a:buChar char="–"/>
            </a:pPr>
            <a:r>
              <a:rPr lang="en-US" sz="2400" dirty="0" smtClean="0"/>
              <a:t>Postdoctoral Mentoring Plans</a:t>
            </a:r>
          </a:p>
          <a:p>
            <a:pPr marL="742950" lvl="1" indent="-285750">
              <a:lnSpc>
                <a:spcPct val="80000"/>
              </a:lnSpc>
              <a:buClrTx/>
              <a:buFont typeface="Calibri" pitchFamily="34" charset="0"/>
              <a:buChar char="–"/>
            </a:pPr>
            <a:r>
              <a:rPr lang="en-US" sz="2400" dirty="0" smtClean="0"/>
              <a:t>Project Summaries  </a:t>
            </a:r>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229600" cy="808038"/>
          </a:xfrm>
        </p:spPr>
        <p:txBody>
          <a:bodyPr/>
          <a:lstStyle/>
          <a:p>
            <a:r>
              <a:rPr lang="en-US" sz="3600" b="1" dirty="0" smtClean="0">
                <a:effectLst>
                  <a:outerShdw blurRad="38100" dist="38100" dir="2700000" algn="tl">
                    <a:srgbClr val="000000">
                      <a:alpha val="43137"/>
                    </a:srgbClr>
                  </a:outerShdw>
                </a:effectLst>
              </a:rPr>
              <a:t>Required Sections of the Proposal</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371600"/>
            <a:ext cx="8229600" cy="4525963"/>
          </a:xfrm>
        </p:spPr>
        <p:txBody>
          <a:bodyPr/>
          <a:lstStyle/>
          <a:p>
            <a:pPr>
              <a:buSzPct val="125000"/>
            </a:pPr>
            <a:r>
              <a:rPr lang="en-US" sz="2400" dirty="0" smtClean="0"/>
              <a:t>Cover Sheet – including certifications</a:t>
            </a:r>
          </a:p>
          <a:p>
            <a:pPr>
              <a:buSzPct val="125000"/>
            </a:pPr>
            <a:r>
              <a:rPr lang="en-US" sz="2400" dirty="0" smtClean="0"/>
              <a:t>Project Summary</a:t>
            </a:r>
          </a:p>
          <a:p>
            <a:pPr>
              <a:buSzPct val="125000"/>
            </a:pPr>
            <a:r>
              <a:rPr lang="en-US" sz="2400" dirty="0" smtClean="0"/>
              <a:t>Project Description – including Results from Prior NSF Support</a:t>
            </a:r>
          </a:p>
          <a:p>
            <a:pPr>
              <a:buSzPct val="125000"/>
            </a:pPr>
            <a:r>
              <a:rPr lang="en-US" sz="2400" dirty="0" smtClean="0"/>
              <a:t>References Cited</a:t>
            </a:r>
          </a:p>
          <a:p>
            <a:pPr>
              <a:buSzPct val="125000"/>
            </a:pPr>
            <a:r>
              <a:rPr lang="en-US" sz="2400" dirty="0" smtClean="0"/>
              <a:t>Biographical Sketch(es)</a:t>
            </a:r>
          </a:p>
          <a:p>
            <a:pPr>
              <a:buSzPct val="125000"/>
            </a:pPr>
            <a:r>
              <a:rPr lang="en-US" sz="2400" dirty="0" smtClean="0"/>
              <a:t>Budget &amp; Budget Justification</a:t>
            </a:r>
          </a:p>
          <a:p>
            <a:pPr>
              <a:buSzPct val="125000"/>
            </a:pPr>
            <a:r>
              <a:rPr lang="en-US" sz="2400" dirty="0" smtClean="0"/>
              <a:t>Current and Pending Support</a:t>
            </a:r>
          </a:p>
          <a:p>
            <a:pPr>
              <a:buSzPct val="125000"/>
            </a:pPr>
            <a:r>
              <a:rPr lang="en-US" sz="2400" dirty="0" smtClean="0"/>
              <a:t>Facilities, Equipment &amp; Other Resources</a:t>
            </a:r>
          </a:p>
          <a:p>
            <a:pPr>
              <a:buSzPct val="125000"/>
            </a:pPr>
            <a:r>
              <a:rPr lang="en-US" sz="2400" dirty="0" smtClean="0"/>
              <a:t>Supplementary Documentation</a:t>
            </a:r>
          </a:p>
          <a:p>
            <a:pPr marL="742950" lvl="1" indent="-285750">
              <a:lnSpc>
                <a:spcPct val="80000"/>
              </a:lnSpc>
              <a:buClrTx/>
              <a:buFont typeface="Calibri" pitchFamily="34" charset="0"/>
              <a:buChar char="–"/>
            </a:pPr>
            <a:r>
              <a:rPr lang="en-US" sz="2000" dirty="0" smtClean="0"/>
              <a:t>Data Management Plan</a:t>
            </a:r>
          </a:p>
          <a:p>
            <a:pPr marL="742950" lvl="1" indent="-285750">
              <a:lnSpc>
                <a:spcPct val="80000"/>
              </a:lnSpc>
              <a:buClrTx/>
              <a:buFont typeface="Calibri" pitchFamily="34" charset="0"/>
              <a:buChar char="–"/>
            </a:pPr>
            <a:r>
              <a:rPr lang="en-US" sz="2000" dirty="0" smtClean="0"/>
              <a:t>Postdoctoral Mentoring Plan (where applicable)</a:t>
            </a:r>
          </a:p>
          <a:p>
            <a:pPr lvl="1"/>
            <a:endParaRPr lang="en-US" sz="2000" dirty="0" smtClean="0"/>
          </a:p>
          <a:p>
            <a:endParaRPr lang="en-US" sz="2400" dirty="0" smtClean="0"/>
          </a:p>
          <a:p>
            <a:endParaRPr lang="en-US" sz="2400" dirty="0" smtClean="0"/>
          </a:p>
          <a:p>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838200"/>
            <a:ext cx="8229600" cy="808038"/>
          </a:xfrm>
          <a:prstGeom prst="rect">
            <a:avLst/>
          </a:prstGeom>
        </p:spPr>
        <p:txBody>
          <a:bodyPr/>
          <a:lstStyle/>
          <a:p>
            <a:pPr algn="l"/>
            <a:r>
              <a:rPr lang="en-US" sz="3600" b="1" dirty="0" smtClean="0">
                <a:effectLst>
                  <a:outerShdw blurRad="38100" dist="38100" dir="2700000" algn="tl">
                    <a:srgbClr val="000000">
                      <a:alpha val="43137"/>
                    </a:srgbClr>
                  </a:outerShdw>
                </a:effectLst>
              </a:rPr>
              <a:t>Topics</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304800" y="1600200"/>
            <a:ext cx="8229600" cy="4525963"/>
          </a:xfrm>
          <a:prstGeom prst="rect">
            <a:avLst/>
          </a:prstGeom>
        </p:spPr>
        <p:txBody>
          <a:bodyPr/>
          <a:lstStyle/>
          <a:p>
            <a:r>
              <a:rPr lang="en-US" dirty="0" smtClean="0"/>
              <a:t>Revised Merit Review Criteria</a:t>
            </a:r>
          </a:p>
          <a:p>
            <a:r>
              <a:rPr lang="en-US" dirty="0" smtClean="0"/>
              <a:t>Updates to the Proposal &amp; Award Policies &amp; Procedures Guide (PAPPG)</a:t>
            </a:r>
          </a:p>
          <a:p>
            <a:r>
              <a:rPr lang="en-US" dirty="0" smtClean="0"/>
              <a:t>Revisions to the NSF Grants.gov Application Guide</a:t>
            </a:r>
          </a:p>
          <a:p>
            <a:r>
              <a:rPr lang="en-US" dirty="0" smtClean="0"/>
              <a:t>Cost Sharing Progress Update</a:t>
            </a:r>
          </a:p>
          <a:p>
            <a:r>
              <a:rPr lang="en-US" dirty="0" smtClean="0"/>
              <a:t>Upcoming changes to project reporting at NSF</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839200" cy="808038"/>
          </a:xfrm>
        </p:spPr>
        <p:txBody>
          <a:bodyPr/>
          <a:lstStyle/>
          <a:p>
            <a:pPr algn="l"/>
            <a:r>
              <a:rPr lang="en-US" sz="3200" b="1" dirty="0" smtClean="0">
                <a:solidFill>
                  <a:schemeClr val="tx1"/>
                </a:solidFill>
                <a:effectLst>
                  <a:outerShdw blurRad="38100" dist="38100" dir="2700000" algn="tl">
                    <a:srgbClr val="000000">
                      <a:alpha val="43137"/>
                    </a:srgbClr>
                  </a:outerShdw>
                </a:effectLst>
              </a:rPr>
              <a:t>Awardee Cash Management $ervice (ACM$)</a:t>
            </a:r>
          </a:p>
        </p:txBody>
      </p:sp>
      <p:sp>
        <p:nvSpPr>
          <p:cNvPr id="3" name="Content Placeholder 2"/>
          <p:cNvSpPr>
            <a:spLocks noGrp="1"/>
          </p:cNvSpPr>
          <p:nvPr>
            <p:ph idx="1"/>
          </p:nvPr>
        </p:nvSpPr>
        <p:spPr>
          <a:xfrm>
            <a:off x="457200" y="1752600"/>
            <a:ext cx="8229600" cy="4525963"/>
          </a:xfrm>
        </p:spPr>
        <p:txBody>
          <a:bodyPr/>
          <a:lstStyle/>
          <a:p>
            <a:pPr>
              <a:buSzPct val="125000"/>
            </a:pPr>
            <a:r>
              <a:rPr lang="en-US" sz="2500" dirty="0" smtClean="0"/>
              <a:t>ACM$ will replace the current FastLane Cash Function</a:t>
            </a:r>
          </a:p>
          <a:p>
            <a:pPr>
              <a:buSzPct val="125000"/>
            </a:pPr>
            <a:r>
              <a:rPr lang="en-US" sz="2500" dirty="0" smtClean="0"/>
              <a:t>When implemented, NSF will discontinue payments under the cash pooling method where awardee institutions request funds on a lump sum basis to cover the cash requirements for their awards</a:t>
            </a:r>
          </a:p>
          <a:p>
            <a:pPr>
              <a:buSzPct val="125000"/>
            </a:pPr>
            <a:r>
              <a:rPr lang="en-US" sz="2500" dirty="0" smtClean="0"/>
              <a:t>Requires award level detail with each payment request </a:t>
            </a:r>
          </a:p>
          <a:p>
            <a:pPr>
              <a:buSzPct val="125000"/>
            </a:pPr>
            <a:r>
              <a:rPr lang="en-US" sz="2500" dirty="0" smtClean="0"/>
              <a:t>Implemented in Research.gov with all awardees required to use by April 2013.</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C8601ADF-C085-431D-B458-9630EF4D01DF}" type="slidenum">
              <a:rPr lang="en-US" smtClean="0"/>
              <a:pPr/>
              <a:t>31</a:t>
            </a:fld>
            <a:endParaRPr lang="en-US" dirty="0"/>
          </a:p>
        </p:txBody>
      </p:sp>
      <p:graphicFrame>
        <p:nvGraphicFramePr>
          <p:cNvPr id="6" name="Object 5"/>
          <p:cNvGraphicFramePr>
            <a:graphicFrameLocks noChangeAspect="1"/>
          </p:cNvGraphicFramePr>
          <p:nvPr/>
        </p:nvGraphicFramePr>
        <p:xfrm>
          <a:off x="0" y="609600"/>
          <a:ext cx="8915400" cy="6248400"/>
        </p:xfrm>
        <a:graphic>
          <a:graphicData uri="http://schemas.openxmlformats.org/presentationml/2006/ole">
            <p:oleObj spid="_x0000_s1026" name="Document" r:id="rId4" imgW="5968555" imgH="5133417" progId="Word.Document.12">
              <p:embed/>
            </p:oleObj>
          </a:graphicData>
        </a:graphic>
      </p:graphicFrame>
      <p:pic>
        <p:nvPicPr>
          <p:cNvPr id="4" name="Picture 2"/>
          <p:cNvPicPr>
            <a:picLocks noChangeAspect="1" noChangeArrowheads="1"/>
          </p:cNvPicPr>
          <p:nvPr/>
        </p:nvPicPr>
        <p:blipFill>
          <a:blip r:embed="rId5" cstate="print"/>
          <a:srcRect/>
          <a:stretch>
            <a:fillRect/>
          </a:stretch>
        </p:blipFill>
        <p:spPr bwMode="auto">
          <a:xfrm>
            <a:off x="2057400" y="1752600"/>
            <a:ext cx="4495800" cy="262528"/>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228600" y="2870571"/>
            <a:ext cx="1447800" cy="253629"/>
          </a:xfrm>
          <a:prstGeom prst="rect">
            <a:avLst/>
          </a:prstGeom>
          <a:noFill/>
          <a:ln w="9525">
            <a:noFill/>
            <a:miter lim="800000"/>
            <a:headEnd/>
            <a:tailEnd/>
          </a:ln>
        </p:spPr>
      </p:pic>
      <p:sp>
        <p:nvSpPr>
          <p:cNvPr id="8" name="Title 6"/>
          <p:cNvSpPr txBox="1">
            <a:spLocks/>
          </p:cNvSpPr>
          <p:nvPr/>
        </p:nvSpPr>
        <p:spPr>
          <a:xfrm>
            <a:off x="0" y="0"/>
            <a:ext cx="9144000" cy="685800"/>
          </a:xfrm>
          <a:prstGeom prst="rect">
            <a:avLst/>
          </a:prstGeom>
          <a:solidFill>
            <a:schemeClr val="bg1"/>
          </a:solidFill>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600" b="1" dirty="0" smtClean="0">
                <a:effectLst>
                  <a:outerShdw blurRad="38100" dist="38100" dir="2700000" algn="tl">
                    <a:srgbClr val="000000">
                      <a:alpha val="43137"/>
                    </a:srgbClr>
                  </a:outerShdw>
                </a:effectLst>
                <a:latin typeface="+mj-lt"/>
                <a:ea typeface="+mj-ea"/>
                <a:cs typeface="+mj-cs"/>
              </a:rPr>
              <a:t>ACM$ Payment Request Screen </a:t>
            </a:r>
            <a:endParaRPr lang="en-US" sz="3600" b="1" dirty="0">
              <a:effectLst>
                <a:outerShdw blurRad="38100" dist="38100" dir="2700000" algn="tl">
                  <a:srgbClr val="000000">
                    <a:alpha val="43137"/>
                  </a:srgbClr>
                </a:outerShdw>
              </a:effectLst>
              <a:latin typeface="+mj-lt"/>
              <a:ea typeface="+mj-ea"/>
              <a:cs typeface="+mj-cs"/>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229600" cy="808038"/>
          </a:xfrm>
        </p:spPr>
        <p:txBody>
          <a:bodyPr/>
          <a:lstStyle/>
          <a:p>
            <a:r>
              <a:rPr lang="en-US" b="1" dirty="0" smtClean="0">
                <a:effectLst>
                  <a:outerShdw blurRad="38100" dist="38100" dir="2700000" algn="tl">
                    <a:srgbClr val="000000">
                      <a:alpha val="43137"/>
                    </a:srgbClr>
                  </a:outerShdw>
                </a:effectLst>
              </a:rPr>
              <a:t>High-Resolution Graphics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28800"/>
            <a:ext cx="8229600" cy="4525963"/>
          </a:xfrm>
        </p:spPr>
        <p:txBody>
          <a:bodyPr/>
          <a:lstStyle/>
          <a:p>
            <a:pPr>
              <a:buSzPct val="125000"/>
            </a:pPr>
            <a:r>
              <a:rPr lang="en-US" sz="2800" dirty="0" smtClean="0"/>
              <a:t>Coverage regarding submission of proposals that contain high-resolution graphics has been deleted due to small usage by the research community.</a:t>
            </a:r>
            <a:br>
              <a:rPr lang="en-US" sz="2800" dirty="0" smtClean="0"/>
            </a:br>
            <a:endParaRPr lang="en-US" sz="2800" dirty="0" smtClean="0"/>
          </a:p>
          <a:p>
            <a:pPr>
              <a:buSzPct val="125000"/>
            </a:pPr>
            <a:r>
              <a:rPr lang="en-US" sz="2800" dirty="0" smtClean="0"/>
              <a:t>The Proposal Cover Sheet also will be modified to remove the checkbox. </a:t>
            </a:r>
            <a:endParaRPr lang="en-US"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808038"/>
          </a:xfrm>
        </p:spPr>
        <p:txBody>
          <a:bodyPr/>
          <a:lstStyle/>
          <a:p>
            <a:r>
              <a:rPr lang="en-US" sz="3600" b="1" dirty="0" smtClean="0">
                <a:effectLst>
                  <a:outerShdw blurRad="38100" dist="38100" dir="2700000" algn="tl">
                    <a:srgbClr val="000000">
                      <a:alpha val="43137"/>
                    </a:srgbClr>
                  </a:outerShdw>
                </a:effectLst>
              </a:rPr>
              <a:t>Conferences, Symposia &amp; Workshops</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SzPct val="125000"/>
            </a:pPr>
            <a:r>
              <a:rPr lang="en-US" dirty="0" smtClean="0"/>
              <a:t>Coverage on Proposals for Conferences, Symposia, and Workshops, was supplemented to:</a:t>
            </a:r>
          </a:p>
          <a:p>
            <a:pPr marL="742950" lvl="1" indent="-285750">
              <a:lnSpc>
                <a:spcPct val="80000"/>
              </a:lnSpc>
              <a:buClrTx/>
              <a:buFont typeface="Calibri" pitchFamily="34" charset="0"/>
              <a:buChar char="–"/>
            </a:pPr>
            <a:r>
              <a:rPr lang="en-US" dirty="0" smtClean="0"/>
              <a:t>clarify what information should be included in different sections of the proposal; and</a:t>
            </a:r>
          </a:p>
          <a:p>
            <a:pPr marL="742950" lvl="1" indent="-285750">
              <a:lnSpc>
                <a:spcPct val="80000"/>
              </a:lnSpc>
              <a:buClrTx/>
              <a:buFont typeface="Calibri" pitchFamily="34" charset="0"/>
              <a:buChar char="–"/>
            </a:pPr>
            <a:r>
              <a:rPr lang="en-US" dirty="0" smtClean="0"/>
              <a:t>provide greater consistency, where necessary, with  instructions provided for preparation of research proposals. </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Proposal Preparation Checklist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SzPct val="125000"/>
            </a:pPr>
            <a:r>
              <a:rPr lang="en-US" sz="2800" dirty="0" smtClean="0"/>
              <a:t>The Proposal Preparation Checklist was modified for consistency with changes made to the Grant Proposal Guide. </a:t>
            </a:r>
            <a:endParaRPr 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229600" cy="808038"/>
          </a:xfrm>
        </p:spPr>
        <p:txBody>
          <a:bodyPr/>
          <a:lstStyle/>
          <a:p>
            <a:pPr algn="l"/>
            <a:r>
              <a:rPr lang="en-US" b="1" dirty="0" smtClean="0">
                <a:solidFill>
                  <a:schemeClr val="tx1"/>
                </a:solidFill>
                <a:effectLst>
                  <a:outerShdw blurRad="38100" dist="38100" dir="2700000" algn="tl">
                    <a:srgbClr val="000000">
                      <a:alpha val="43137"/>
                    </a:srgbClr>
                  </a:outerShdw>
                </a:effectLst>
              </a:rPr>
              <a:t>Conflict of Interest Policies</a:t>
            </a:r>
          </a:p>
        </p:txBody>
      </p:sp>
      <p:sp>
        <p:nvSpPr>
          <p:cNvPr id="3" name="Content Placeholder 2"/>
          <p:cNvSpPr>
            <a:spLocks noGrp="1"/>
          </p:cNvSpPr>
          <p:nvPr>
            <p:ph idx="1"/>
          </p:nvPr>
        </p:nvSpPr>
        <p:spPr/>
        <p:txBody>
          <a:bodyPr>
            <a:normAutofit/>
          </a:bodyPr>
          <a:lstStyle/>
          <a:p>
            <a:pPr>
              <a:buSzPct val="125000"/>
            </a:pPr>
            <a:r>
              <a:rPr lang="en-US" sz="2800" dirty="0" smtClean="0"/>
              <a:t>When the NSF Office of General Counsel (OGC) is notified of an unmanageable conflict of interest, the OGC will:</a:t>
            </a:r>
          </a:p>
          <a:p>
            <a:pPr marL="742950" lvl="1" indent="-285750">
              <a:lnSpc>
                <a:spcPct val="80000"/>
              </a:lnSpc>
              <a:buClrTx/>
              <a:buFont typeface="Calibri" pitchFamily="34" charset="0"/>
              <a:buChar char="–"/>
            </a:pPr>
            <a:r>
              <a:rPr lang="en-US" dirty="0" smtClean="0"/>
              <a:t>Examine a copy of the institution’s COI policy;</a:t>
            </a:r>
          </a:p>
          <a:p>
            <a:pPr marL="742950" lvl="1" indent="-285750">
              <a:lnSpc>
                <a:spcPct val="80000"/>
              </a:lnSpc>
              <a:buClrTx/>
              <a:buFont typeface="Calibri" pitchFamily="34" charset="0"/>
              <a:buChar char="–"/>
            </a:pPr>
            <a:r>
              <a:rPr lang="en-US" dirty="0" smtClean="0"/>
              <a:t>Contact the awardee institution’s representative to determine what actions the institution plans/has taken;</a:t>
            </a:r>
          </a:p>
          <a:p>
            <a:pPr marL="742950" lvl="1" indent="-285750">
              <a:lnSpc>
                <a:spcPct val="80000"/>
              </a:lnSpc>
              <a:buClrTx/>
              <a:buFont typeface="Calibri" pitchFamily="34" charset="0"/>
              <a:buChar char="–"/>
            </a:pPr>
            <a:r>
              <a:rPr lang="en-US" dirty="0" smtClean="0"/>
              <a:t>Request confirmation from awardee when proposed actions have been accomplished.</a:t>
            </a:r>
          </a:p>
          <a:p>
            <a:pPr lvl="1">
              <a:buClr>
                <a:schemeClr val="accent6"/>
              </a:buClr>
              <a:buFont typeface="Wingdings" pitchFamily="2" charset="2"/>
              <a:buChar char="§"/>
            </a:pPr>
            <a:endParaRPr lang="en-US" sz="2000"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229600" cy="808038"/>
          </a:xfrm>
        </p:spPr>
        <p:txBody>
          <a:bodyPr/>
          <a:lstStyle/>
          <a:p>
            <a:pPr algn="l"/>
            <a:r>
              <a:rPr lang="en-US" sz="3600" b="1" dirty="0" smtClean="0">
                <a:solidFill>
                  <a:schemeClr val="tx1"/>
                </a:solidFill>
                <a:effectLst>
                  <a:outerShdw blurRad="38100" dist="38100" dir="2700000" algn="tl">
                    <a:srgbClr val="000000">
                      <a:alpha val="43137"/>
                    </a:srgbClr>
                  </a:outerShdw>
                </a:effectLst>
              </a:rPr>
              <a:t>Proposals Involving Vertebrate Animals</a:t>
            </a:r>
          </a:p>
        </p:txBody>
      </p:sp>
      <p:sp>
        <p:nvSpPr>
          <p:cNvPr id="3" name="Content Placeholder 2"/>
          <p:cNvSpPr>
            <a:spLocks noGrp="1"/>
          </p:cNvSpPr>
          <p:nvPr>
            <p:ph idx="1"/>
          </p:nvPr>
        </p:nvSpPr>
        <p:spPr>
          <a:xfrm>
            <a:off x="304800" y="2286000"/>
            <a:ext cx="8229600" cy="4525963"/>
          </a:xfrm>
        </p:spPr>
        <p:txBody>
          <a:bodyPr/>
          <a:lstStyle/>
          <a:p>
            <a:pPr>
              <a:buSzPct val="125000"/>
            </a:pPr>
            <a:r>
              <a:rPr lang="en-US" sz="2800" dirty="0" smtClean="0"/>
              <a:t>Coverage included in both the GPG and AAG was revised to include language regarding proposals involving the study of wildlife</a:t>
            </a:r>
          </a:p>
          <a:p>
            <a:pPr marL="742950" lvl="1" indent="-285750">
              <a:lnSpc>
                <a:spcPct val="80000"/>
              </a:lnSpc>
              <a:buClrTx/>
              <a:buFont typeface="Calibri" pitchFamily="34" charset="0"/>
              <a:buChar char="–"/>
            </a:pPr>
            <a:r>
              <a:rPr lang="en-US" dirty="0" smtClean="0"/>
              <a:t>Organizations must establish and maintain a program for activities involving animals in accordance with the National Academy of Science publication, Guide for the Care and Use of Laboratory Animals.</a:t>
            </a:r>
          </a:p>
          <a:p>
            <a:endParaRPr lang="en-US"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762000"/>
            <a:ext cx="8229600" cy="1143000"/>
          </a:xfrm>
        </p:spPr>
        <p:txBody>
          <a:bodyPr/>
          <a:lstStyle/>
          <a:p>
            <a:pPr algn="l"/>
            <a:r>
              <a:rPr lang="en-US" sz="3200" b="1" dirty="0" smtClean="0">
                <a:effectLst>
                  <a:outerShdw blurRad="38100" dist="38100" dir="2700000" algn="tl">
                    <a:srgbClr val="000000">
                      <a:alpha val="43137"/>
                    </a:srgbClr>
                  </a:outerShdw>
                </a:effectLst>
              </a:rPr>
              <a:t>Grants.gov Application Guide - Revisions</a:t>
            </a:r>
            <a:endParaRPr lang="en-US" sz="3200"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52400" y="1600200"/>
            <a:ext cx="4724400" cy="4525963"/>
          </a:xfrm>
        </p:spPr>
        <p:txBody>
          <a:bodyPr/>
          <a:lstStyle/>
          <a:p>
            <a:pPr>
              <a:buSzPct val="125000"/>
            </a:pPr>
            <a:r>
              <a:rPr lang="en-US" sz="2800" dirty="0" smtClean="0"/>
              <a:t>Revisions made for consistency with those released in the PAPPG</a:t>
            </a:r>
          </a:p>
          <a:p>
            <a:pPr>
              <a:buSzPct val="125000"/>
            </a:pPr>
            <a:endParaRPr lang="en-US" sz="2800" dirty="0" smtClean="0"/>
          </a:p>
          <a:p>
            <a:pPr>
              <a:buSzPct val="125000"/>
            </a:pPr>
            <a:r>
              <a:rPr lang="en-US" sz="2800" dirty="0" smtClean="0"/>
              <a:t>For applications submitted or due on or after January 14, 2013</a:t>
            </a:r>
          </a:p>
          <a:p>
            <a:endParaRPr lang="en-US" sz="2800" dirty="0"/>
          </a:p>
        </p:txBody>
      </p:sp>
      <p:pic>
        <p:nvPicPr>
          <p:cNvPr id="1026" name="Picture 2" descr="C:\Documents and Settings\jleffler\Desktop\Grants.govApplicationGuide.jpg"/>
          <p:cNvPicPr>
            <a:picLocks noChangeAspect="1" noChangeArrowheads="1"/>
          </p:cNvPicPr>
          <p:nvPr/>
        </p:nvPicPr>
        <p:blipFill>
          <a:blip r:embed="rId3" cstate="print"/>
          <a:srcRect/>
          <a:stretch>
            <a:fillRect/>
          </a:stretch>
        </p:blipFill>
        <p:spPr bwMode="auto">
          <a:xfrm>
            <a:off x="5029200" y="1524000"/>
            <a:ext cx="3724275" cy="481401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838200"/>
            <a:ext cx="8229600" cy="1143000"/>
          </a:xfrm>
        </p:spPr>
        <p:txBody>
          <a:bodyPr/>
          <a:lstStyle/>
          <a:p>
            <a:pPr algn="l"/>
            <a:r>
              <a:rPr lang="en-US" sz="3200" b="1" dirty="0" smtClean="0">
                <a:effectLst>
                  <a:outerShdw blurRad="38100" dist="38100" dir="2700000" algn="tl">
                    <a:srgbClr val="000000">
                      <a:alpha val="43137"/>
                    </a:srgbClr>
                  </a:outerShdw>
                </a:effectLst>
              </a:rPr>
              <a:t>Grants.gov Application Guide - Revisions</a:t>
            </a:r>
            <a:endParaRPr lang="en-US" sz="3200"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52400" y="1600200"/>
            <a:ext cx="8458200" cy="4525963"/>
          </a:xfrm>
        </p:spPr>
        <p:txBody>
          <a:bodyPr>
            <a:normAutofit fontScale="77500" lnSpcReduction="20000"/>
          </a:bodyPr>
          <a:lstStyle/>
          <a:p>
            <a:pPr>
              <a:buSzPct val="125000"/>
            </a:pPr>
            <a:r>
              <a:rPr lang="en-US" dirty="0" smtClean="0"/>
              <a:t>Project Summary/Abstract contents must include three separate statements covering (1) Overview; (2) Intellectual Merit; (3) Broader Impacts</a:t>
            </a:r>
          </a:p>
          <a:p>
            <a:pPr>
              <a:buSzPct val="125000"/>
            </a:pPr>
            <a:r>
              <a:rPr lang="en-US" dirty="0" smtClean="0"/>
              <a:t>Revised instructions for attachments</a:t>
            </a:r>
          </a:p>
          <a:p>
            <a:pPr marL="742950" lvl="1" indent="-285750">
              <a:buClrTx/>
              <a:buFont typeface="Calibri" pitchFamily="34" charset="0"/>
              <a:buChar char="–"/>
            </a:pPr>
            <a:r>
              <a:rPr lang="en-US" sz="3300" dirty="0" smtClean="0"/>
              <a:t>Facilities &amp; Other Resources</a:t>
            </a:r>
          </a:p>
          <a:p>
            <a:pPr marL="742950" lvl="1" indent="-285750">
              <a:buClrTx/>
              <a:buFont typeface="Calibri" pitchFamily="34" charset="0"/>
              <a:buChar char="–"/>
            </a:pPr>
            <a:r>
              <a:rPr lang="en-US" sz="3300" dirty="0" smtClean="0"/>
              <a:t>Equipment Documentation</a:t>
            </a:r>
          </a:p>
          <a:p>
            <a:pPr marL="742950" lvl="1" indent="-285750">
              <a:buClrTx/>
              <a:buFont typeface="Calibri" pitchFamily="34" charset="0"/>
              <a:buChar char="–"/>
            </a:pPr>
            <a:r>
              <a:rPr lang="en-US" sz="3300" dirty="0" smtClean="0"/>
              <a:t>Other Attachments – Data Management Plan</a:t>
            </a:r>
          </a:p>
          <a:p>
            <a:pPr marL="742950" lvl="1" indent="-285750">
              <a:buClrTx/>
              <a:buFont typeface="Calibri" pitchFamily="34" charset="0"/>
              <a:buChar char="–"/>
            </a:pPr>
            <a:r>
              <a:rPr lang="en-US" sz="3300" dirty="0" smtClean="0"/>
              <a:t>Biographical Sketch</a:t>
            </a:r>
          </a:p>
          <a:p>
            <a:pPr marL="742950" lvl="1" indent="-285750">
              <a:buClrTx/>
              <a:buFont typeface="Calibri" pitchFamily="34" charset="0"/>
              <a:buChar char="–"/>
            </a:pPr>
            <a:r>
              <a:rPr lang="en-US" sz="3300" dirty="0" smtClean="0"/>
              <a:t>Current &amp; Pending Support</a:t>
            </a:r>
          </a:p>
          <a:p>
            <a:pPr>
              <a:buSzPct val="125000"/>
            </a:pPr>
            <a:r>
              <a:rPr lang="en-US" dirty="0" smtClean="0"/>
              <a:t>Budget – Total Direct Costs modified per PAPPG changes</a:t>
            </a:r>
          </a:p>
          <a:p>
            <a:pPr>
              <a:buSzPct val="125000"/>
            </a:pPr>
            <a:r>
              <a:rPr lang="en-US" dirty="0" smtClean="0"/>
              <a:t>Other Information – High Resolution Graphics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81000" y="1752600"/>
            <a:ext cx="7772400" cy="1066800"/>
          </a:xfrm>
          <a:prstGeom prst="rect">
            <a:avLst/>
          </a:prstGeom>
        </p:spPr>
        <p:txBody>
          <a:bodyPr>
            <a:normAutofit/>
          </a:bodyPr>
          <a:lstStyle/>
          <a:p>
            <a:r>
              <a:rPr lang="en-US" sz="40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Cost Sharing at NSF</a:t>
            </a:r>
            <a:endParaRPr lang="en-US" sz="4000" b="1" dirty="0">
              <a:ln w="12700">
                <a:solidFill>
                  <a:schemeClr val="tx2">
                    <a:satMod val="155000"/>
                  </a:schemeClr>
                </a:solid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Subtitle 2"/>
          <p:cNvSpPr>
            <a:spLocks noGrp="1"/>
          </p:cNvSpPr>
          <p:nvPr>
            <p:ph type="subTitle" idx="4294967295"/>
          </p:nvPr>
        </p:nvSpPr>
        <p:spPr>
          <a:xfrm>
            <a:off x="0" y="3962400"/>
            <a:ext cx="6400800" cy="533400"/>
          </a:xfrm>
          <a:prstGeom prst="rect">
            <a:avLst/>
          </a:prstGeom>
        </p:spPr>
        <p:txBody>
          <a:bodyPr>
            <a:normAutofit/>
          </a:bodyPr>
          <a:lstStyle/>
          <a:p>
            <a:r>
              <a:rPr lang="en-US" sz="2400" dirty="0" smtClean="0">
                <a:solidFill>
                  <a:srgbClr val="FFFFFF">
                    <a:alpha val="66000"/>
                  </a:srgbClr>
                </a:solidFill>
                <a:latin typeface="Arial" pitchFamily="34" charset="0"/>
                <a:cs typeface="Arial" pitchFamily="34" charset="0"/>
              </a:rPr>
              <a:t>November 9, 2011</a:t>
            </a:r>
            <a:endParaRPr lang="en-US" sz="2400" dirty="0">
              <a:solidFill>
                <a:srgbClr val="FFFFFF">
                  <a:alpha val="66000"/>
                </a:srgbClr>
              </a:solidFill>
              <a:latin typeface="Arial" pitchFamily="34" charset="0"/>
              <a:cs typeface="Arial" pitchFamily="34" charset="0"/>
            </a:endParaRPr>
          </a:p>
        </p:txBody>
      </p:sp>
      <p:sp>
        <p:nvSpPr>
          <p:cNvPr id="4" name="Subtitle 2"/>
          <p:cNvSpPr txBox="1">
            <a:spLocks/>
          </p:cNvSpPr>
          <p:nvPr/>
        </p:nvSpPr>
        <p:spPr>
          <a:xfrm>
            <a:off x="1295400" y="2819400"/>
            <a:ext cx="6400800" cy="533400"/>
          </a:xfrm>
          <a:prstGeom prst="rect">
            <a:avLst/>
          </a:prstGeom>
        </p:spPr>
        <p:txBody>
          <a:bodyPr vert="horz" lIns="91440" tIns="45720" rIns="91440" bIns="45720" rtlCol="0">
            <a:noAutofit/>
          </a:bodyPr>
          <a:lstStyle/>
          <a:p>
            <a:pPr lvl="0" algn="ctr" defTabSz="457200">
              <a:spcBef>
                <a:spcPct val="20000"/>
              </a:spcBef>
              <a:defRPr/>
            </a:pPr>
            <a:r>
              <a:rPr lang="en-US" sz="3200" b="1" dirty="0" smtClean="0">
                <a:latin typeface="Arial" pitchFamily="34" charset="0"/>
                <a:cs typeface="Arial" pitchFamily="34" charset="0"/>
              </a:rPr>
              <a:t>Progress Update</a:t>
            </a:r>
            <a:endParaRPr kumimoji="0" lang="en-US" sz="3200" b="1" i="0" u="none" strike="noStrike" kern="120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Arial" pitchFamily="34" charset="0"/>
              <a:cs typeface="Arial" pitchFamily="34" charset="0"/>
            </a:endParaRPr>
          </a:p>
        </p:txBody>
      </p:sp>
      <p:pic>
        <p:nvPicPr>
          <p:cNvPr id="1027" name="Picture 3" descr="Metaphor of businesspeople sharing pieces from a pie chart"/>
          <p:cNvPicPr>
            <a:picLocks noChangeAspect="1" noChangeArrowheads="1"/>
          </p:cNvPicPr>
          <p:nvPr/>
        </p:nvPicPr>
        <p:blipFill>
          <a:blip r:embed="rId3" cstate="print"/>
          <a:srcRect/>
          <a:stretch>
            <a:fillRect/>
          </a:stretch>
        </p:blipFill>
        <p:spPr bwMode="auto">
          <a:xfrm>
            <a:off x="2895600" y="3505200"/>
            <a:ext cx="3200400" cy="2590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38200"/>
            <a:ext cx="8229600" cy="762000"/>
          </a:xfrm>
          <a:prstGeom prst="rect">
            <a:avLst/>
          </a:prstGeom>
        </p:spPr>
        <p:txBody>
          <a:bodyPr/>
          <a:lstStyle/>
          <a:p>
            <a:pPr algn="l"/>
            <a:r>
              <a:rPr lang="en-US" sz="3600" b="1" dirty="0" smtClean="0">
                <a:effectLst>
                  <a:outerShdw blurRad="38100" dist="38100" dir="2700000" algn="tl">
                    <a:srgbClr val="000000">
                      <a:alpha val="43137"/>
                    </a:srgbClr>
                  </a:outerShdw>
                </a:effectLst>
                <a:latin typeface="Arial" pitchFamily="34" charset="0"/>
                <a:cs typeface="Arial" pitchFamily="34" charset="0"/>
              </a:rPr>
              <a:t>Merit Review at NSF</a:t>
            </a:r>
            <a:endParaRPr lang="en-US" sz="3600" dirty="0">
              <a:latin typeface="Arial" pitchFamily="34" charset="0"/>
              <a:cs typeface="Arial" pitchFamily="34" charset="0"/>
            </a:endParaRPr>
          </a:p>
        </p:txBody>
      </p:sp>
      <p:sp>
        <p:nvSpPr>
          <p:cNvPr id="10" name="Pentagon 9"/>
          <p:cNvSpPr/>
          <p:nvPr/>
        </p:nvSpPr>
        <p:spPr bwMode="auto">
          <a:xfrm>
            <a:off x="304800" y="1416308"/>
            <a:ext cx="1905000" cy="457200"/>
          </a:xfrm>
          <a:prstGeom prst="homePlate">
            <a:avLst/>
          </a:prstGeom>
          <a:solidFill>
            <a:schemeClr val="bg2">
              <a:lumMod val="60000"/>
              <a:lumOff val="40000"/>
            </a:schemeClr>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20000"/>
              </a:lnSpc>
              <a:spcBef>
                <a:spcPct val="20000"/>
              </a:spcBef>
              <a:spcAft>
                <a:spcPct val="25000"/>
              </a:spcAft>
              <a:buClrTx/>
              <a:buSzTx/>
              <a:buFontTx/>
              <a:buNone/>
              <a:tabLst/>
            </a:pPr>
            <a:r>
              <a:rPr lang="en-US" sz="2400" b="1" dirty="0" smtClean="0">
                <a:latin typeface="Arial" pitchFamily="34" charset="0"/>
                <a:cs typeface="Arial" pitchFamily="34" charset="0"/>
              </a:rPr>
              <a:t>1951-1967</a:t>
            </a:r>
            <a:endParaRPr kumimoji="0" lang="en-US" sz="2400" b="1" i="0" u="none" strike="noStrike" cap="none" normalizeH="0" baseline="0" dirty="0" smtClean="0">
              <a:ln>
                <a:noFill/>
              </a:ln>
              <a:effectLst/>
              <a:latin typeface="Arial" pitchFamily="34" charset="0"/>
              <a:cs typeface="Arial" pitchFamily="34" charset="0"/>
            </a:endParaRPr>
          </a:p>
        </p:txBody>
      </p:sp>
      <p:sp>
        <p:nvSpPr>
          <p:cNvPr id="12" name="TextBox 11"/>
          <p:cNvSpPr txBox="1"/>
          <p:nvPr/>
        </p:nvSpPr>
        <p:spPr>
          <a:xfrm>
            <a:off x="304800" y="1873508"/>
            <a:ext cx="1676400" cy="1384995"/>
          </a:xfrm>
          <a:prstGeom prst="rect">
            <a:avLst/>
          </a:prstGeom>
          <a:solidFill>
            <a:srgbClr val="7EAFF6"/>
          </a:solidFill>
          <a:ln>
            <a:solidFill>
              <a:schemeClr val="tx2"/>
            </a:solidFill>
          </a:ln>
          <a:effectLst>
            <a:outerShdw blurRad="76200" dist="12700" dir="2700000" sy="-23000" kx="-800400" algn="bl" rotWithShape="0">
              <a:schemeClr val="bg2">
                <a:alpha val="20000"/>
              </a:schemeClr>
            </a:outerShdw>
          </a:effectLst>
        </p:spPr>
        <p:txBody>
          <a:bodyPr wrap="square" rtlCol="0">
            <a:spAutoFit/>
          </a:bodyPr>
          <a:lstStyle/>
          <a:p>
            <a:pPr marL="6350" lvl="1"/>
            <a:r>
              <a:rPr lang="en-US" sz="1400" b="1" dirty="0" smtClean="0">
                <a:latin typeface="Arial" pitchFamily="34" charset="0"/>
                <a:cs typeface="Arial" pitchFamily="34" charset="0"/>
              </a:rPr>
              <a:t>Single Criteria: </a:t>
            </a:r>
          </a:p>
          <a:p>
            <a:pPr marL="6350" lvl="1" indent="-6350"/>
            <a:r>
              <a:rPr lang="en-US" sz="1400" dirty="0" smtClean="0">
                <a:latin typeface="Arial" pitchFamily="34" charset="0"/>
                <a:cs typeface="Arial" pitchFamily="34" charset="0"/>
              </a:rPr>
              <a:t>Scientific merit of the proposed research including the competence of the investigator</a:t>
            </a:r>
          </a:p>
        </p:txBody>
      </p:sp>
      <p:sp>
        <p:nvSpPr>
          <p:cNvPr id="13" name="Pentagon 12"/>
          <p:cNvSpPr/>
          <p:nvPr/>
        </p:nvSpPr>
        <p:spPr bwMode="auto">
          <a:xfrm>
            <a:off x="2362200" y="1416308"/>
            <a:ext cx="1905000" cy="457200"/>
          </a:xfrm>
          <a:prstGeom prst="homePlate">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20000"/>
              </a:lnSpc>
              <a:spcBef>
                <a:spcPct val="20000"/>
              </a:spcBef>
              <a:spcAft>
                <a:spcPct val="25000"/>
              </a:spcAft>
              <a:buClrTx/>
              <a:buSzTx/>
              <a:buFontTx/>
              <a:buNone/>
              <a:tabLst/>
            </a:pPr>
            <a:r>
              <a:rPr lang="en-US" sz="2400" b="1" dirty="0" smtClean="0">
                <a:latin typeface="Arial" pitchFamily="34" charset="0"/>
                <a:cs typeface="Arial" pitchFamily="34" charset="0"/>
              </a:rPr>
              <a:t>1967-1974</a:t>
            </a:r>
            <a:endParaRPr kumimoji="0" lang="en-US" sz="2400" b="1" i="0" u="none" strike="noStrike" cap="none" normalizeH="0" baseline="0" dirty="0" smtClean="0">
              <a:ln>
                <a:noFill/>
              </a:ln>
              <a:effectLst/>
              <a:latin typeface="Arial" pitchFamily="34" charset="0"/>
              <a:cs typeface="Arial" pitchFamily="34" charset="0"/>
            </a:endParaRPr>
          </a:p>
        </p:txBody>
      </p:sp>
      <p:sp>
        <p:nvSpPr>
          <p:cNvPr id="14" name="TextBox 13"/>
          <p:cNvSpPr txBox="1"/>
          <p:nvPr/>
        </p:nvSpPr>
        <p:spPr>
          <a:xfrm>
            <a:off x="2362200" y="1873508"/>
            <a:ext cx="1676400" cy="2031325"/>
          </a:xfrm>
          <a:prstGeom prst="rect">
            <a:avLst/>
          </a:prstGeom>
          <a:solidFill>
            <a:srgbClr val="7EAFF6"/>
          </a:solidFill>
          <a:ln>
            <a:solidFill>
              <a:schemeClr val="tx2"/>
            </a:solidFill>
          </a:ln>
          <a:effectLst>
            <a:outerShdw blurRad="76200" dist="12700" dir="2700000" sy="-23000" kx="-800400" algn="bl" rotWithShape="0">
              <a:schemeClr val="bg2">
                <a:alpha val="20000"/>
              </a:schemeClr>
            </a:outerShdw>
          </a:effectLst>
        </p:spPr>
        <p:txBody>
          <a:bodyPr wrap="square" rtlCol="0">
            <a:spAutoFit/>
          </a:bodyPr>
          <a:lstStyle/>
          <a:p>
            <a:pPr marL="6350" lvl="1"/>
            <a:r>
              <a:rPr lang="en-US" sz="1400" b="1" dirty="0" smtClean="0">
                <a:latin typeface="Arial" pitchFamily="34" charset="0"/>
                <a:cs typeface="Arial" pitchFamily="34" charset="0"/>
              </a:rPr>
              <a:t>Multiple Criteria </a:t>
            </a:r>
            <a:r>
              <a:rPr lang="en-US" sz="1400" dirty="0" smtClean="0">
                <a:latin typeface="Arial" pitchFamily="34" charset="0"/>
                <a:cs typeface="Arial" pitchFamily="34" charset="0"/>
              </a:rPr>
              <a:t>Dependent upon  whether institution was academic research (5 criteria), or a research institute or national center (7 criteria)</a:t>
            </a:r>
          </a:p>
        </p:txBody>
      </p:sp>
      <p:sp>
        <p:nvSpPr>
          <p:cNvPr id="15" name="Pentagon 14"/>
          <p:cNvSpPr/>
          <p:nvPr/>
        </p:nvSpPr>
        <p:spPr bwMode="auto">
          <a:xfrm>
            <a:off x="4419600" y="1416308"/>
            <a:ext cx="1905000" cy="457200"/>
          </a:xfrm>
          <a:prstGeom prst="homePlate">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lnSpc>
                <a:spcPct val="120000"/>
              </a:lnSpc>
              <a:spcBef>
                <a:spcPct val="20000"/>
              </a:spcBef>
              <a:spcAft>
                <a:spcPct val="25000"/>
              </a:spcAft>
            </a:pPr>
            <a:r>
              <a:rPr lang="en-US" sz="2400" b="1" dirty="0" smtClean="0">
                <a:latin typeface="Arial" pitchFamily="34" charset="0"/>
                <a:cs typeface="Arial" pitchFamily="34" charset="0"/>
              </a:rPr>
              <a:t>1974-1981</a:t>
            </a:r>
          </a:p>
        </p:txBody>
      </p:sp>
      <p:sp>
        <p:nvSpPr>
          <p:cNvPr id="16" name="TextBox 15"/>
          <p:cNvSpPr txBox="1"/>
          <p:nvPr/>
        </p:nvSpPr>
        <p:spPr>
          <a:xfrm>
            <a:off x="4419600" y="1873508"/>
            <a:ext cx="1676400" cy="4832092"/>
          </a:xfrm>
          <a:prstGeom prst="rect">
            <a:avLst/>
          </a:prstGeom>
          <a:solidFill>
            <a:srgbClr val="7EAFF6"/>
          </a:solidFill>
          <a:ln>
            <a:solidFill>
              <a:schemeClr val="tx1"/>
            </a:solidFill>
          </a:ln>
          <a:effectLst>
            <a:outerShdw blurRad="76200" dist="12700" dir="2700000" sy="-23000" kx="-800400" algn="bl" rotWithShape="0">
              <a:schemeClr val="bg2">
                <a:alpha val="20000"/>
              </a:schemeClr>
            </a:outerShdw>
          </a:effectLst>
        </p:spPr>
        <p:txBody>
          <a:bodyPr wrap="square" rtlCol="0">
            <a:spAutoFit/>
          </a:bodyPr>
          <a:lstStyle/>
          <a:p>
            <a:pPr marL="6350" lvl="1"/>
            <a:r>
              <a:rPr lang="en-US" sz="1400" b="1" dirty="0" smtClean="0">
                <a:latin typeface="Arial" pitchFamily="34" charset="0"/>
                <a:cs typeface="Arial" pitchFamily="34" charset="0"/>
              </a:rPr>
              <a:t>Multiple Criteria </a:t>
            </a:r>
            <a:r>
              <a:rPr lang="en-US" sz="1400" dirty="0" smtClean="0">
                <a:latin typeface="Arial" pitchFamily="34" charset="0"/>
                <a:cs typeface="Arial" pitchFamily="34" charset="0"/>
              </a:rPr>
              <a:t>Four categories -multiple criteria:</a:t>
            </a:r>
          </a:p>
          <a:p>
            <a:pPr marL="6350" lvl="1"/>
            <a:endParaRPr lang="en-US" sz="1400" dirty="0" smtClean="0">
              <a:latin typeface="Arial" pitchFamily="34" charset="0"/>
              <a:cs typeface="Arial" pitchFamily="34" charset="0"/>
            </a:endParaRPr>
          </a:p>
          <a:p>
            <a:pPr marL="6350" lvl="1">
              <a:buFont typeface="+mj-lt"/>
              <a:buAutoNum type="arabicPeriod"/>
            </a:pPr>
            <a:r>
              <a:rPr lang="en-US" sz="1400" dirty="0" smtClean="0">
                <a:latin typeface="Arial" pitchFamily="34" charset="0"/>
                <a:cs typeface="Arial" pitchFamily="34" charset="0"/>
              </a:rPr>
              <a:t>Ability of the researcher and adequacy of institutional base</a:t>
            </a:r>
          </a:p>
          <a:p>
            <a:pPr marL="6350" lvl="1">
              <a:buFont typeface="+mj-lt"/>
              <a:buAutoNum type="arabicPeriod"/>
            </a:pPr>
            <a:endParaRPr lang="en-US" sz="1400" dirty="0" smtClean="0">
              <a:latin typeface="Arial" pitchFamily="34" charset="0"/>
              <a:cs typeface="Arial" pitchFamily="34" charset="0"/>
            </a:endParaRPr>
          </a:p>
          <a:p>
            <a:pPr marL="6350" lvl="1">
              <a:buFont typeface="+mj-lt"/>
              <a:buAutoNum type="arabicPeriod"/>
            </a:pPr>
            <a:r>
              <a:rPr lang="en-US" sz="1400" dirty="0" smtClean="0">
                <a:latin typeface="Arial" pitchFamily="34" charset="0"/>
                <a:cs typeface="Arial" pitchFamily="34" charset="0"/>
              </a:rPr>
              <a:t>Quality of the science with emphasis on possibility of impact on other disciplines</a:t>
            </a:r>
          </a:p>
          <a:p>
            <a:pPr marL="6350" lvl="1">
              <a:buFont typeface="+mj-lt"/>
              <a:buAutoNum type="arabicPeriod"/>
            </a:pPr>
            <a:endParaRPr lang="en-US" sz="1400" dirty="0" smtClean="0">
              <a:latin typeface="Arial" pitchFamily="34" charset="0"/>
              <a:cs typeface="Arial" pitchFamily="34" charset="0"/>
            </a:endParaRPr>
          </a:p>
          <a:p>
            <a:pPr marL="6350" lvl="1">
              <a:buFont typeface="+mj-lt"/>
              <a:buAutoNum type="arabicPeriod"/>
            </a:pPr>
            <a:r>
              <a:rPr lang="en-US" sz="1400" dirty="0" smtClean="0">
                <a:latin typeface="Arial" pitchFamily="34" charset="0"/>
                <a:cs typeface="Arial" pitchFamily="34" charset="0"/>
              </a:rPr>
              <a:t>Utility or relevance of the research</a:t>
            </a:r>
          </a:p>
          <a:p>
            <a:pPr marL="6350" lvl="1">
              <a:buFont typeface="+mj-lt"/>
              <a:buAutoNum type="arabicPeriod"/>
            </a:pPr>
            <a:endParaRPr lang="en-US" sz="1400" dirty="0" smtClean="0">
              <a:latin typeface="Arial" pitchFamily="34" charset="0"/>
              <a:cs typeface="Arial" pitchFamily="34" charset="0"/>
            </a:endParaRPr>
          </a:p>
          <a:p>
            <a:pPr marL="6350" lvl="1">
              <a:buFont typeface="+mj-lt"/>
              <a:buAutoNum type="arabicPeriod"/>
            </a:pPr>
            <a:r>
              <a:rPr lang="en-US" sz="1400" dirty="0" smtClean="0">
                <a:latin typeface="Arial" pitchFamily="34" charset="0"/>
                <a:cs typeface="Arial" pitchFamily="34" charset="0"/>
              </a:rPr>
              <a:t>Long-term scientific potential</a:t>
            </a:r>
          </a:p>
        </p:txBody>
      </p:sp>
      <p:sp>
        <p:nvSpPr>
          <p:cNvPr id="17" name="Pentagon 16"/>
          <p:cNvSpPr/>
          <p:nvPr/>
        </p:nvSpPr>
        <p:spPr bwMode="auto">
          <a:xfrm>
            <a:off x="6400800" y="1416308"/>
            <a:ext cx="1905000" cy="457200"/>
          </a:xfrm>
          <a:prstGeom prst="homePlate">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20000"/>
              </a:lnSpc>
              <a:spcBef>
                <a:spcPct val="20000"/>
              </a:spcBef>
              <a:spcAft>
                <a:spcPct val="25000"/>
              </a:spcAft>
              <a:buClrTx/>
              <a:buSzTx/>
              <a:buFontTx/>
              <a:buNone/>
              <a:tabLst/>
            </a:pPr>
            <a:r>
              <a:rPr lang="en-US" sz="2400" b="1" dirty="0" smtClean="0">
                <a:latin typeface="Arial" pitchFamily="34" charset="0"/>
                <a:cs typeface="Arial" pitchFamily="34" charset="0"/>
              </a:rPr>
              <a:t>1981-1997</a:t>
            </a:r>
            <a:endParaRPr kumimoji="0" lang="en-US" sz="2400" b="1" i="0" u="none" strike="noStrike" cap="none" normalizeH="0" baseline="0" dirty="0" smtClean="0">
              <a:ln>
                <a:noFill/>
              </a:ln>
              <a:effectLst/>
              <a:latin typeface="Arial" pitchFamily="34" charset="0"/>
              <a:cs typeface="Arial" pitchFamily="34" charset="0"/>
            </a:endParaRPr>
          </a:p>
        </p:txBody>
      </p:sp>
      <p:sp>
        <p:nvSpPr>
          <p:cNvPr id="18" name="TextBox 17"/>
          <p:cNvSpPr txBox="1"/>
          <p:nvPr/>
        </p:nvSpPr>
        <p:spPr>
          <a:xfrm>
            <a:off x="6400800" y="1873508"/>
            <a:ext cx="1676400" cy="3539430"/>
          </a:xfrm>
          <a:prstGeom prst="rect">
            <a:avLst/>
          </a:prstGeom>
          <a:solidFill>
            <a:srgbClr val="7EAFF6"/>
          </a:solidFill>
          <a:ln>
            <a:solidFill>
              <a:schemeClr val="tx1"/>
            </a:solidFill>
          </a:ln>
          <a:effectLst>
            <a:outerShdw blurRad="76200" dist="12700" dir="2700000" sy="-23000" kx="-800400" algn="bl" rotWithShape="0">
              <a:schemeClr val="bg2">
                <a:alpha val="20000"/>
              </a:schemeClr>
            </a:outerShdw>
          </a:effectLst>
        </p:spPr>
        <p:txBody>
          <a:bodyPr wrap="square" rtlCol="0">
            <a:spAutoFit/>
          </a:bodyPr>
          <a:lstStyle/>
          <a:p>
            <a:pPr marL="6350" lvl="1"/>
            <a:r>
              <a:rPr lang="en-US" sz="1400" b="1" dirty="0" smtClean="0">
                <a:latin typeface="Arial" pitchFamily="34" charset="0"/>
                <a:cs typeface="Arial" pitchFamily="34" charset="0"/>
              </a:rPr>
              <a:t>Four Criteria</a:t>
            </a:r>
          </a:p>
          <a:p>
            <a:pPr marL="165100" lvl="1" indent="-158750">
              <a:buFont typeface="+mj-lt"/>
              <a:buAutoNum type="arabicPeriod"/>
            </a:pPr>
            <a:r>
              <a:rPr lang="en-US" sz="1400" dirty="0" smtClean="0">
                <a:latin typeface="Arial" pitchFamily="34" charset="0"/>
                <a:cs typeface="Arial" pitchFamily="34" charset="0"/>
              </a:rPr>
              <a:t>Researcher Performance Competence</a:t>
            </a:r>
          </a:p>
          <a:p>
            <a:pPr marL="165100" lvl="1" indent="-158750">
              <a:buFont typeface="+mj-lt"/>
              <a:buAutoNum type="arabicPeriod"/>
            </a:pPr>
            <a:endParaRPr lang="en-US" sz="1400" dirty="0" smtClean="0">
              <a:latin typeface="Arial" pitchFamily="34" charset="0"/>
              <a:cs typeface="Arial" pitchFamily="34" charset="0"/>
            </a:endParaRPr>
          </a:p>
          <a:p>
            <a:pPr marL="165100" lvl="1" indent="-158750">
              <a:buFont typeface="+mj-lt"/>
              <a:buAutoNum type="arabicPeriod"/>
            </a:pPr>
            <a:r>
              <a:rPr lang="en-US" sz="1400" dirty="0" smtClean="0">
                <a:latin typeface="Arial" pitchFamily="34" charset="0"/>
                <a:cs typeface="Arial" pitchFamily="34" charset="0"/>
              </a:rPr>
              <a:t>Intrinsic Merit of the Research</a:t>
            </a:r>
          </a:p>
          <a:p>
            <a:pPr marL="165100" lvl="1" indent="-158750">
              <a:buFont typeface="+mj-lt"/>
              <a:buAutoNum type="arabicPeriod"/>
            </a:pPr>
            <a:endParaRPr lang="en-US" sz="1400" dirty="0" smtClean="0">
              <a:latin typeface="Arial" pitchFamily="34" charset="0"/>
              <a:cs typeface="Arial" pitchFamily="34" charset="0"/>
            </a:endParaRPr>
          </a:p>
          <a:p>
            <a:pPr marL="165100" lvl="1" indent="-158750">
              <a:buFont typeface="+mj-lt"/>
              <a:buAutoNum type="arabicPeriod"/>
            </a:pPr>
            <a:r>
              <a:rPr lang="en-US" sz="1400" dirty="0" smtClean="0">
                <a:latin typeface="Arial" pitchFamily="34" charset="0"/>
                <a:cs typeface="Arial" pitchFamily="34" charset="0"/>
              </a:rPr>
              <a:t>Utility or Relevance of the Research</a:t>
            </a:r>
          </a:p>
          <a:p>
            <a:pPr marL="165100" lvl="1" indent="-158750">
              <a:buFont typeface="+mj-lt"/>
              <a:buAutoNum type="arabicPeriod"/>
            </a:pPr>
            <a:endParaRPr lang="en-US" sz="1400" dirty="0" smtClean="0">
              <a:latin typeface="Arial" pitchFamily="34" charset="0"/>
              <a:cs typeface="Arial" pitchFamily="34" charset="0"/>
            </a:endParaRPr>
          </a:p>
          <a:p>
            <a:pPr marL="165100" lvl="1" indent="-158750">
              <a:buFont typeface="+mj-lt"/>
              <a:buAutoNum type="arabicPeriod"/>
            </a:pPr>
            <a:r>
              <a:rPr lang="en-US" sz="1400" dirty="0" smtClean="0">
                <a:latin typeface="Arial" pitchFamily="34" charset="0"/>
                <a:cs typeface="Arial" pitchFamily="34" charset="0"/>
              </a:rPr>
              <a:t>Effect on the Infrastructure of Science &amp; Engineering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914400"/>
            <a:ext cx="8001000" cy="1143000"/>
          </a:xfrm>
          <a:prstGeom prst="rect">
            <a:avLst/>
          </a:prstGeom>
        </p:spPr>
        <p:txBody>
          <a:bodyPr/>
          <a:lstStyle/>
          <a:p>
            <a:pPr algn="l"/>
            <a:r>
              <a:rPr lang="en-US" sz="3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Cost Sharing Update</a:t>
            </a:r>
            <a:endParaRPr lang="en-US" sz="36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4294967295"/>
          </p:nvPr>
        </p:nvSpPr>
        <p:spPr>
          <a:xfrm>
            <a:off x="228600" y="1600200"/>
            <a:ext cx="8686800" cy="5029200"/>
          </a:xfrm>
          <a:prstGeom prst="rect">
            <a:avLst/>
          </a:prstGeom>
        </p:spPr>
        <p:txBody>
          <a:bodyPr>
            <a:normAutofit lnSpcReduction="10000"/>
          </a:bodyPr>
          <a:lstStyle/>
          <a:p>
            <a:pPr marL="457200" indent="-457200">
              <a:buSzPct val="125000"/>
              <a:buFont typeface="Arial" pitchFamily="34" charset="0"/>
              <a:buChar char="•"/>
            </a:pPr>
            <a:r>
              <a:rPr lang="en-US" sz="2400" dirty="0" smtClean="0">
                <a:latin typeface="Arial" pitchFamily="34" charset="0"/>
                <a:cs typeface="Arial" pitchFamily="34" charset="0"/>
              </a:rPr>
              <a:t>As recommended by the National Science Board and implemented by NSF, inclusion of voluntary committed cost sharing is prohibited in solicited &amp; unsolicited proposals, unless approved in accordance with agency policy.</a:t>
            </a:r>
          </a:p>
          <a:p>
            <a:pPr marL="457200" indent="-457200">
              <a:buSzPct val="125000"/>
              <a:buFont typeface="Arial" pitchFamily="34" charset="0"/>
              <a:buChar char="•"/>
            </a:pPr>
            <a:endParaRPr lang="en-US" sz="1000" dirty="0" smtClean="0">
              <a:latin typeface="Arial" pitchFamily="34" charset="0"/>
              <a:cs typeface="Arial" pitchFamily="34" charset="0"/>
            </a:endParaRPr>
          </a:p>
          <a:p>
            <a:pPr marL="457200" indent="-457200">
              <a:buSzPct val="125000"/>
              <a:buFont typeface="Arial" pitchFamily="34" charset="0"/>
              <a:buChar char="•"/>
            </a:pPr>
            <a:r>
              <a:rPr lang="en-US" sz="2400" dirty="0" smtClean="0">
                <a:latin typeface="Arial" pitchFamily="34" charset="0"/>
                <a:cs typeface="Arial" pitchFamily="34" charset="0"/>
              </a:rPr>
              <a:t>Only 6 programs have been approved to require cost sharing:</a:t>
            </a:r>
          </a:p>
          <a:p>
            <a:pPr marL="457200" indent="-457200">
              <a:buSzPct val="125000"/>
              <a:buFont typeface="Arial" pitchFamily="34" charset="0"/>
              <a:buChar char="•"/>
            </a:pPr>
            <a:endParaRPr lang="en-US" sz="1000" dirty="0" smtClean="0">
              <a:latin typeface="Arial" pitchFamily="34" charset="0"/>
              <a:cs typeface="Arial" pitchFamily="34" charset="0"/>
            </a:endParaRPr>
          </a:p>
          <a:p>
            <a:pPr marL="857250" lvl="1" indent="-457200">
              <a:buSzPct val="125000"/>
              <a:buFont typeface="Calibri" pitchFamily="34" charset="0"/>
              <a:buChar char="–"/>
            </a:pPr>
            <a:r>
              <a:rPr lang="en-US" sz="2200" dirty="0" smtClean="0">
                <a:latin typeface="Arial" pitchFamily="34" charset="0"/>
                <a:cs typeface="Arial" pitchFamily="34" charset="0"/>
              </a:rPr>
              <a:t>Major Research Instrumentation  Program (MRI);</a:t>
            </a:r>
          </a:p>
          <a:p>
            <a:pPr marL="857250" lvl="1" indent="-457200">
              <a:buSzPct val="125000"/>
              <a:buFont typeface="Calibri" pitchFamily="34" charset="0"/>
              <a:buChar char="–"/>
            </a:pPr>
            <a:r>
              <a:rPr lang="en-US" sz="2200" dirty="0" smtClean="0">
                <a:latin typeface="Arial" pitchFamily="34" charset="0"/>
                <a:cs typeface="Arial" pitchFamily="34" charset="0"/>
              </a:rPr>
              <a:t>Robert Noyce Scholarship Program;</a:t>
            </a:r>
          </a:p>
          <a:p>
            <a:pPr marL="857250" lvl="1" indent="-457200">
              <a:buSzPct val="125000"/>
              <a:buFont typeface="Calibri" pitchFamily="34" charset="0"/>
              <a:buChar char="–"/>
            </a:pPr>
            <a:r>
              <a:rPr lang="en-US" sz="2200" dirty="0" smtClean="0">
                <a:latin typeface="Arial" pitchFamily="34" charset="0"/>
                <a:cs typeface="Arial" pitchFamily="34" charset="0"/>
              </a:rPr>
              <a:t>Engineering Research Centers (ERC);</a:t>
            </a:r>
          </a:p>
          <a:p>
            <a:pPr marL="857250" lvl="1" indent="-457200">
              <a:buSzPct val="125000"/>
              <a:buFont typeface="Calibri" pitchFamily="34" charset="0"/>
              <a:buChar char="–"/>
            </a:pPr>
            <a:r>
              <a:rPr lang="en-US" sz="2200" dirty="0" smtClean="0">
                <a:latin typeface="Arial" pitchFamily="34" charset="0"/>
                <a:cs typeface="Arial" pitchFamily="34" charset="0"/>
              </a:rPr>
              <a:t>Industry/University Cooperative Research Centers (I/UCRC);</a:t>
            </a:r>
          </a:p>
          <a:p>
            <a:pPr marL="857250" lvl="1" indent="-457200">
              <a:buSzPct val="125000"/>
              <a:buFont typeface="Calibri" pitchFamily="34" charset="0"/>
              <a:buChar char="–"/>
            </a:pPr>
            <a:r>
              <a:rPr lang="en-US" sz="2200" dirty="0" smtClean="0">
                <a:latin typeface="Arial" pitchFamily="34" charset="0"/>
                <a:cs typeface="Arial" pitchFamily="34" charset="0"/>
              </a:rPr>
              <a:t>Experimental Programs to Stimulate Competitive Research (EPSCoR); and</a:t>
            </a:r>
          </a:p>
          <a:p>
            <a:pPr marL="857250" lvl="1" indent="-457200">
              <a:buSzPct val="125000"/>
              <a:buFont typeface="Calibri" pitchFamily="34" charset="0"/>
              <a:buChar char="–"/>
            </a:pPr>
            <a:r>
              <a:rPr lang="en-US" sz="2200" dirty="0" smtClean="0">
                <a:latin typeface="Arial" pitchFamily="34" charset="0"/>
                <a:cs typeface="Arial" pitchFamily="34" charset="0"/>
              </a:rPr>
              <a:t>Innovation Corps (I-Corps)</a:t>
            </a:r>
          </a:p>
          <a:p>
            <a:pPr marL="857250" lvl="1" indent="-457200">
              <a:buFont typeface="Arial" pitchFamily="34" charset="0"/>
              <a:buChar char="•"/>
            </a:pPr>
            <a:endParaRPr lang="en-US" sz="2000" dirty="0" smtClean="0">
              <a:latin typeface="Arial" pitchFamily="34" charset="0"/>
              <a:cs typeface="Arial" pitchFamily="34" charset="0"/>
            </a:endParaRPr>
          </a:p>
          <a:p>
            <a:pPr marL="857250" lvl="1" indent="-457200">
              <a:buFont typeface="Arial" pitchFamily="34" charset="0"/>
              <a:buChar char="•"/>
            </a:pPr>
            <a:endParaRPr lang="en-US" sz="2000" dirty="0" smtClean="0">
              <a:latin typeface="Arial" pitchFamily="34" charset="0"/>
              <a:cs typeface="Arial" pitchFamily="34" charset="0"/>
            </a:endParaRPr>
          </a:p>
          <a:p>
            <a:pPr marL="457200" indent="-457200">
              <a:buFont typeface="Arial" pitchFamily="34" charset="0"/>
              <a:buChar char="•"/>
            </a:pPr>
            <a:endParaRPr lang="en-US" sz="2400" dirty="0" smtClean="0">
              <a:latin typeface="Arial" pitchFamily="34" charset="0"/>
              <a:cs typeface="Arial" pitchFamily="34" charset="0"/>
            </a:endParaRPr>
          </a:p>
          <a:p>
            <a:pPr marL="457200" indent="-457200">
              <a:buFont typeface="Arial" pitchFamily="34" charset="0"/>
              <a:buChar char="•"/>
            </a:pPr>
            <a:endParaRPr lang="en-US" sz="2400" dirty="0" smtClean="0">
              <a:latin typeface="Arial" pitchFamily="34" charset="0"/>
              <a:cs typeface="Arial" pitchFamily="34" charset="0"/>
            </a:endParaRPr>
          </a:p>
          <a:p>
            <a:pPr marL="457200" indent="-457200">
              <a:buNone/>
            </a:pPr>
            <a:endParaRPr lang="en-US" sz="2800" dirty="0" smtClean="0">
              <a:latin typeface="Arial" pitchFamily="34" charset="0"/>
              <a:cs typeface="Arial" pitchFamily="34" charset="0"/>
            </a:endParaRPr>
          </a:p>
          <a:p>
            <a:pPr marL="457200" indent="-457200">
              <a:buFont typeface="Wingdings" pitchFamily="2" charset="2"/>
              <a:buChar char="§"/>
            </a:pPr>
            <a:endParaRPr lang="en-US" sz="1800" dirty="0" smtClean="0">
              <a:latin typeface="Arial" pitchFamily="34" charset="0"/>
              <a:cs typeface="Arial" pitchFamily="34" charset="0"/>
            </a:endParaRPr>
          </a:p>
          <a:p>
            <a:pPr>
              <a:buNone/>
            </a:pPr>
            <a:endParaRPr lang="en-US" sz="2800" dirty="0" smtClean="0">
              <a:latin typeface="Arial" pitchFamily="34" charset="0"/>
              <a:cs typeface="Arial" pitchFamily="34" charset="0"/>
            </a:endParaRPr>
          </a:p>
          <a:p>
            <a:pPr>
              <a:buFont typeface="Wingdings" pitchFamily="2" charset="2"/>
              <a:buChar char="§"/>
            </a:pPr>
            <a:endParaRPr lang="en-US"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960437"/>
            <a:ext cx="8229600" cy="808038"/>
          </a:xfrm>
          <a:prstGeom prst="rect">
            <a:avLst/>
          </a:prstGeom>
        </p:spPr>
        <p:txBody>
          <a:bodyPr/>
          <a:lstStyle/>
          <a:p>
            <a:pPr algn="l"/>
            <a:r>
              <a:rPr lang="en-US" sz="3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Cost Sharing Update</a:t>
            </a:r>
            <a:endParaRPr lang="en-US" sz="36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4294967295"/>
          </p:nvPr>
        </p:nvSpPr>
        <p:spPr>
          <a:xfrm>
            <a:off x="304800" y="1798637"/>
            <a:ext cx="8229600" cy="4525963"/>
          </a:xfrm>
          <a:prstGeom prst="rect">
            <a:avLst/>
          </a:prstGeom>
        </p:spPr>
        <p:txBody>
          <a:bodyPr>
            <a:normAutofit/>
          </a:bodyPr>
          <a:lstStyle/>
          <a:p>
            <a:pPr>
              <a:buSzPct val="125000"/>
            </a:pPr>
            <a:r>
              <a:rPr lang="en-US" b="1" dirty="0" smtClean="0">
                <a:latin typeface="Arial" pitchFamily="34" charset="0"/>
                <a:cs typeface="Arial" pitchFamily="34" charset="0"/>
              </a:rPr>
              <a:t>Removal of PI from Budget</a:t>
            </a:r>
          </a:p>
          <a:p>
            <a:pPr marL="857250" lvl="1" indent="-457200">
              <a:buSzPct val="125000"/>
              <a:buFont typeface="Calibri" pitchFamily="34" charset="0"/>
              <a:buChar char="–"/>
            </a:pPr>
            <a:r>
              <a:rPr lang="en-US" sz="2600" dirty="0" smtClean="0">
                <a:latin typeface="Arial" pitchFamily="34" charset="0"/>
                <a:cs typeface="Arial" pitchFamily="34" charset="0"/>
              </a:rPr>
              <a:t>If no person months are requested for senior personnel, they should be removed from the budget.</a:t>
            </a:r>
          </a:p>
          <a:p>
            <a:pPr marL="857250" lvl="1" indent="-457200">
              <a:buSzPct val="125000"/>
              <a:buFont typeface="Calibri" pitchFamily="34" charset="0"/>
              <a:buChar char="–"/>
            </a:pPr>
            <a:r>
              <a:rPr lang="en-US" sz="2600" dirty="0" smtClean="0">
                <a:latin typeface="Arial" pitchFamily="34" charset="0"/>
                <a:cs typeface="Arial" pitchFamily="34" charset="0"/>
              </a:rPr>
              <a:t>Their names will remain on the coversheet</a:t>
            </a:r>
          </a:p>
          <a:p>
            <a:pPr marL="857250" lvl="1" indent="-457200">
              <a:buSzPct val="125000"/>
              <a:buFont typeface="Calibri" pitchFamily="34" charset="0"/>
              <a:buChar char="–"/>
            </a:pPr>
            <a:r>
              <a:rPr lang="en-US" sz="2600" dirty="0" smtClean="0">
                <a:latin typeface="Arial" pitchFamily="34" charset="0"/>
                <a:cs typeface="Arial" pitchFamily="34" charset="0"/>
              </a:rPr>
              <a:t>Role should be described in the Facilities, Equipment and Other Resources section of the proposal.</a:t>
            </a:r>
            <a:endParaRPr lang="en-US" sz="2600" dirty="0">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838200"/>
            <a:ext cx="8229600" cy="808038"/>
          </a:xfrm>
          <a:prstGeom prst="rect">
            <a:avLst/>
          </a:prstGeom>
        </p:spPr>
        <p:txBody>
          <a:bodyPr>
            <a:noAutofit/>
          </a:bodyPr>
          <a:lstStyle/>
          <a:p>
            <a:pPr algn="l"/>
            <a:r>
              <a:rPr lang="en-US" sz="3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Cost Sharing Update</a:t>
            </a:r>
            <a:endParaRPr lang="en-US" sz="36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4294967295"/>
          </p:nvPr>
        </p:nvSpPr>
        <p:spPr>
          <a:xfrm>
            <a:off x="228600" y="1524000"/>
            <a:ext cx="8458200" cy="4648200"/>
          </a:xfrm>
          <a:prstGeom prst="rect">
            <a:avLst/>
          </a:prstGeom>
        </p:spPr>
        <p:txBody>
          <a:bodyPr>
            <a:normAutofit fontScale="70000" lnSpcReduction="20000"/>
          </a:bodyPr>
          <a:lstStyle/>
          <a:p>
            <a:pPr>
              <a:buSzPct val="125000"/>
              <a:buFont typeface="Arial" pitchFamily="34" charset="0"/>
              <a:buChar char="•"/>
            </a:pPr>
            <a:r>
              <a:rPr lang="en-US" sz="4100" b="1" dirty="0" smtClean="0">
                <a:latin typeface="Arial" pitchFamily="34" charset="0"/>
                <a:cs typeface="Arial" pitchFamily="34" charset="0"/>
              </a:rPr>
              <a:t>Facilities, Equipment &amp; Other Resources</a:t>
            </a:r>
          </a:p>
          <a:p>
            <a:pPr marL="857250" lvl="1" indent="-457200">
              <a:buSzPct val="125000"/>
              <a:buFont typeface="Calibri" pitchFamily="34" charset="0"/>
              <a:buChar char="–"/>
            </a:pPr>
            <a:r>
              <a:rPr lang="en-US" sz="3400" dirty="0" smtClean="0">
                <a:latin typeface="Arial" pitchFamily="34" charset="0"/>
                <a:cs typeface="Arial" pitchFamily="34" charset="0"/>
              </a:rPr>
              <a:t>New format will assist proposers in complying with NSF cost sharing policy and is a required component of the proposal.</a:t>
            </a:r>
          </a:p>
          <a:p>
            <a:pPr marL="857250" lvl="1" indent="-457200">
              <a:buSzPct val="125000"/>
              <a:buFont typeface="Calibri" pitchFamily="34" charset="0"/>
              <a:buChar char="–"/>
            </a:pPr>
            <a:r>
              <a:rPr lang="en-US" sz="3400" dirty="0" smtClean="0">
                <a:latin typeface="Arial" pitchFamily="34" charset="0"/>
                <a:cs typeface="Arial" pitchFamily="34" charset="0"/>
              </a:rPr>
              <a:t>Provides an aggregated description of the internal and external resources (both physical and personnel) that the organization and its collaborators will provide to the project. </a:t>
            </a:r>
          </a:p>
          <a:p>
            <a:pPr marL="857250" lvl="1" indent="-457200">
              <a:buSzPct val="125000"/>
              <a:buFont typeface="Calibri" pitchFamily="34" charset="0"/>
              <a:buChar char="–"/>
            </a:pPr>
            <a:r>
              <a:rPr lang="en-US" sz="3400" dirty="0" smtClean="0">
                <a:latin typeface="Arial" pitchFamily="34" charset="0"/>
                <a:cs typeface="Arial" pitchFamily="34" charset="0"/>
              </a:rPr>
              <a:t>No reference to cost, date of acquisition, and whether the resources are currently available or would be provided upon receipt of award </a:t>
            </a:r>
          </a:p>
          <a:p>
            <a:pPr marL="857250" lvl="1" indent="-457200">
              <a:buSzPct val="125000"/>
              <a:buFont typeface="Calibri" pitchFamily="34" charset="0"/>
              <a:buChar char="–"/>
            </a:pPr>
            <a:r>
              <a:rPr lang="en-US" sz="3400" dirty="0" smtClean="0">
                <a:latin typeface="Arial" pitchFamily="34" charset="0"/>
                <a:cs typeface="Arial" pitchFamily="34" charset="0"/>
              </a:rPr>
              <a:t>If there are no resources to describe, a statement to that effect should be included in this section of the proposal and uploaded into FastLane.</a:t>
            </a:r>
          </a:p>
          <a:p>
            <a:pPr marL="857250" lvl="1" indent="-457200">
              <a:buClr>
                <a:schemeClr val="accent6"/>
              </a:buClr>
              <a:buSzPct val="125000"/>
              <a:buNone/>
            </a:pPr>
            <a:endParaRPr lang="en-US" sz="3400" dirty="0" smtClean="0">
              <a:latin typeface="Arial" pitchFamily="34" charset="0"/>
              <a:cs typeface="Arial" pitchFamily="34" charset="0"/>
            </a:endParaRPr>
          </a:p>
          <a:p>
            <a:pPr marL="585216" indent="-460375">
              <a:buSzPct val="125000"/>
            </a:pPr>
            <a:endParaRPr lang="en-US" sz="2400" dirty="0" smtClean="0">
              <a:latin typeface="Arial" pitchFamily="34" charset="0"/>
              <a:cs typeface="Arial" pitchFamily="34" charset="0"/>
            </a:endParaRPr>
          </a:p>
          <a:p>
            <a:pPr>
              <a:buFont typeface="Arial" pitchFamily="34" charset="0"/>
              <a:buChar char="•"/>
            </a:pPr>
            <a:endParaRPr lang="en-US" sz="2400" dirty="0" smtClean="0">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686800" cy="914400"/>
          </a:xfrm>
        </p:spPr>
        <p:txBody>
          <a:bodyPr>
            <a:normAutofit/>
          </a:bodyPr>
          <a:lstStyle/>
          <a:p>
            <a:pPr algn="l"/>
            <a:r>
              <a:rPr lang="en-US" sz="3600" b="1" dirty="0" smtClean="0">
                <a:effectLst>
                  <a:outerShdw blurRad="38100" dist="38100" dir="2700000" algn="tl">
                    <a:srgbClr val="000000">
                      <a:alpha val="43137"/>
                    </a:srgbClr>
                  </a:outerShdw>
                </a:effectLst>
              </a:rPr>
              <a:t>Research.gov - Background</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76200" y="1371600"/>
            <a:ext cx="4953000" cy="5181600"/>
          </a:xfrm>
        </p:spPr>
        <p:txBody>
          <a:bodyPr>
            <a:normAutofit fontScale="62500" lnSpcReduction="20000"/>
          </a:bodyPr>
          <a:lstStyle/>
          <a:p>
            <a:pPr lvl="0">
              <a:buSzPct val="125000"/>
              <a:buFont typeface="Arial" pitchFamily="34" charset="0"/>
              <a:buChar char="•"/>
              <a:defRPr/>
            </a:pPr>
            <a:r>
              <a:rPr lang="en-US" sz="3200" dirty="0" smtClean="0"/>
              <a:t>Access Services</a:t>
            </a:r>
          </a:p>
          <a:p>
            <a:pPr lvl="1">
              <a:defRPr/>
            </a:pPr>
            <a:r>
              <a:rPr lang="en-US" sz="2800" dirty="0" smtClean="0"/>
              <a:t>InCommon</a:t>
            </a:r>
          </a:p>
          <a:p>
            <a:pPr lvl="1">
              <a:defRPr/>
            </a:pPr>
            <a:r>
              <a:rPr lang="en-US" sz="2800" dirty="0" smtClean="0"/>
              <a:t>Single Sign-on with FastLane</a:t>
            </a:r>
            <a:endParaRPr lang="en-US" sz="3200" dirty="0" smtClean="0"/>
          </a:p>
          <a:p>
            <a:pPr>
              <a:buSzPct val="125000"/>
              <a:buFont typeface="Arial" pitchFamily="34" charset="0"/>
              <a:buChar char="•"/>
              <a:defRPr/>
            </a:pPr>
            <a:r>
              <a:rPr lang="en-US" sz="3200" dirty="0" smtClean="0"/>
              <a:t>Reporting Services</a:t>
            </a:r>
          </a:p>
          <a:p>
            <a:pPr lvl="1">
              <a:defRPr/>
            </a:pPr>
            <a:r>
              <a:rPr lang="en-US" sz="2800" dirty="0" smtClean="0"/>
              <a:t>Project Outcomes Report</a:t>
            </a:r>
          </a:p>
          <a:p>
            <a:pPr lvl="1">
              <a:defRPr/>
            </a:pPr>
            <a:r>
              <a:rPr lang="en-US" sz="2800" dirty="0" smtClean="0"/>
              <a:t> Annual, Final, and Interim Reports  (Coming Soon)</a:t>
            </a:r>
          </a:p>
          <a:p>
            <a:pPr>
              <a:buSzPct val="125000"/>
              <a:buFont typeface="Arial" pitchFamily="34" charset="0"/>
              <a:buChar char="•"/>
              <a:defRPr/>
            </a:pPr>
            <a:r>
              <a:rPr lang="en-US" sz="3200" dirty="0" smtClean="0"/>
              <a:t>Financial Services</a:t>
            </a:r>
          </a:p>
          <a:p>
            <a:pPr lvl="1">
              <a:buSzPct val="100000"/>
              <a:defRPr/>
            </a:pPr>
            <a:r>
              <a:rPr lang="en-US" sz="2900" dirty="0" smtClean="0"/>
              <a:t>The Federal Financial Report</a:t>
            </a:r>
          </a:p>
          <a:p>
            <a:pPr lvl="1">
              <a:defRPr/>
            </a:pPr>
            <a:r>
              <a:rPr lang="en-US" sz="2900" dirty="0" smtClean="0"/>
              <a:t>Access to financial services: Cash Requests, Cash Request History, Grantee EFT Update and Grantee EFT Update History </a:t>
            </a:r>
          </a:p>
          <a:p>
            <a:pPr lvl="1">
              <a:defRPr/>
            </a:pPr>
            <a:r>
              <a:rPr lang="en-US" sz="2900" dirty="0" smtClean="0"/>
              <a:t>Award Cash Management $ervice (Coming Soon)</a:t>
            </a:r>
          </a:p>
          <a:p>
            <a:pPr lvl="0">
              <a:buSzPct val="125000"/>
              <a:buFont typeface="Arial" pitchFamily="34" charset="0"/>
              <a:buChar char="•"/>
              <a:defRPr/>
            </a:pPr>
            <a:r>
              <a:rPr lang="en-US" sz="3200" dirty="0" smtClean="0"/>
              <a:t>Application Services</a:t>
            </a:r>
          </a:p>
          <a:p>
            <a:pPr lvl="1">
              <a:defRPr/>
            </a:pPr>
            <a:r>
              <a:rPr lang="en-US" sz="2800" dirty="0" smtClean="0"/>
              <a:t>Grants Application Status</a:t>
            </a:r>
          </a:p>
          <a:p>
            <a:pPr lvl="1">
              <a:defRPr/>
            </a:pPr>
            <a:r>
              <a:rPr lang="en-US" sz="2800" dirty="0" smtClean="0"/>
              <a:t>Application Submission Web Services</a:t>
            </a:r>
          </a:p>
          <a:p>
            <a:pPr>
              <a:defRPr/>
            </a:pPr>
            <a:endParaRPr lang="en-US" sz="3200" dirty="0" smtClean="0"/>
          </a:p>
          <a:p>
            <a:pPr>
              <a:defRPr/>
            </a:pPr>
            <a:endParaRPr lang="en-US" sz="3200" dirty="0" smtClean="0"/>
          </a:p>
          <a:p>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5029200" y="1752600"/>
            <a:ext cx="3986212" cy="4019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RPPR Background</a:t>
            </a:r>
            <a:endParaRPr lang="en-US" b="1"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p:txBody>
          <a:bodyPr>
            <a:normAutofit fontScale="92500"/>
          </a:bodyPr>
          <a:lstStyle/>
          <a:p>
            <a:pPr marL="457200" lvl="0" indent="-457200">
              <a:lnSpc>
                <a:spcPct val="80000"/>
              </a:lnSpc>
              <a:spcBef>
                <a:spcPts val="1200"/>
              </a:spcBef>
              <a:spcAft>
                <a:spcPts val="600"/>
              </a:spcAft>
              <a:buSzPct val="100000"/>
              <a:defRPr/>
            </a:pPr>
            <a:r>
              <a:rPr lang="en-US" sz="2900" dirty="0" smtClean="0"/>
              <a:t>The Research Performance Progress Report (RPPR) is the result of a government-wide effort to create greater consistency in the administration of federal research awards by streamlining and standardizing reporting formats</a:t>
            </a:r>
          </a:p>
          <a:p>
            <a:pPr marL="914400" lvl="1" indent="-457200">
              <a:lnSpc>
                <a:spcPct val="90000"/>
              </a:lnSpc>
              <a:spcAft>
                <a:spcPts val="600"/>
              </a:spcAft>
              <a:buClrTx/>
              <a:buFont typeface="Calibri" pitchFamily="34" charset="0"/>
              <a:buChar char="–"/>
              <a:defRPr/>
            </a:pPr>
            <a:r>
              <a:rPr lang="en-US" sz="2000" dirty="0" smtClean="0"/>
              <a:t>The RPPR is the product of Research Business Models (RBM) Subcommittee of the Committee on Science (CoS), a committee of the National Science and Technology Council (NSTC)</a:t>
            </a:r>
          </a:p>
          <a:p>
            <a:pPr marL="914400" lvl="1" indent="-457200">
              <a:lnSpc>
                <a:spcPct val="90000"/>
              </a:lnSpc>
              <a:spcAft>
                <a:spcPts val="600"/>
              </a:spcAft>
              <a:buClrTx/>
              <a:buFont typeface="Calibri" pitchFamily="34" charset="0"/>
              <a:buChar char="–"/>
              <a:defRPr/>
            </a:pPr>
            <a:r>
              <a:rPr lang="en-US" sz="2000" dirty="0" smtClean="0"/>
              <a:t>One of the RBM Subcommittee’s priority areas is to create greater consistency in the administration of federal research awards through streamlining and standardization of forms and reporting formats</a:t>
            </a:r>
          </a:p>
          <a:p>
            <a:pPr marL="914400" lvl="1" indent="-457200">
              <a:lnSpc>
                <a:spcPct val="90000"/>
              </a:lnSpc>
              <a:spcAft>
                <a:spcPts val="600"/>
              </a:spcAft>
              <a:buClrTx/>
              <a:buFont typeface="Calibri" pitchFamily="34" charset="0"/>
              <a:buChar char="–"/>
              <a:defRPr/>
            </a:pPr>
            <a:r>
              <a:rPr lang="en-US" sz="2000" dirty="0" smtClean="0"/>
              <a:t>Upon implementation, the RPPR will be used by federal agencies that support research and research-related activities.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sz="3600" b="1" dirty="0" smtClean="0">
                <a:effectLst>
                  <a:outerShdw blurRad="38100" dist="38100" dir="2700000" algn="tl">
                    <a:srgbClr val="000000">
                      <a:alpha val="43137"/>
                    </a:srgbClr>
                  </a:outerShdw>
                </a:effectLst>
              </a:rPr>
              <a:t>NSF Implementation </a:t>
            </a:r>
          </a:p>
        </p:txBody>
      </p:sp>
      <p:sp>
        <p:nvSpPr>
          <p:cNvPr id="17410" name="Rectangle 3"/>
          <p:cNvSpPr>
            <a:spLocks noGrp="1" noChangeArrowheads="1"/>
          </p:cNvSpPr>
          <p:nvPr>
            <p:ph idx="1"/>
          </p:nvPr>
        </p:nvSpPr>
        <p:spPr>
          <a:xfrm>
            <a:off x="228600" y="1417637"/>
            <a:ext cx="8534400" cy="4830763"/>
          </a:xfrm>
        </p:spPr>
        <p:txBody>
          <a:bodyPr>
            <a:normAutofit/>
          </a:bodyPr>
          <a:lstStyle/>
          <a:p>
            <a:pPr marL="457200" indent="-457200">
              <a:lnSpc>
                <a:spcPct val="90000"/>
              </a:lnSpc>
              <a:spcBef>
                <a:spcPts val="1200"/>
              </a:spcBef>
              <a:spcAft>
                <a:spcPts val="600"/>
              </a:spcAft>
              <a:buSzPct val="125000"/>
              <a:defRPr/>
            </a:pPr>
            <a:r>
              <a:rPr lang="en-US" sz="2900" dirty="0" smtClean="0"/>
              <a:t>NSF will offer a new project reporting service on Research.gov which implements the RPPR format, replacing NSF’s annual, final, and interim project reporting capabilities in the FastLane System</a:t>
            </a:r>
          </a:p>
          <a:p>
            <a:pPr lvl="1">
              <a:lnSpc>
                <a:spcPct val="90000"/>
              </a:lnSpc>
              <a:spcAft>
                <a:spcPts val="600"/>
              </a:spcAft>
              <a:buClrTx/>
              <a:buFont typeface="Calibri" pitchFamily="34" charset="0"/>
              <a:buChar char="–"/>
              <a:defRPr/>
            </a:pPr>
            <a:r>
              <a:rPr lang="en-US" sz="2100" dirty="0" smtClean="0"/>
              <a:t>One of the key drivers in development of the project reporting service is to improve the user experience </a:t>
            </a:r>
          </a:p>
          <a:p>
            <a:pPr lvl="1">
              <a:lnSpc>
                <a:spcPct val="90000"/>
              </a:lnSpc>
              <a:spcAft>
                <a:spcPts val="600"/>
              </a:spcAft>
              <a:buClrTx/>
              <a:buFont typeface="Calibri" pitchFamily="34" charset="0"/>
              <a:buChar char="–"/>
              <a:defRPr/>
            </a:pPr>
            <a:r>
              <a:rPr lang="en-US" sz="2100" dirty="0" smtClean="0"/>
              <a:t>Another key driver is to incorporate more structured collection of the project reports data for enhanced NSF use</a:t>
            </a:r>
          </a:p>
          <a:p>
            <a:pPr lvl="1">
              <a:lnSpc>
                <a:spcPct val="90000"/>
              </a:lnSpc>
              <a:spcAft>
                <a:spcPts val="600"/>
              </a:spcAft>
              <a:buClrTx/>
              <a:buFont typeface="Calibri" pitchFamily="34" charset="0"/>
              <a:buChar char="–"/>
              <a:defRPr/>
            </a:pPr>
            <a:r>
              <a:rPr lang="en-US" sz="2100" dirty="0" smtClean="0"/>
              <a:t>NSF has led research agencies in the development of an RPPR data dictionary based upon the OMB RPPR approved policy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effectLst>
                  <a:outerShdw blurRad="38100" dist="38100" dir="2700000" algn="tl">
                    <a:srgbClr val="000000">
                      <a:alpha val="43137"/>
                    </a:srgbClr>
                  </a:outerShdw>
                </a:effectLst>
              </a:rPr>
              <a:t>Report Components </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371600"/>
            <a:ext cx="8382000" cy="4754563"/>
          </a:xfrm>
        </p:spPr>
        <p:txBody>
          <a:bodyPr>
            <a:normAutofit fontScale="77500" lnSpcReduction="20000"/>
          </a:bodyPr>
          <a:lstStyle/>
          <a:p>
            <a:r>
              <a:rPr lang="en-US" dirty="0" smtClean="0"/>
              <a:t>Mandatory Category:</a:t>
            </a:r>
          </a:p>
          <a:p>
            <a:pPr lvl="1">
              <a:lnSpc>
                <a:spcPct val="110000"/>
              </a:lnSpc>
              <a:spcAft>
                <a:spcPts val="600"/>
              </a:spcAft>
              <a:buClrTx/>
              <a:buFont typeface="Calibri" pitchFamily="34" charset="0"/>
              <a:buChar char="–"/>
              <a:defRPr/>
            </a:pPr>
            <a:r>
              <a:rPr lang="en-US" sz="2700" dirty="0" smtClean="0"/>
              <a:t>Accomplishments: What was done? What was learned?</a:t>
            </a:r>
          </a:p>
          <a:p>
            <a:r>
              <a:rPr lang="en-US" dirty="0" smtClean="0"/>
              <a:t>Optional Categories:</a:t>
            </a:r>
          </a:p>
          <a:p>
            <a:pPr lvl="1">
              <a:lnSpc>
                <a:spcPct val="110000"/>
              </a:lnSpc>
              <a:spcAft>
                <a:spcPts val="600"/>
              </a:spcAft>
              <a:buClrTx/>
              <a:buFont typeface="Calibri" pitchFamily="34" charset="0"/>
              <a:buChar char="–"/>
              <a:defRPr/>
            </a:pPr>
            <a:r>
              <a:rPr lang="en-US" sz="2700" dirty="0" smtClean="0"/>
              <a:t>Products: What has the project produced?</a:t>
            </a:r>
          </a:p>
          <a:p>
            <a:pPr lvl="1">
              <a:lnSpc>
                <a:spcPct val="110000"/>
              </a:lnSpc>
              <a:spcAft>
                <a:spcPts val="600"/>
              </a:spcAft>
              <a:buClrTx/>
              <a:buFont typeface="Calibri" pitchFamily="34" charset="0"/>
              <a:buChar char="–"/>
              <a:defRPr/>
            </a:pPr>
            <a:r>
              <a:rPr lang="en-US" sz="2700" dirty="0" smtClean="0"/>
              <a:t>Participants &amp; Other Collaborating Organizations: Who has been involved?</a:t>
            </a:r>
          </a:p>
          <a:p>
            <a:pPr lvl="1">
              <a:lnSpc>
                <a:spcPct val="110000"/>
              </a:lnSpc>
              <a:spcAft>
                <a:spcPts val="600"/>
              </a:spcAft>
              <a:buClrTx/>
              <a:buFont typeface="Calibri" pitchFamily="34" charset="0"/>
              <a:buChar char="–"/>
              <a:defRPr/>
            </a:pPr>
            <a:r>
              <a:rPr lang="en-US" sz="2700" dirty="0" smtClean="0"/>
              <a:t>Impact: What is the impact of the project? How has it contributed?</a:t>
            </a:r>
          </a:p>
          <a:p>
            <a:pPr lvl="1">
              <a:lnSpc>
                <a:spcPct val="110000"/>
              </a:lnSpc>
              <a:spcAft>
                <a:spcPts val="600"/>
              </a:spcAft>
              <a:buClrTx/>
              <a:buFont typeface="Calibri" pitchFamily="34" charset="0"/>
              <a:buChar char="–"/>
              <a:defRPr/>
            </a:pPr>
            <a:r>
              <a:rPr lang="en-US" sz="2700" dirty="0" smtClean="0"/>
              <a:t>Changes/Problems</a:t>
            </a:r>
          </a:p>
          <a:p>
            <a:pPr lvl="1">
              <a:lnSpc>
                <a:spcPct val="110000"/>
              </a:lnSpc>
              <a:spcAft>
                <a:spcPts val="600"/>
              </a:spcAft>
              <a:buClrTx/>
              <a:buFont typeface="Calibri" pitchFamily="34" charset="0"/>
              <a:buChar char="–"/>
              <a:defRPr/>
            </a:pPr>
            <a:r>
              <a:rPr lang="en-US" sz="2700" dirty="0" smtClean="0"/>
              <a:t>Special Reporting Requirements (where applicable)</a:t>
            </a:r>
          </a:p>
          <a:p>
            <a:pPr lvl="1">
              <a:lnSpc>
                <a:spcPct val="110000"/>
              </a:lnSpc>
              <a:spcAft>
                <a:spcPts val="600"/>
              </a:spcAft>
              <a:buClrTx/>
              <a:buFont typeface="Calibri" pitchFamily="34" charset="0"/>
              <a:buChar char="–"/>
              <a:defRPr/>
            </a:pPr>
            <a:r>
              <a:rPr lang="en-US" sz="2700" dirty="0" smtClean="0"/>
              <a:t>Appendix 1: Demographic Information for Significant Contributors</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457200" y="609600"/>
            <a:ext cx="8229600" cy="808038"/>
          </a:xfrm>
        </p:spPr>
        <p:txBody>
          <a:bodyPr>
            <a:normAutofit fontScale="90000"/>
          </a:bodyPr>
          <a:lstStyle/>
          <a:p>
            <a:r>
              <a:rPr lang="en-US" b="1" dirty="0" smtClean="0">
                <a:effectLst>
                  <a:outerShdw blurRad="38100" dist="38100" dir="2700000" algn="tl">
                    <a:srgbClr val="000000">
                      <a:alpha val="43137"/>
                    </a:srgbClr>
                  </a:outerShdw>
                </a:effectLst>
              </a:rPr>
              <a:t>Key Differences of the New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Project Report System</a:t>
            </a:r>
          </a:p>
        </p:txBody>
      </p:sp>
      <p:sp>
        <p:nvSpPr>
          <p:cNvPr id="44035" name="Rectangle 3"/>
          <p:cNvSpPr>
            <a:spLocks noGrp="1" noChangeArrowheads="1"/>
          </p:cNvSpPr>
          <p:nvPr>
            <p:ph idx="1"/>
          </p:nvPr>
        </p:nvSpPr>
        <p:spPr>
          <a:xfrm>
            <a:off x="457200" y="1752600"/>
            <a:ext cx="8229600" cy="4876800"/>
          </a:xfrm>
        </p:spPr>
        <p:txBody>
          <a:bodyPr>
            <a:normAutofit fontScale="40000" lnSpcReduction="20000"/>
          </a:bodyPr>
          <a:lstStyle/>
          <a:p>
            <a:pPr marL="342900" lvl="1" indent="-342900">
              <a:buClrTx/>
              <a:buFont typeface="Arial" pitchFamily="34" charset="0"/>
              <a:buChar char="•"/>
            </a:pPr>
            <a:r>
              <a:rPr lang="en-US" sz="7000" dirty="0" smtClean="0"/>
              <a:t>Project reporting dashboard </a:t>
            </a:r>
          </a:p>
          <a:p>
            <a:pPr marL="342900" lvl="1" indent="-342900">
              <a:buClrTx/>
              <a:buFont typeface="Arial" pitchFamily="34" charset="0"/>
              <a:buChar char="•"/>
            </a:pPr>
            <a:r>
              <a:rPr lang="en-US" sz="7000" dirty="0" smtClean="0"/>
              <a:t>Structured collection of data</a:t>
            </a:r>
          </a:p>
          <a:p>
            <a:pPr marL="342900" lvl="1" indent="-342900">
              <a:buClrTx/>
              <a:buFont typeface="Arial" pitchFamily="34" charset="0"/>
              <a:buChar char="•"/>
            </a:pPr>
            <a:r>
              <a:rPr lang="en-US" sz="7000" dirty="0" smtClean="0"/>
              <a:t>Rich text editor</a:t>
            </a:r>
          </a:p>
          <a:p>
            <a:pPr marL="342900" lvl="1" indent="-342900">
              <a:buClrTx/>
              <a:buFont typeface="Arial" pitchFamily="34" charset="0"/>
              <a:buChar char="•"/>
            </a:pPr>
            <a:r>
              <a:rPr lang="en-US" sz="7000" dirty="0" smtClean="0"/>
              <a:t>PDF upload to support images, charts, and other complex graphics</a:t>
            </a:r>
          </a:p>
          <a:p>
            <a:pPr marL="342900" lvl="1" indent="-342900">
              <a:buClrTx/>
              <a:buFont typeface="Arial" pitchFamily="34" charset="0"/>
              <a:buChar char="•"/>
            </a:pPr>
            <a:r>
              <a:rPr lang="en-US" sz="7100" dirty="0" smtClean="0"/>
              <a:t>Improved citation search through Thomson Web of Science</a:t>
            </a:r>
          </a:p>
          <a:p>
            <a:pPr marL="342900" lvl="1" indent="-342900">
              <a:buClrTx/>
              <a:buFont typeface="Arial" pitchFamily="34" charset="0"/>
              <a:buChar char="•"/>
            </a:pPr>
            <a:r>
              <a:rPr lang="en-US" sz="7100" dirty="0" smtClean="0"/>
              <a:t>Special reporting requirements are controlled by solicitation</a:t>
            </a:r>
          </a:p>
          <a:p>
            <a:pPr marL="342900" lvl="1" indent="-342900">
              <a:buClrTx/>
              <a:buFont typeface="Arial" pitchFamily="34" charset="0"/>
              <a:buChar char="•"/>
            </a:pPr>
            <a:r>
              <a:rPr lang="en-US" sz="7100" dirty="0" smtClean="0"/>
              <a:t>PI no longer provides demographic information on significant participants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sz="3600" b="1" dirty="0" smtClean="0">
                <a:effectLst>
                  <a:outerShdw blurRad="38100" dist="38100" dir="2700000" algn="tl">
                    <a:srgbClr val="000000">
                      <a:alpha val="43137"/>
                    </a:srgbClr>
                  </a:outerShdw>
                </a:effectLst>
              </a:rPr>
              <a:t>Key Implementation Dates</a:t>
            </a:r>
          </a:p>
        </p:txBody>
      </p:sp>
      <p:sp>
        <p:nvSpPr>
          <p:cNvPr id="17410" name="Rectangle 3"/>
          <p:cNvSpPr>
            <a:spLocks noGrp="1" noChangeArrowheads="1"/>
          </p:cNvSpPr>
          <p:nvPr>
            <p:ph idx="1"/>
          </p:nvPr>
        </p:nvSpPr>
        <p:spPr/>
        <p:txBody>
          <a:bodyPr>
            <a:normAutofit/>
          </a:bodyPr>
          <a:lstStyle/>
          <a:p>
            <a:pPr marL="342900" lvl="1" indent="-342900">
              <a:lnSpc>
                <a:spcPct val="80000"/>
              </a:lnSpc>
              <a:buClrTx/>
              <a:buFont typeface="Arial" pitchFamily="34" charset="0"/>
              <a:buChar char="•"/>
            </a:pPr>
            <a:r>
              <a:rPr lang="en-US" dirty="0" smtClean="0"/>
              <a:t>Phase I Pilot – Begins October 22 </a:t>
            </a:r>
          </a:p>
          <a:p>
            <a:pPr lvl="1">
              <a:lnSpc>
                <a:spcPct val="90000"/>
              </a:lnSpc>
              <a:spcAft>
                <a:spcPts val="600"/>
              </a:spcAft>
              <a:buClrTx/>
              <a:buFont typeface="Calibri" pitchFamily="34" charset="0"/>
              <a:buChar char="–"/>
              <a:defRPr/>
            </a:pPr>
            <a:r>
              <a:rPr lang="en-US" sz="2100" dirty="0" smtClean="0"/>
              <a:t>Six organizations</a:t>
            </a:r>
          </a:p>
          <a:p>
            <a:pPr lvl="1">
              <a:lnSpc>
                <a:spcPct val="90000"/>
              </a:lnSpc>
              <a:spcAft>
                <a:spcPts val="600"/>
              </a:spcAft>
              <a:buClrTx/>
              <a:buFont typeface="Calibri" pitchFamily="34" charset="0"/>
              <a:buChar char="–"/>
              <a:defRPr/>
            </a:pPr>
            <a:r>
              <a:rPr lang="en-US" sz="2100" dirty="0" smtClean="0"/>
              <a:t>FastLane freeze 10/1-10/21</a:t>
            </a:r>
          </a:p>
          <a:p>
            <a:pPr marL="342900" lvl="1" indent="-342900">
              <a:lnSpc>
                <a:spcPct val="80000"/>
              </a:lnSpc>
              <a:buClrTx/>
              <a:buFont typeface="Arial" pitchFamily="34" charset="0"/>
              <a:buChar char="•"/>
            </a:pPr>
            <a:r>
              <a:rPr lang="en-US" dirty="0" smtClean="0"/>
              <a:t>Phase 2 Pilot - Begins in November </a:t>
            </a:r>
          </a:p>
          <a:p>
            <a:pPr lvl="1">
              <a:lnSpc>
                <a:spcPct val="90000"/>
              </a:lnSpc>
              <a:spcAft>
                <a:spcPts val="600"/>
              </a:spcAft>
              <a:buClrTx/>
              <a:buFont typeface="Calibri" pitchFamily="34" charset="0"/>
              <a:buChar char="–"/>
              <a:defRPr/>
            </a:pPr>
            <a:r>
              <a:rPr lang="en-US" sz="2100" dirty="0" smtClean="0"/>
              <a:t>Additional 25 organizations </a:t>
            </a:r>
          </a:p>
          <a:p>
            <a:pPr lvl="1">
              <a:lnSpc>
                <a:spcPct val="90000"/>
              </a:lnSpc>
              <a:spcAft>
                <a:spcPts val="600"/>
              </a:spcAft>
              <a:buClrTx/>
              <a:buFont typeface="Calibri" pitchFamily="34" charset="0"/>
              <a:buChar char="–"/>
              <a:defRPr/>
            </a:pPr>
            <a:r>
              <a:rPr lang="en-US" sz="2100" dirty="0" smtClean="0"/>
              <a:t>Preceded by a FastLane freeze</a:t>
            </a:r>
          </a:p>
          <a:p>
            <a:pPr marL="342900" lvl="1" indent="-342900">
              <a:lnSpc>
                <a:spcPct val="80000"/>
              </a:lnSpc>
              <a:buClrTx/>
              <a:buFont typeface="Arial" pitchFamily="34" charset="0"/>
              <a:buChar char="•"/>
            </a:pPr>
            <a:r>
              <a:rPr lang="en-US" dirty="0" smtClean="0"/>
              <a:t>Final Target Launch Date: January 2013</a:t>
            </a:r>
          </a:p>
          <a:p>
            <a:pPr lvl="1">
              <a:lnSpc>
                <a:spcPct val="90000"/>
              </a:lnSpc>
              <a:spcAft>
                <a:spcPts val="600"/>
              </a:spcAft>
              <a:buClrTx/>
              <a:buFont typeface="Calibri" pitchFamily="34" charset="0"/>
              <a:buChar char="–"/>
              <a:defRPr/>
            </a:pPr>
            <a:r>
              <a:rPr lang="en-US" sz="2100" dirty="0" smtClean="0"/>
              <a:t>All NSF awards and organizations</a:t>
            </a:r>
          </a:p>
          <a:p>
            <a:pPr lvl="1">
              <a:lnSpc>
                <a:spcPct val="90000"/>
              </a:lnSpc>
              <a:spcAft>
                <a:spcPts val="600"/>
              </a:spcAft>
              <a:buClrTx/>
              <a:buFont typeface="Calibri" pitchFamily="34" charset="0"/>
              <a:buChar char="–"/>
              <a:defRPr/>
            </a:pPr>
            <a:r>
              <a:rPr lang="en-US" sz="2100" dirty="0" smtClean="0"/>
              <a:t>NSF-wide FastLane freeze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effectLst>
                  <a:outerShdw blurRad="38100" dist="38100" dir="2700000" algn="tl">
                    <a:srgbClr val="000000">
                      <a:alpha val="43137"/>
                    </a:srgbClr>
                  </a:outerShdw>
                </a:effectLst>
              </a:rPr>
              <a:t>NSF Implementation and Pilot</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029200"/>
          </a:xfrm>
        </p:spPr>
        <p:txBody>
          <a:bodyPr>
            <a:normAutofit fontScale="77500" lnSpcReduction="20000"/>
          </a:bodyPr>
          <a:lstStyle/>
          <a:p>
            <a:pPr marL="342900" lvl="1" indent="-342900">
              <a:buClrTx/>
              <a:buFont typeface="Arial" pitchFamily="34" charset="0"/>
              <a:buChar char="•"/>
              <a:defRPr/>
            </a:pPr>
            <a:r>
              <a:rPr lang="en-US" sz="3600" dirty="0" smtClean="0"/>
              <a:t>During the pilot phase (from Research.gov):</a:t>
            </a:r>
          </a:p>
          <a:p>
            <a:pPr lvl="1">
              <a:lnSpc>
                <a:spcPct val="110000"/>
              </a:lnSpc>
              <a:spcAft>
                <a:spcPts val="600"/>
              </a:spcAft>
              <a:buClrTx/>
              <a:buFont typeface="Calibri" pitchFamily="34" charset="0"/>
              <a:buChar char="–"/>
              <a:defRPr/>
            </a:pPr>
            <a:r>
              <a:rPr lang="en-US" sz="2700" dirty="0" smtClean="0"/>
              <a:t>PIs in the pilot will use Research.gov to view reporting requirements and create/submit all project reports</a:t>
            </a:r>
          </a:p>
          <a:p>
            <a:pPr lvl="1">
              <a:lnSpc>
                <a:spcPct val="110000"/>
              </a:lnSpc>
              <a:spcAft>
                <a:spcPts val="600"/>
              </a:spcAft>
              <a:buClrTx/>
              <a:buFont typeface="Calibri" pitchFamily="34" charset="0"/>
              <a:buChar char="–"/>
              <a:defRPr/>
            </a:pPr>
            <a:r>
              <a:rPr lang="en-US" sz="2700" dirty="0" smtClean="0"/>
              <a:t>PIs not in the pilot will be directed to FastLane</a:t>
            </a:r>
          </a:p>
          <a:p>
            <a:pPr lvl="1">
              <a:lnSpc>
                <a:spcPct val="110000"/>
              </a:lnSpc>
              <a:spcAft>
                <a:spcPts val="600"/>
              </a:spcAft>
              <a:buClrTx/>
              <a:buFont typeface="Calibri" pitchFamily="34" charset="0"/>
              <a:buChar char="–"/>
              <a:defRPr/>
            </a:pPr>
            <a:r>
              <a:rPr lang="en-US" sz="2700" dirty="0" smtClean="0"/>
              <a:t>All SPOs will be able to search for and view reports through FastLane</a:t>
            </a:r>
          </a:p>
          <a:p>
            <a:pPr lvl="1">
              <a:buNone/>
            </a:pPr>
            <a:endParaRPr lang="en-US" sz="1800" dirty="0" smtClean="0">
              <a:latin typeface="Calibri" pitchFamily="34" charset="0"/>
              <a:cs typeface="Calibri" pitchFamily="34" charset="0"/>
            </a:endParaRPr>
          </a:p>
          <a:p>
            <a:pPr marL="342900" lvl="1" indent="-342900">
              <a:buClrTx/>
              <a:buFont typeface="Arial" pitchFamily="34" charset="0"/>
              <a:buChar char="•"/>
              <a:defRPr/>
            </a:pPr>
            <a:r>
              <a:rPr lang="en-US" sz="3600" dirty="0" smtClean="0"/>
              <a:t>During the pilot phase (from FastLane):</a:t>
            </a:r>
          </a:p>
          <a:p>
            <a:pPr lvl="1">
              <a:lnSpc>
                <a:spcPct val="110000"/>
              </a:lnSpc>
              <a:spcAft>
                <a:spcPts val="600"/>
              </a:spcAft>
              <a:buClrTx/>
              <a:buFont typeface="Calibri" pitchFamily="34" charset="0"/>
              <a:buChar char="–"/>
              <a:defRPr/>
            </a:pPr>
            <a:r>
              <a:rPr lang="en-US" sz="2700" dirty="0" smtClean="0"/>
              <a:t>PIs in pilot will be directed to Research.gov to view reporting requirements and create/submit all project reports</a:t>
            </a:r>
          </a:p>
          <a:p>
            <a:pPr lvl="1">
              <a:lnSpc>
                <a:spcPct val="110000"/>
              </a:lnSpc>
              <a:spcAft>
                <a:spcPts val="600"/>
              </a:spcAft>
              <a:buClrTx/>
              <a:buFont typeface="Calibri" pitchFamily="34" charset="0"/>
              <a:buChar char="–"/>
              <a:defRPr/>
            </a:pPr>
            <a:r>
              <a:rPr lang="en-US" sz="2700" dirty="0" smtClean="0"/>
              <a:t>PIs not in the pilot will be able to submit project reports through FastLane PRS</a:t>
            </a:r>
          </a:p>
          <a:p>
            <a:pPr lvl="1">
              <a:lnSpc>
                <a:spcPct val="110000"/>
              </a:lnSpc>
              <a:spcAft>
                <a:spcPts val="600"/>
              </a:spcAft>
              <a:buClrTx/>
              <a:buFont typeface="Calibri" pitchFamily="34" charset="0"/>
              <a:buChar char="–"/>
              <a:defRPr/>
            </a:pPr>
            <a:r>
              <a:rPr lang="en-US" sz="2700" dirty="0" smtClean="0"/>
              <a:t>SPOs will be able to search for and view reports through FastLane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14400"/>
            <a:ext cx="8229600" cy="762000"/>
          </a:xfrm>
          <a:prstGeom prst="rect">
            <a:avLst/>
          </a:prstGeom>
        </p:spPr>
        <p:txBody>
          <a:bodyPr/>
          <a:lstStyle/>
          <a:p>
            <a:pPr algn="l"/>
            <a:r>
              <a:rPr lang="en-US" sz="3600" b="1" dirty="0" smtClean="0">
                <a:effectLst>
                  <a:outerShdw blurRad="38100" dist="38100" dir="2700000" algn="tl">
                    <a:srgbClr val="000000">
                      <a:alpha val="43137"/>
                    </a:srgbClr>
                  </a:outerShdw>
                </a:effectLst>
                <a:latin typeface="Arial" pitchFamily="34" charset="0"/>
                <a:cs typeface="Arial" pitchFamily="34" charset="0"/>
              </a:rPr>
              <a:t>Merit Review at NSF</a:t>
            </a:r>
            <a:endParaRPr lang="en-US" sz="3600" dirty="0">
              <a:latin typeface="Arial" pitchFamily="34" charset="0"/>
              <a:cs typeface="Arial" pitchFamily="34" charset="0"/>
            </a:endParaRPr>
          </a:p>
        </p:txBody>
      </p:sp>
      <p:sp>
        <p:nvSpPr>
          <p:cNvPr id="10" name="Pentagon 9"/>
          <p:cNvSpPr/>
          <p:nvPr/>
        </p:nvSpPr>
        <p:spPr bwMode="auto">
          <a:xfrm>
            <a:off x="1143000" y="1768257"/>
            <a:ext cx="1905000" cy="457200"/>
          </a:xfrm>
          <a:prstGeom prst="homePlate">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20000"/>
              </a:lnSpc>
              <a:spcBef>
                <a:spcPct val="20000"/>
              </a:spcBef>
              <a:spcAft>
                <a:spcPct val="25000"/>
              </a:spcAft>
              <a:buClrTx/>
              <a:buSzTx/>
              <a:buFontTx/>
              <a:buNone/>
              <a:tabLst/>
            </a:pPr>
            <a:r>
              <a:rPr lang="en-US" sz="2400" b="1" dirty="0" smtClean="0">
                <a:latin typeface="Arial" pitchFamily="34" charset="0"/>
                <a:cs typeface="Arial" pitchFamily="34" charset="0"/>
              </a:rPr>
              <a:t>1997-2007</a:t>
            </a:r>
            <a:endParaRPr kumimoji="0" lang="en-US" sz="2400" b="1" i="0" u="none" strike="noStrike" cap="none" normalizeH="0" baseline="0" dirty="0" smtClean="0">
              <a:ln>
                <a:noFill/>
              </a:ln>
              <a:effectLst/>
              <a:latin typeface="Arial" pitchFamily="34" charset="0"/>
              <a:cs typeface="Arial" pitchFamily="34" charset="0"/>
            </a:endParaRPr>
          </a:p>
        </p:txBody>
      </p:sp>
      <p:sp>
        <p:nvSpPr>
          <p:cNvPr id="12" name="TextBox 11"/>
          <p:cNvSpPr txBox="1"/>
          <p:nvPr/>
        </p:nvSpPr>
        <p:spPr>
          <a:xfrm>
            <a:off x="1143000" y="2225457"/>
            <a:ext cx="1676400" cy="954107"/>
          </a:xfrm>
          <a:prstGeom prst="rect">
            <a:avLst/>
          </a:prstGeom>
          <a:solidFill>
            <a:srgbClr val="7EAFF6"/>
          </a:solidFill>
          <a:ln>
            <a:solidFill>
              <a:schemeClr val="tx2"/>
            </a:solidFill>
          </a:ln>
          <a:effectLst>
            <a:outerShdw blurRad="76200" dist="12700" dir="2700000" sy="-23000" kx="-800400" algn="bl" rotWithShape="0">
              <a:schemeClr val="bg2">
                <a:alpha val="20000"/>
              </a:schemeClr>
            </a:outerShdw>
          </a:effectLst>
        </p:spPr>
        <p:txBody>
          <a:bodyPr wrap="square" rtlCol="0">
            <a:spAutoFit/>
          </a:bodyPr>
          <a:lstStyle/>
          <a:p>
            <a:pPr marL="6350" lvl="1"/>
            <a:r>
              <a:rPr lang="en-US" sz="1400" b="1" dirty="0" smtClean="0">
                <a:latin typeface="Arial" pitchFamily="34" charset="0"/>
                <a:cs typeface="Arial" pitchFamily="34" charset="0"/>
              </a:rPr>
              <a:t>Two Criteria</a:t>
            </a:r>
          </a:p>
          <a:p>
            <a:pPr marL="165100" lvl="1" indent="-158750">
              <a:buFont typeface="+mj-lt"/>
              <a:buAutoNum type="arabicPeriod"/>
            </a:pPr>
            <a:r>
              <a:rPr lang="en-US" sz="1400" dirty="0" smtClean="0">
                <a:latin typeface="Arial" pitchFamily="34" charset="0"/>
                <a:cs typeface="Arial" pitchFamily="34" charset="0"/>
              </a:rPr>
              <a:t>Intellectual Merit</a:t>
            </a:r>
          </a:p>
          <a:p>
            <a:pPr marL="165100" lvl="1" indent="-158750">
              <a:buFont typeface="+mj-lt"/>
              <a:buAutoNum type="arabicPeriod"/>
            </a:pPr>
            <a:endParaRPr lang="en-US" sz="1400" dirty="0" smtClean="0">
              <a:latin typeface="Arial" pitchFamily="34" charset="0"/>
              <a:cs typeface="Arial" pitchFamily="34" charset="0"/>
            </a:endParaRPr>
          </a:p>
          <a:p>
            <a:pPr marL="165100" lvl="1" indent="-158750">
              <a:buFont typeface="+mj-lt"/>
              <a:buAutoNum type="arabicPeriod"/>
            </a:pPr>
            <a:r>
              <a:rPr lang="en-US" sz="1400" dirty="0" smtClean="0">
                <a:latin typeface="Arial" pitchFamily="34" charset="0"/>
                <a:cs typeface="Arial" pitchFamily="34" charset="0"/>
              </a:rPr>
              <a:t>Broader Impacts</a:t>
            </a:r>
          </a:p>
        </p:txBody>
      </p:sp>
      <p:sp>
        <p:nvSpPr>
          <p:cNvPr id="13" name="Pentagon 12"/>
          <p:cNvSpPr/>
          <p:nvPr/>
        </p:nvSpPr>
        <p:spPr bwMode="auto">
          <a:xfrm>
            <a:off x="3200400" y="1768257"/>
            <a:ext cx="1905000" cy="457200"/>
          </a:xfrm>
          <a:prstGeom prst="homePlate">
            <a:avLst/>
          </a:prstGeom>
          <a:solidFill>
            <a:schemeClr val="bg2">
              <a:lumMod val="60000"/>
              <a:lumOff val="40000"/>
            </a:schemeClr>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20000"/>
              </a:lnSpc>
              <a:spcBef>
                <a:spcPct val="20000"/>
              </a:spcBef>
              <a:spcAft>
                <a:spcPct val="25000"/>
              </a:spcAft>
              <a:buClrTx/>
              <a:buSzTx/>
              <a:buFontTx/>
              <a:buNone/>
              <a:tabLst/>
            </a:pPr>
            <a:r>
              <a:rPr lang="en-US" sz="2400" b="1" dirty="0" smtClean="0">
                <a:latin typeface="Arial" pitchFamily="34" charset="0"/>
                <a:cs typeface="Arial" pitchFamily="34" charset="0"/>
              </a:rPr>
              <a:t>2007-2013</a:t>
            </a:r>
            <a:endParaRPr kumimoji="0" lang="en-US" sz="2400" b="1" i="0" u="none" strike="noStrike" cap="none" normalizeH="0" baseline="0" dirty="0" smtClean="0">
              <a:ln>
                <a:noFill/>
              </a:ln>
              <a:effectLst/>
              <a:latin typeface="Arial" pitchFamily="34" charset="0"/>
              <a:cs typeface="Arial" pitchFamily="34" charset="0"/>
            </a:endParaRPr>
          </a:p>
        </p:txBody>
      </p:sp>
      <p:sp>
        <p:nvSpPr>
          <p:cNvPr id="14" name="TextBox 13"/>
          <p:cNvSpPr txBox="1"/>
          <p:nvPr/>
        </p:nvSpPr>
        <p:spPr>
          <a:xfrm>
            <a:off x="3200400" y="2225457"/>
            <a:ext cx="1676400" cy="1815882"/>
          </a:xfrm>
          <a:prstGeom prst="rect">
            <a:avLst/>
          </a:prstGeom>
          <a:solidFill>
            <a:srgbClr val="7EAFF6"/>
          </a:solidFill>
          <a:ln>
            <a:solidFill>
              <a:schemeClr val="tx2"/>
            </a:solidFill>
          </a:ln>
          <a:effectLst>
            <a:outerShdw blurRad="76200" dist="12700" dir="2700000" sy="-23000" kx="-800400" algn="bl" rotWithShape="0">
              <a:schemeClr val="bg2">
                <a:alpha val="20000"/>
              </a:schemeClr>
            </a:outerShdw>
          </a:effectLst>
        </p:spPr>
        <p:txBody>
          <a:bodyPr wrap="square" rtlCol="0">
            <a:spAutoFit/>
          </a:bodyPr>
          <a:lstStyle/>
          <a:p>
            <a:pPr marL="6350" lvl="1"/>
            <a:r>
              <a:rPr lang="en-US" sz="1400" b="1" dirty="0" smtClean="0">
                <a:latin typeface="Arial" pitchFamily="34" charset="0"/>
                <a:cs typeface="Arial" pitchFamily="34" charset="0"/>
              </a:rPr>
              <a:t>Emphasis Added  </a:t>
            </a:r>
            <a:r>
              <a:rPr lang="en-US" sz="1400" dirty="0" smtClean="0">
                <a:latin typeface="Arial" pitchFamily="34" charset="0"/>
                <a:cs typeface="Arial" pitchFamily="34" charset="0"/>
              </a:rPr>
              <a:t>Potentially transformative research added as emphasis to Intellectual Merit and Broader Impacts</a:t>
            </a:r>
          </a:p>
        </p:txBody>
      </p:sp>
      <p:sp>
        <p:nvSpPr>
          <p:cNvPr id="15" name="Pentagon 14"/>
          <p:cNvSpPr/>
          <p:nvPr/>
        </p:nvSpPr>
        <p:spPr bwMode="auto">
          <a:xfrm>
            <a:off x="5257800" y="1768257"/>
            <a:ext cx="1905000" cy="457200"/>
          </a:xfrm>
          <a:prstGeom prst="homePlate">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lnSpc>
                <a:spcPct val="120000"/>
              </a:lnSpc>
              <a:spcBef>
                <a:spcPct val="20000"/>
              </a:spcBef>
              <a:spcAft>
                <a:spcPct val="25000"/>
              </a:spcAft>
            </a:pPr>
            <a:r>
              <a:rPr lang="en-US" sz="2400" b="1" dirty="0" smtClean="0">
                <a:latin typeface="Arial" pitchFamily="34" charset="0"/>
                <a:cs typeface="Arial" pitchFamily="34" charset="0"/>
              </a:rPr>
              <a:t>2013</a:t>
            </a:r>
          </a:p>
        </p:txBody>
      </p:sp>
      <p:sp>
        <p:nvSpPr>
          <p:cNvPr id="16" name="TextBox 15"/>
          <p:cNvSpPr txBox="1"/>
          <p:nvPr/>
        </p:nvSpPr>
        <p:spPr>
          <a:xfrm>
            <a:off x="5257800" y="2225457"/>
            <a:ext cx="1676400" cy="3108543"/>
          </a:xfrm>
          <a:prstGeom prst="rect">
            <a:avLst/>
          </a:prstGeom>
          <a:solidFill>
            <a:srgbClr val="7EAFF6"/>
          </a:solidFill>
          <a:ln>
            <a:solidFill>
              <a:schemeClr val="tx1"/>
            </a:solidFill>
          </a:ln>
          <a:effectLst>
            <a:outerShdw blurRad="76200" dist="12700" dir="2700000" sy="-23000" kx="-800400" algn="bl" rotWithShape="0">
              <a:schemeClr val="bg2">
                <a:alpha val="20000"/>
              </a:schemeClr>
            </a:outerShdw>
          </a:effectLst>
        </p:spPr>
        <p:txBody>
          <a:bodyPr wrap="square" rtlCol="0">
            <a:spAutoFit/>
          </a:bodyPr>
          <a:lstStyle/>
          <a:p>
            <a:pPr marL="6350" lvl="1"/>
            <a:r>
              <a:rPr lang="en-US" sz="1400" b="1" dirty="0" smtClean="0">
                <a:latin typeface="Arial" pitchFamily="34" charset="0"/>
                <a:cs typeface="Arial" pitchFamily="34" charset="0"/>
              </a:rPr>
              <a:t>Revision to Current Review Criteria</a:t>
            </a:r>
          </a:p>
          <a:p>
            <a:pPr marL="120650" lvl="1" indent="-114300">
              <a:buFont typeface="+mj-lt"/>
              <a:buAutoNum type="arabicPeriod"/>
            </a:pPr>
            <a:r>
              <a:rPr lang="en-US" sz="1400" dirty="0" smtClean="0">
                <a:latin typeface="Arial" pitchFamily="34" charset="0"/>
                <a:cs typeface="Arial" pitchFamily="34" charset="0"/>
              </a:rPr>
              <a:t>Three Review Principles</a:t>
            </a:r>
          </a:p>
          <a:p>
            <a:pPr marL="120650" lvl="1" indent="-114300">
              <a:buFont typeface="+mj-lt"/>
              <a:buAutoNum type="arabicPeriod"/>
            </a:pPr>
            <a:endParaRPr lang="en-US" sz="1400" dirty="0" smtClean="0">
              <a:latin typeface="Arial" pitchFamily="34" charset="0"/>
              <a:cs typeface="Arial" pitchFamily="34" charset="0"/>
            </a:endParaRPr>
          </a:p>
          <a:p>
            <a:pPr marL="120650" lvl="1" indent="-114300">
              <a:buFont typeface="+mj-lt"/>
              <a:buAutoNum type="arabicPeriod"/>
            </a:pPr>
            <a:r>
              <a:rPr lang="en-US" sz="1400" dirty="0" smtClean="0">
                <a:latin typeface="Arial" pitchFamily="34" charset="0"/>
                <a:cs typeface="Arial" pitchFamily="34" charset="0"/>
              </a:rPr>
              <a:t>Two Review Criteria- Intellectual Merit and Broader Impacts </a:t>
            </a:r>
          </a:p>
          <a:p>
            <a:pPr marL="120650" lvl="1" indent="-114300">
              <a:buFont typeface="+mj-lt"/>
              <a:buAutoNum type="arabicPeriod"/>
            </a:pPr>
            <a:endParaRPr lang="en-US" sz="1400" dirty="0" smtClean="0">
              <a:latin typeface="Arial" pitchFamily="34" charset="0"/>
              <a:cs typeface="Arial" pitchFamily="34" charset="0"/>
            </a:endParaRPr>
          </a:p>
          <a:p>
            <a:pPr marL="120650" lvl="1" indent="-114300">
              <a:buFont typeface="+mj-lt"/>
              <a:buAutoNum type="arabicPeriod"/>
            </a:pPr>
            <a:r>
              <a:rPr lang="en-US" sz="1400" dirty="0" smtClean="0">
                <a:latin typeface="Arial" pitchFamily="34" charset="0"/>
                <a:cs typeface="Arial" pitchFamily="34" charset="0"/>
              </a:rPr>
              <a:t> Five Review Elements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effectLst>
                  <a:outerShdw blurRad="38100" dist="38100" dir="2700000" algn="tl">
                    <a:srgbClr val="000000">
                      <a:alpha val="43137"/>
                    </a:srgbClr>
                  </a:outerShdw>
                </a:effectLst>
              </a:rPr>
              <a:t>Full Rollout Plan</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sz="2800" dirty="0" smtClean="0"/>
              <a:t>Full rollout to all NSF awardee organizations is targeted for January 2013</a:t>
            </a:r>
          </a:p>
          <a:p>
            <a:endParaRPr lang="en-US" sz="2800" dirty="0" smtClean="0"/>
          </a:p>
          <a:p>
            <a:r>
              <a:rPr lang="en-US" sz="2800" dirty="0" smtClean="0"/>
              <a:t>The same rollout mechanism will be used </a:t>
            </a:r>
          </a:p>
          <a:p>
            <a:pPr lvl="1">
              <a:lnSpc>
                <a:spcPct val="90000"/>
              </a:lnSpc>
              <a:spcAft>
                <a:spcPts val="600"/>
              </a:spcAft>
              <a:buClrTx/>
              <a:buFont typeface="Calibri" pitchFamily="34" charset="0"/>
              <a:buChar char="–"/>
              <a:defRPr/>
            </a:pPr>
            <a:r>
              <a:rPr lang="en-US" sz="2100" dirty="0" smtClean="0"/>
              <a:t>Suspend FastLane submissions for a period of time</a:t>
            </a:r>
          </a:p>
          <a:p>
            <a:pPr lvl="1">
              <a:lnSpc>
                <a:spcPct val="90000"/>
              </a:lnSpc>
              <a:spcAft>
                <a:spcPts val="600"/>
              </a:spcAft>
              <a:buClrTx/>
              <a:buFont typeface="Calibri" pitchFamily="34" charset="0"/>
              <a:buChar char="–"/>
              <a:defRPr/>
            </a:pPr>
            <a:r>
              <a:rPr lang="en-US" sz="2100" dirty="0" smtClean="0"/>
              <a:t>Begin Research.gov submissions</a:t>
            </a:r>
          </a:p>
          <a:p>
            <a:pPr lvl="1">
              <a:lnSpc>
                <a:spcPct val="90000"/>
              </a:lnSpc>
              <a:spcAft>
                <a:spcPts val="600"/>
              </a:spcAft>
              <a:buClrTx/>
              <a:buFont typeface="Calibri" pitchFamily="34" charset="0"/>
              <a:buChar char="–"/>
              <a:defRPr/>
            </a:pPr>
            <a:r>
              <a:rPr lang="en-US" sz="2100" dirty="0" smtClean="0"/>
              <a:t>Adjust due/overdue dates</a:t>
            </a:r>
          </a:p>
        </p:txBody>
      </p:sp>
      <p:sp>
        <p:nvSpPr>
          <p:cNvPr id="4" name="Slide Number Placeholder 3"/>
          <p:cNvSpPr>
            <a:spLocks noGrp="1"/>
          </p:cNvSpPr>
          <p:nvPr>
            <p:ph type="sldNum" sz="quarter" idx="4294967295"/>
          </p:nvPr>
        </p:nvSpPr>
        <p:spPr>
          <a:xfrm>
            <a:off x="6553200" y="6477000"/>
            <a:ext cx="2133600" cy="365125"/>
          </a:xfrm>
          <a:prstGeom prst="rect">
            <a:avLst/>
          </a:prstGeom>
        </p:spPr>
        <p:txBody>
          <a:bodyPr/>
          <a:lstStyle/>
          <a:p>
            <a:fld id="{7CAE7775-D597-F548-B932-2CFD9AE96313}" type="slidenum">
              <a:rPr lang="en-US" smtClean="0"/>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lstStyle/>
          <a:p>
            <a:pPr algn="l"/>
            <a:r>
              <a:rPr lang="en-US" sz="3600" b="1" dirty="0" smtClean="0">
                <a:effectLst>
                  <a:outerShdw blurRad="38100" dist="38100" dir="2700000" algn="tl">
                    <a:srgbClr val="000000">
                      <a:alpha val="43137"/>
                    </a:srgbClr>
                  </a:outerShdw>
                </a:effectLst>
              </a:rPr>
              <a:t>Project Report Entry: PI View</a:t>
            </a:r>
            <a:endParaRPr lang="en-US" sz="36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4294967295"/>
          </p:nvPr>
        </p:nvSpPr>
        <p:spPr>
          <a:xfrm>
            <a:off x="6553200" y="6477000"/>
            <a:ext cx="2133600" cy="365125"/>
          </a:xfrm>
          <a:prstGeom prst="rect">
            <a:avLst/>
          </a:prstGeom>
        </p:spPr>
        <p:txBody>
          <a:bodyPr/>
          <a:lstStyle/>
          <a:p>
            <a:fld id="{7CAE7775-D597-F548-B932-2CFD9AE96313}" type="slidenum">
              <a:rPr lang="en-US" smtClean="0"/>
              <a:pPr/>
              <a:t>51</a:t>
            </a:fld>
            <a:endParaRPr lang="en-US" dirty="0"/>
          </a:p>
        </p:txBody>
      </p:sp>
      <p:pic>
        <p:nvPicPr>
          <p:cNvPr id="3074" name="Picture 2"/>
          <p:cNvPicPr>
            <a:picLocks noChangeAspect="1" noChangeArrowheads="1"/>
          </p:cNvPicPr>
          <p:nvPr/>
        </p:nvPicPr>
        <p:blipFill>
          <a:blip r:embed="rId2" cstate="print"/>
          <a:srcRect l="1942" t="20719" r="3884" b="8959"/>
          <a:stretch>
            <a:fillRect/>
          </a:stretch>
        </p:blipFill>
        <p:spPr bwMode="auto">
          <a:xfrm>
            <a:off x="228600" y="1227056"/>
            <a:ext cx="8229600" cy="4411744"/>
          </a:xfrm>
          <a:prstGeom prst="rect">
            <a:avLst/>
          </a:prstGeom>
          <a:noFill/>
          <a:ln w="9525">
            <a:solidFill>
              <a:schemeClr val="accent1"/>
            </a:solidFill>
            <a:miter lim="800000"/>
            <a:headEnd/>
            <a:tailEnd/>
          </a:ln>
        </p:spPr>
      </p:pic>
      <p:pic>
        <p:nvPicPr>
          <p:cNvPr id="3075" name="Picture 3"/>
          <p:cNvPicPr>
            <a:picLocks noChangeAspect="1" noChangeArrowheads="1"/>
          </p:cNvPicPr>
          <p:nvPr/>
        </p:nvPicPr>
        <p:blipFill>
          <a:blip r:embed="rId3" cstate="print"/>
          <a:srcRect l="1980" t="20529" r="21782" b="43614"/>
          <a:stretch>
            <a:fillRect/>
          </a:stretch>
        </p:blipFill>
        <p:spPr bwMode="auto">
          <a:xfrm>
            <a:off x="1922585" y="4115790"/>
            <a:ext cx="6992815" cy="2361210"/>
          </a:xfrm>
          <a:prstGeom prst="rect">
            <a:avLst/>
          </a:prstGeom>
          <a:noFill/>
          <a:ln w="9525">
            <a:solidFill>
              <a:schemeClr val="accent1"/>
            </a:solid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How Can I Get More Information </a:t>
            </a:r>
            <a:br>
              <a:rPr lang="en-US" b="1" dirty="0" smtClean="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305800" cy="4800600"/>
          </a:xfrm>
        </p:spPr>
        <p:txBody>
          <a:bodyPr>
            <a:normAutofit/>
          </a:bodyPr>
          <a:lstStyle/>
          <a:p>
            <a:r>
              <a:rPr lang="en-US" b="1" dirty="0" smtClean="0"/>
              <a:t>Research.gov Webinar Series</a:t>
            </a:r>
          </a:p>
          <a:p>
            <a:pPr lvl="1">
              <a:lnSpc>
                <a:spcPct val="90000"/>
              </a:lnSpc>
              <a:spcAft>
                <a:spcPts val="600"/>
              </a:spcAft>
              <a:buClrTx/>
              <a:buFont typeface="Calibri" pitchFamily="34" charset="0"/>
              <a:buChar char="–"/>
              <a:defRPr/>
            </a:pPr>
            <a:r>
              <a:rPr lang="en-US" sz="2400" dirty="0" smtClean="0"/>
              <a:t>For instruction on registering send an e-mail to: </a:t>
            </a:r>
            <a:r>
              <a:rPr lang="en-US" sz="2400" dirty="0" smtClean="0">
                <a:hlinkClick r:id="rId2"/>
              </a:rPr>
              <a:t>webinars@research.gov</a:t>
            </a:r>
            <a:endParaRPr lang="en-US" sz="2400" dirty="0" smtClean="0"/>
          </a:p>
          <a:p>
            <a:pPr lvl="1">
              <a:lnSpc>
                <a:spcPct val="90000"/>
              </a:lnSpc>
              <a:spcAft>
                <a:spcPts val="600"/>
              </a:spcAft>
              <a:buClrTx/>
              <a:buFont typeface="Calibri" pitchFamily="34" charset="0"/>
              <a:buChar char="–"/>
              <a:defRPr/>
            </a:pPr>
            <a:r>
              <a:rPr lang="en-US" sz="2400" b="1" dirty="0" smtClean="0"/>
              <a:t>November 16: </a:t>
            </a:r>
            <a:r>
              <a:rPr lang="en-US" sz="2400" dirty="0" smtClean="0"/>
              <a:t>How Can Research.gov Help Me?</a:t>
            </a:r>
          </a:p>
          <a:p>
            <a:pPr marL="465138" lvl="1" indent="-465138">
              <a:buClrTx/>
              <a:buFont typeface="Arial" pitchFamily="34" charset="0"/>
              <a:buChar char="•"/>
            </a:pPr>
            <a:r>
              <a:rPr lang="en-US" sz="3200" b="1" dirty="0" smtClean="0">
                <a:ea typeface="+mn-ea"/>
                <a:cs typeface="+mn-cs"/>
              </a:rPr>
              <a:t>Research.gov Website: </a:t>
            </a:r>
            <a:r>
              <a:rPr lang="en-US" sz="3200" b="1" dirty="0" smtClean="0">
                <a:ea typeface="+mn-ea"/>
                <a:cs typeface="+mn-cs"/>
                <a:hlinkClick r:id="rId3"/>
              </a:rPr>
              <a:t>Project Report Info Page</a:t>
            </a:r>
            <a:endParaRPr lang="en-US" sz="3200" b="1" dirty="0" smtClean="0">
              <a:ea typeface="+mn-ea"/>
              <a:cs typeface="+mn-cs"/>
            </a:endParaRPr>
          </a:p>
          <a:p>
            <a:pPr lvl="1"/>
            <a:endParaRPr lang="en-US" dirty="0" smtClean="0"/>
          </a:p>
          <a:p>
            <a:pPr marL="465138" lvl="1" indent="-465138">
              <a:buClrTx/>
              <a:buFont typeface="Arial" pitchFamily="34" charset="0"/>
              <a:buChar char="•"/>
            </a:pPr>
            <a:r>
              <a:rPr lang="en-US" sz="3200" b="1" dirty="0" smtClean="0">
                <a:ea typeface="+mn-ea"/>
                <a:cs typeface="+mn-cs"/>
              </a:rPr>
              <a:t>Research.gov Help Desk </a:t>
            </a:r>
          </a:p>
          <a:p>
            <a:pPr lvl="1">
              <a:lnSpc>
                <a:spcPct val="90000"/>
              </a:lnSpc>
              <a:spcAft>
                <a:spcPts val="600"/>
              </a:spcAft>
              <a:buClrTx/>
              <a:buFont typeface="Calibri" pitchFamily="34" charset="0"/>
              <a:buChar char="–"/>
              <a:defRPr/>
            </a:pPr>
            <a:r>
              <a:rPr lang="en-US" sz="2100" dirty="0" smtClean="0">
                <a:hlinkClick r:id="rId4"/>
              </a:rPr>
              <a:t>Rgov@nsf.gov</a:t>
            </a:r>
            <a:r>
              <a:rPr lang="en-US" sz="2100" dirty="0" smtClean="0"/>
              <a:t> or  1-800-381-1532</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990600" y="2133600"/>
            <a:ext cx="7256930" cy="997902"/>
          </a:xfrm>
          <a:prstGeom prst="rect">
            <a:avLst/>
          </a:prstGeom>
          <a:noFill/>
          <a:ln w="9525">
            <a:noFill/>
            <a:miter lim="800000"/>
            <a:headEnd/>
            <a:tailEnd/>
          </a:ln>
        </p:spPr>
        <p:txBody>
          <a:bodyPr wrap="square">
            <a:spAutoFit/>
          </a:bodyPr>
          <a:lstStyle/>
          <a:p>
            <a:pPr>
              <a:lnSpc>
                <a:spcPct val="120000"/>
              </a:lnSpc>
              <a:spcAft>
                <a:spcPct val="50000"/>
              </a:spcAft>
            </a:pPr>
            <a:r>
              <a:rPr lang="en-US" sz="5400" b="1" dirty="0">
                <a:solidFill>
                  <a:schemeClr val="tx1"/>
                </a:solidFill>
              </a:rPr>
              <a:t>Ask Early</a:t>
            </a:r>
            <a:r>
              <a:rPr lang="en-US" sz="5400" b="1" dirty="0" smtClean="0">
                <a:solidFill>
                  <a:schemeClr val="tx1"/>
                </a:solidFill>
              </a:rPr>
              <a:t>, Ask Often!</a:t>
            </a:r>
            <a:endParaRPr lang="en-US" sz="5400" dirty="0" smtClean="0">
              <a:solidFill>
                <a:schemeClr val="tx1"/>
              </a:solidFill>
            </a:endParaRPr>
          </a:p>
        </p:txBody>
      </p:sp>
      <p:sp>
        <p:nvSpPr>
          <p:cNvPr id="30724" name="Rectangle 4"/>
          <p:cNvSpPr>
            <a:spLocks noChangeArrowheads="1"/>
          </p:cNvSpPr>
          <p:nvPr/>
        </p:nvSpPr>
        <p:spPr bwMode="auto">
          <a:xfrm>
            <a:off x="457200" y="1093231"/>
            <a:ext cx="8382000" cy="701675"/>
          </a:xfrm>
          <a:prstGeom prst="rect">
            <a:avLst/>
          </a:prstGeom>
          <a:noFill/>
          <a:ln w="9525">
            <a:noFill/>
            <a:miter lim="800000"/>
            <a:headEnd/>
            <a:tailEnd/>
          </a:ln>
        </p:spPr>
        <p:txBody>
          <a:bodyPr anchor="ctr">
            <a:spAutoFit/>
          </a:bodyPr>
          <a:lstStyle/>
          <a:p>
            <a:r>
              <a:rPr lang="en-US" sz="4000" b="1" dirty="0">
                <a:solidFill>
                  <a:schemeClr val="tx1"/>
                </a:solidFill>
              </a:rPr>
              <a:t>For More Information</a:t>
            </a:r>
          </a:p>
        </p:txBody>
      </p:sp>
      <p:sp>
        <p:nvSpPr>
          <p:cNvPr id="60421" name="Rectangle 5"/>
          <p:cNvSpPr>
            <a:spLocks noChangeArrowheads="1"/>
          </p:cNvSpPr>
          <p:nvPr/>
        </p:nvSpPr>
        <p:spPr bwMode="auto">
          <a:xfrm>
            <a:off x="0" y="3505200"/>
            <a:ext cx="8955315" cy="2426305"/>
          </a:xfrm>
          <a:prstGeom prst="rect">
            <a:avLst/>
          </a:prstGeom>
          <a:noFill/>
          <a:ln w="9525">
            <a:noFill/>
            <a:miter lim="800000"/>
            <a:headEnd/>
            <a:tailEnd/>
          </a:ln>
        </p:spPr>
        <p:txBody>
          <a:bodyPr wrap="square">
            <a:spAutoFit/>
          </a:bodyPr>
          <a:lstStyle/>
          <a:p>
            <a:pPr algn="ctr"/>
            <a:r>
              <a:rPr lang="en-US" sz="4000" b="1" dirty="0" smtClean="0">
                <a:solidFill>
                  <a:schemeClr val="tx1"/>
                </a:solidFill>
              </a:rPr>
              <a:t>nsf.gov/staff</a:t>
            </a:r>
          </a:p>
          <a:p>
            <a:pPr algn="ctr">
              <a:spcBef>
                <a:spcPts val="700"/>
              </a:spcBef>
            </a:pPr>
            <a:r>
              <a:rPr lang="en-US" sz="3600" b="1" dirty="0" smtClean="0">
                <a:solidFill>
                  <a:schemeClr val="tx1"/>
                </a:solidFill>
              </a:rPr>
              <a:t>nsf.gov/staff/orglist.jsp</a:t>
            </a:r>
          </a:p>
          <a:p>
            <a:pPr algn="ctr">
              <a:spcBef>
                <a:spcPts val="700"/>
              </a:spcBef>
            </a:pPr>
            <a:r>
              <a:rPr lang="en-US" sz="3200" b="1" dirty="0" smtClean="0">
                <a:solidFill>
                  <a:schemeClr val="tx1"/>
                </a:solidFill>
              </a:rPr>
              <a:t>nsf.gov/about/</a:t>
            </a:r>
            <a:r>
              <a:rPr lang="en-US" sz="3200" b="1" dirty="0" err="1" smtClean="0">
                <a:solidFill>
                  <a:schemeClr val="tx1"/>
                </a:solidFill>
              </a:rPr>
              <a:t>career_opps</a:t>
            </a:r>
            <a:r>
              <a:rPr lang="en-US" sz="3200" b="1" dirty="0" smtClean="0">
                <a:solidFill>
                  <a:schemeClr val="tx1"/>
                </a:solidFill>
              </a:rPr>
              <a:t>/rotators/index.jsp</a:t>
            </a:r>
          </a:p>
          <a:p>
            <a:pPr algn="ctr"/>
            <a:endParaRPr lang="en-US" sz="3200" b="1" dirty="0">
              <a:solidFill>
                <a:schemeClr val="tx1"/>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0418"/>
                                        </p:tgtEl>
                                        <p:attrNameLst>
                                          <p:attrName>style.visibility</p:attrName>
                                        </p:attrNameLst>
                                      </p:cBhvr>
                                      <p:to>
                                        <p:strVal val="visible"/>
                                      </p:to>
                                    </p:set>
                                    <p:animEffect transition="in" filter="fade">
                                      <p:cBhvr>
                                        <p:cTn id="7" dur="500"/>
                                        <p:tgtEl>
                                          <p:spTgt spid="6041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60421">
                                            <p:txEl>
                                              <p:pRg st="0" end="0"/>
                                            </p:txEl>
                                          </p:spTgt>
                                        </p:tgtEl>
                                        <p:attrNameLst>
                                          <p:attrName>style.visibility</p:attrName>
                                        </p:attrNameLst>
                                      </p:cBhvr>
                                      <p:to>
                                        <p:strVal val="visible"/>
                                      </p:to>
                                    </p:set>
                                    <p:anim calcmode="lin" valueType="num">
                                      <p:cBhvr additive="base">
                                        <p:cTn id="11" dur="500" fill="hold"/>
                                        <p:tgtEl>
                                          <p:spTgt spid="60421">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042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grpId="0" nodeType="afterEffect">
                                  <p:stCondLst>
                                    <p:cond delay="0"/>
                                  </p:stCondLst>
                                  <p:childTnLst>
                                    <p:set>
                                      <p:cBhvr>
                                        <p:cTn id="15" dur="1" fill="hold">
                                          <p:stCondLst>
                                            <p:cond delay="0"/>
                                          </p:stCondLst>
                                        </p:cTn>
                                        <p:tgtEl>
                                          <p:spTgt spid="60421">
                                            <p:txEl>
                                              <p:pRg st="1" end="1"/>
                                            </p:txEl>
                                          </p:spTgt>
                                        </p:tgtEl>
                                        <p:attrNameLst>
                                          <p:attrName>style.visibility</p:attrName>
                                        </p:attrNameLst>
                                      </p:cBhvr>
                                      <p:to>
                                        <p:strVal val="visible"/>
                                      </p:to>
                                    </p:set>
                                    <p:anim calcmode="lin" valueType="num">
                                      <p:cBhvr additive="base">
                                        <p:cTn id="16" dur="500" fill="hold"/>
                                        <p:tgtEl>
                                          <p:spTgt spid="60421">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60421">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8" fill="hold" grpId="0" nodeType="afterEffect">
                                  <p:stCondLst>
                                    <p:cond delay="0"/>
                                  </p:stCondLst>
                                  <p:childTnLst>
                                    <p:set>
                                      <p:cBhvr>
                                        <p:cTn id="20" dur="1" fill="hold">
                                          <p:stCondLst>
                                            <p:cond delay="0"/>
                                          </p:stCondLst>
                                        </p:cTn>
                                        <p:tgtEl>
                                          <p:spTgt spid="60421">
                                            <p:txEl>
                                              <p:pRg st="2" end="2"/>
                                            </p:txEl>
                                          </p:spTgt>
                                        </p:tgtEl>
                                        <p:attrNameLst>
                                          <p:attrName>style.visibility</p:attrName>
                                        </p:attrNameLst>
                                      </p:cBhvr>
                                      <p:to>
                                        <p:strVal val="visible"/>
                                      </p:to>
                                    </p:set>
                                    <p:anim calcmode="lin" valueType="num">
                                      <p:cBhvr additive="base">
                                        <p:cTn id="21" dur="500" fill="hold"/>
                                        <p:tgtEl>
                                          <p:spTgt spid="60421">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042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2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Screen Beans character changing a layout"/>
          <p:cNvPicPr>
            <a:picLocks noChangeAspect="1" noChangeArrowheads="1"/>
          </p:cNvPicPr>
          <p:nvPr/>
        </p:nvPicPr>
        <p:blipFill>
          <a:blip r:embed="rId3" cstate="print"/>
          <a:srcRect/>
          <a:stretch>
            <a:fillRect/>
          </a:stretch>
        </p:blipFill>
        <p:spPr bwMode="auto">
          <a:xfrm>
            <a:off x="3124200" y="3352800"/>
            <a:ext cx="2590800" cy="2667000"/>
          </a:xfrm>
          <a:prstGeom prst="rect">
            <a:avLst/>
          </a:prstGeom>
          <a:noFill/>
        </p:spPr>
      </p:pic>
      <p:sp>
        <p:nvSpPr>
          <p:cNvPr id="4" name="Title 3"/>
          <p:cNvSpPr>
            <a:spLocks noGrp="1"/>
          </p:cNvSpPr>
          <p:nvPr>
            <p:ph type="ctrTitle" idx="4294967295"/>
          </p:nvPr>
        </p:nvSpPr>
        <p:spPr>
          <a:xfrm>
            <a:off x="0" y="990600"/>
            <a:ext cx="8001000" cy="1295400"/>
          </a:xfrm>
          <a:prstGeom prst="rect">
            <a:avLst/>
          </a:prstGeom>
        </p:spPr>
        <p:txBody>
          <a:bodyPr/>
          <a:lstStyle/>
          <a:p>
            <a:pPr lvl="0">
              <a:defRPr/>
            </a:pPr>
            <a:r>
              <a:rPr lang="en-US" sz="40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NSF Merit Review </a:t>
            </a:r>
            <a:br>
              <a:rPr lang="en-US" sz="40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40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Criteria Revision</a:t>
            </a:r>
            <a:br>
              <a:rPr lang="en-US" sz="40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40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r>
            <a:br>
              <a:rPr lang="en-US" sz="40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40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Background</a:t>
            </a:r>
            <a:endParaRPr lang="en-US" sz="4000" b="1" dirty="0">
              <a:ln w="12700">
                <a:solidFill>
                  <a:schemeClr val="tx2">
                    <a:satMod val="155000"/>
                  </a:schemeClr>
                </a:solid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1752600"/>
            <a:ext cx="8229600" cy="4525963"/>
          </a:xfrm>
          <a:prstGeom prst="rect">
            <a:avLst/>
          </a:prstGeom>
        </p:spPr>
        <p:txBody>
          <a:bodyPr>
            <a:normAutofit/>
          </a:bodyPr>
          <a:lstStyle/>
          <a:p>
            <a:pPr marL="457200" indent="-457200">
              <a:buSzPct val="125000"/>
            </a:pPr>
            <a:r>
              <a:rPr lang="en-US" sz="2800" dirty="0" smtClean="0"/>
              <a:t>Established Spring 2010</a:t>
            </a:r>
          </a:p>
          <a:p>
            <a:pPr marL="457200" indent="-457200">
              <a:buSzPct val="125000"/>
            </a:pPr>
            <a:r>
              <a:rPr lang="en-US" sz="2800" dirty="0" smtClean="0"/>
              <a:t>Rationale:</a:t>
            </a:r>
          </a:p>
          <a:p>
            <a:pPr marL="914400" lvl="1" indent="-457200">
              <a:buSzPct val="125000"/>
              <a:buFont typeface="Calibri" pitchFamily="34" charset="0"/>
              <a:buChar char="–"/>
            </a:pPr>
            <a:r>
              <a:rPr lang="en-US" sz="2600" dirty="0" smtClean="0"/>
              <a:t>More than 13 years since the last in-depth review and revision of the review criteria</a:t>
            </a:r>
          </a:p>
          <a:p>
            <a:pPr marL="914400" lvl="1" indent="-457200">
              <a:buSzPct val="125000"/>
              <a:buFont typeface="Calibri" pitchFamily="34" charset="0"/>
              <a:buChar char="–"/>
            </a:pPr>
            <a:r>
              <a:rPr lang="en-US" sz="2600" dirty="0" smtClean="0"/>
              <a:t>Opportunity to align review criteria with NSF’s new Strategic Plan</a:t>
            </a:r>
          </a:p>
          <a:p>
            <a:pPr marL="914400" lvl="1" indent="-457200">
              <a:buSzPct val="125000"/>
              <a:buFont typeface="Calibri" pitchFamily="34" charset="0"/>
              <a:buChar char="–"/>
            </a:pPr>
            <a:r>
              <a:rPr lang="en-US" sz="2600" dirty="0" smtClean="0"/>
              <a:t>Persistent anecdotal reports about confusion related to the Broader Impacts criterion, and inconsistency in how the </a:t>
            </a:r>
            <a:r>
              <a:rPr lang="en-US" sz="2400" dirty="0" smtClean="0"/>
              <a:t>criterion was being applied.   </a:t>
            </a:r>
          </a:p>
        </p:txBody>
      </p:sp>
      <p:sp>
        <p:nvSpPr>
          <p:cNvPr id="2" name="Title 1"/>
          <p:cNvSpPr>
            <a:spLocks noGrp="1"/>
          </p:cNvSpPr>
          <p:nvPr>
            <p:ph type="title" idx="4294967295"/>
          </p:nvPr>
        </p:nvSpPr>
        <p:spPr>
          <a:xfrm>
            <a:off x="304800" y="914400"/>
            <a:ext cx="8229600" cy="914400"/>
          </a:xfrm>
          <a:prstGeom prst="rect">
            <a:avLst/>
          </a:prstGeom>
        </p:spPr>
        <p:txBody>
          <a:bodyPr/>
          <a:lstStyle/>
          <a:p>
            <a:pPr algn="l"/>
            <a:r>
              <a:rPr lang="en-US" sz="3600" b="1" dirty="0" smtClean="0">
                <a:solidFill>
                  <a:schemeClr val="tx1"/>
                </a:solidFill>
                <a:effectLst>
                  <a:outerShdw blurRad="38100" dist="38100" dir="2700000" algn="tl">
                    <a:srgbClr val="000000">
                      <a:alpha val="43137"/>
                    </a:srgbClr>
                  </a:outerShdw>
                </a:effectLst>
              </a:rPr>
              <a:t>NSB Task Force on Merit Review</a:t>
            </a:r>
            <a:endParaRPr lang="en-US" sz="3600" b="1" dirty="0">
              <a:ln w="12700">
                <a:solidFill>
                  <a:schemeClr val="tx2">
                    <a:satMod val="155000"/>
                  </a:schemeClr>
                </a:solidFill>
                <a:prstDash val="solid"/>
              </a:ln>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52400" y="1600200"/>
            <a:ext cx="4343400" cy="4525963"/>
          </a:xfrm>
          <a:prstGeom prst="rect">
            <a:avLst/>
          </a:prstGeom>
        </p:spPr>
        <p:txBody>
          <a:bodyPr/>
          <a:lstStyle/>
          <a:p>
            <a:pPr marL="457200" indent="-457200">
              <a:buSzPct val="125000"/>
              <a:buFont typeface="Arial" pitchFamily="34" charset="0"/>
              <a:buChar char="•"/>
            </a:pPr>
            <a:r>
              <a:rPr lang="en-US" sz="2800" dirty="0" smtClean="0"/>
              <a:t>Task Force used input from the community to revise the description of the review criteria and underlying principles</a:t>
            </a:r>
          </a:p>
          <a:p>
            <a:pPr marL="457200" indent="-457200">
              <a:buSzPct val="125000"/>
            </a:pPr>
            <a:r>
              <a:rPr lang="en-US" sz="2800" dirty="0" smtClean="0"/>
              <a:t>Presented the final report to the National Science Board on December 13, 2011</a:t>
            </a:r>
            <a:endParaRPr lang="en-US" sz="2400" dirty="0"/>
          </a:p>
        </p:txBody>
      </p:sp>
      <p:sp>
        <p:nvSpPr>
          <p:cNvPr id="3" name="Title 2"/>
          <p:cNvSpPr>
            <a:spLocks noGrp="1"/>
          </p:cNvSpPr>
          <p:nvPr>
            <p:ph type="title" idx="4294967295"/>
          </p:nvPr>
        </p:nvSpPr>
        <p:spPr>
          <a:xfrm>
            <a:off x="228600" y="838200"/>
            <a:ext cx="8229600" cy="609600"/>
          </a:xfrm>
          <a:prstGeom prst="rect">
            <a:avLst/>
          </a:prstGeom>
        </p:spPr>
        <p:txBody>
          <a:bodyPr/>
          <a:lstStyle/>
          <a:p>
            <a:pPr algn="l"/>
            <a:r>
              <a:rPr lang="en-US" sz="3600" b="1" dirty="0" smtClean="0">
                <a:solidFill>
                  <a:schemeClr val="tx1"/>
                </a:solidFill>
                <a:effectLst>
                  <a:outerShdw blurRad="38100" dist="38100" dir="2700000" algn="tl">
                    <a:srgbClr val="000000">
                      <a:alpha val="43137"/>
                    </a:srgbClr>
                  </a:outerShdw>
                </a:effectLst>
              </a:rPr>
              <a:t>Final Report</a:t>
            </a:r>
            <a:endParaRPr lang="en-US" sz="3600" b="1" dirty="0">
              <a:ln w="12700">
                <a:solidFill>
                  <a:schemeClr val="tx2">
                    <a:satMod val="155000"/>
                  </a:schemeClr>
                </a:solidFill>
                <a:prstDash val="solid"/>
              </a:ln>
              <a:solidFill>
                <a:schemeClr val="tx1"/>
              </a:solidFill>
              <a:effectLst>
                <a:outerShdw blurRad="38100" dist="38100" dir="2700000" algn="tl">
                  <a:srgbClr val="000000">
                    <a:alpha val="43137"/>
                  </a:srgbClr>
                </a:outerShdw>
              </a:effectLst>
            </a:endParaRPr>
          </a:p>
        </p:txBody>
      </p:sp>
      <p:pic>
        <p:nvPicPr>
          <p:cNvPr id="6" name="Snagit_PPT1E2" descr="PPT1E2.png"/>
          <p:cNvPicPr>
            <a:picLocks noChangeAspect="1"/>
          </p:cNvPicPr>
          <p:nvPr/>
        </p:nvPicPr>
        <p:blipFill>
          <a:blip r:embed="rId3" cstate="print"/>
          <a:stretch>
            <a:fillRect/>
          </a:stretch>
        </p:blipFill>
        <p:spPr>
          <a:xfrm>
            <a:off x="4572000" y="1066800"/>
            <a:ext cx="3733800" cy="516376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04800" y="1752600"/>
            <a:ext cx="8229600" cy="4525963"/>
          </a:xfrm>
          <a:prstGeom prst="rect">
            <a:avLst/>
          </a:prstGeom>
        </p:spPr>
        <p:txBody>
          <a:bodyPr>
            <a:normAutofit fontScale="92500" lnSpcReduction="20000"/>
          </a:bodyPr>
          <a:lstStyle/>
          <a:p>
            <a:pPr marL="457200" indent="-457200">
              <a:buSzPct val="125000"/>
            </a:pPr>
            <a:r>
              <a:rPr lang="en-US" sz="3000" dirty="0" smtClean="0"/>
              <a:t>The Intellectual Merit and Broader Impacts review criteria together capture the important elements that should guide the evaluation of NSF proposals.</a:t>
            </a:r>
          </a:p>
          <a:p>
            <a:pPr marL="457200" indent="-457200">
              <a:buSzPct val="125000"/>
            </a:pPr>
            <a:endParaRPr lang="en-US" sz="3000" dirty="0" smtClean="0"/>
          </a:p>
          <a:p>
            <a:pPr marL="457200" indent="-457200">
              <a:buSzPct val="125000"/>
            </a:pPr>
            <a:r>
              <a:rPr lang="en-US" sz="3000" dirty="0" smtClean="0"/>
              <a:t>Revisions to the descriptions of the Broader Impacts criterion and how it is implemented are needed.  </a:t>
            </a:r>
          </a:p>
          <a:p>
            <a:pPr marL="457200" indent="-457200">
              <a:buSzPct val="125000"/>
            </a:pPr>
            <a:endParaRPr lang="en-US" sz="3000" dirty="0" smtClean="0"/>
          </a:p>
          <a:p>
            <a:pPr marL="457200" indent="-457200">
              <a:buSzPct val="125000"/>
            </a:pPr>
            <a:r>
              <a:rPr lang="en-US" sz="3000" dirty="0" smtClean="0"/>
              <a:t>Use of the review criteria should be informed by a guiding set of core principles.</a:t>
            </a:r>
          </a:p>
          <a:p>
            <a:pPr>
              <a:buClr>
                <a:srgbClr val="002060"/>
              </a:buClr>
            </a:pPr>
            <a:endParaRPr lang="en-US" sz="3000" dirty="0" smtClean="0"/>
          </a:p>
          <a:p>
            <a:endParaRPr lang="en-US" dirty="0"/>
          </a:p>
        </p:txBody>
      </p:sp>
      <p:sp>
        <p:nvSpPr>
          <p:cNvPr id="5" name="Title 4"/>
          <p:cNvSpPr>
            <a:spLocks noGrp="1"/>
          </p:cNvSpPr>
          <p:nvPr>
            <p:ph type="title" idx="4294967295"/>
          </p:nvPr>
        </p:nvSpPr>
        <p:spPr>
          <a:xfrm>
            <a:off x="304800" y="914400"/>
            <a:ext cx="8229600" cy="609600"/>
          </a:xfrm>
          <a:prstGeom prst="rect">
            <a:avLst/>
          </a:prstGeom>
        </p:spPr>
        <p:txBody>
          <a:bodyPr/>
          <a:lstStyle/>
          <a:p>
            <a:pPr algn="l"/>
            <a:r>
              <a:rPr lang="en-US" sz="3600" b="1" dirty="0" smtClean="0">
                <a:solidFill>
                  <a:schemeClr val="tx1"/>
                </a:solidFill>
                <a:effectLst>
                  <a:outerShdw blurRad="38100" dist="38100" dir="2700000" algn="tl">
                    <a:srgbClr val="000000">
                      <a:alpha val="43137"/>
                    </a:srgbClr>
                  </a:outerShdw>
                </a:effectLst>
              </a:rPr>
              <a:t>Final Report: Conclusions</a:t>
            </a:r>
            <a:endParaRPr lang="en-US" sz="3600" b="1" dirty="0">
              <a:ln w="12700">
                <a:solidFill>
                  <a:schemeClr val="tx2">
                    <a:satMod val="155000"/>
                  </a:schemeClr>
                </a:solidFill>
                <a:prstDash val="solid"/>
              </a:ln>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20000"/>
          </a:lnSpc>
          <a:spcBef>
            <a:spcPct val="20000"/>
          </a:spcBef>
          <a:spcAft>
            <a:spcPct val="25000"/>
          </a:spcAft>
          <a:buClrTx/>
          <a:buSzTx/>
          <a:buFontTx/>
          <a:buNone/>
          <a:tabLst/>
          <a:defRPr kumimoji="0" lang="en-US"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20000"/>
          </a:lnSpc>
          <a:spcBef>
            <a:spcPct val="20000"/>
          </a:spcBef>
          <a:spcAft>
            <a:spcPct val="25000"/>
          </a:spcAft>
          <a:buClrTx/>
          <a:buSzTx/>
          <a:buFontTx/>
          <a:buNone/>
          <a:tabLst/>
          <a:defRPr kumimoji="0" lang="en-US" sz="1800" b="0" i="0" u="none" strike="noStrike" cap="none" normalizeH="0" baseline="0" smtClean="0">
            <a:ln>
              <a:noFill/>
            </a:ln>
            <a:solidFill>
              <a:schemeClr val="bg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20000"/>
          </a:lnSpc>
          <a:spcBef>
            <a:spcPct val="20000"/>
          </a:spcBef>
          <a:spcAft>
            <a:spcPct val="25000"/>
          </a:spcAft>
          <a:buClrTx/>
          <a:buSzTx/>
          <a:buFontTx/>
          <a:buNone/>
          <a:tabLst/>
          <a:defRPr kumimoji="0" lang="en-US"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20000"/>
          </a:lnSpc>
          <a:spcBef>
            <a:spcPct val="20000"/>
          </a:spcBef>
          <a:spcAft>
            <a:spcPct val="25000"/>
          </a:spcAft>
          <a:buClrTx/>
          <a:buSzTx/>
          <a:buFontTx/>
          <a:buNone/>
          <a:tabLst/>
          <a:defRPr kumimoji="0" lang="en-US" sz="1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354</TotalTime>
  <Words>4507</Words>
  <Application>Microsoft Office PowerPoint</Application>
  <PresentationFormat>On-screen Show (4:3)</PresentationFormat>
  <Paragraphs>477</Paragraphs>
  <Slides>53</Slides>
  <Notes>33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53</vt:i4>
      </vt:variant>
    </vt:vector>
  </HeadingPairs>
  <TitlesOfParts>
    <vt:vector size="56" baseType="lpstr">
      <vt:lpstr>1_Default Design</vt:lpstr>
      <vt:lpstr>Default Design</vt:lpstr>
      <vt:lpstr>Document</vt:lpstr>
      <vt:lpstr>National Science Foundation Update</vt:lpstr>
      <vt:lpstr>Contact Information </vt:lpstr>
      <vt:lpstr>Topics</vt:lpstr>
      <vt:lpstr>Merit Review at NSF</vt:lpstr>
      <vt:lpstr>Merit Review at NSF</vt:lpstr>
      <vt:lpstr>NSF Merit Review  Criteria Revision   Background</vt:lpstr>
      <vt:lpstr>NSB Task Force on Merit Review</vt:lpstr>
      <vt:lpstr>Final Report</vt:lpstr>
      <vt:lpstr>Final Report: Conclusions</vt:lpstr>
      <vt:lpstr>Final Report: Recommendations</vt:lpstr>
      <vt:lpstr>Merit Review Criteria Guiding Principles</vt:lpstr>
      <vt:lpstr>Merit Review Criteria</vt:lpstr>
      <vt:lpstr>Five Review Elements</vt:lpstr>
      <vt:lpstr>Proposal &amp; Award Policies &amp; Procedures Guide (PAPPG) REVISIONS </vt:lpstr>
      <vt:lpstr>PAPPG Revision Process</vt:lpstr>
      <vt:lpstr>PAPPG Changes Topic List</vt:lpstr>
      <vt:lpstr>PAPPG Changes Topic List (Cont’d)</vt:lpstr>
      <vt:lpstr>Merit Review Criteria  Funding Opportunities</vt:lpstr>
      <vt:lpstr>Merit Review Criteria For Proposers </vt:lpstr>
      <vt:lpstr>Merit Review Criteria For Proposers (Cont’d)</vt:lpstr>
      <vt:lpstr>Merit Review Criteria  Reviewers</vt:lpstr>
      <vt:lpstr>Merit Review Criteria  Reviewers (Cont’d)</vt:lpstr>
      <vt:lpstr>Merit Review Criteria Resources</vt:lpstr>
      <vt:lpstr>Merit Review Criteria FAQ Development</vt:lpstr>
      <vt:lpstr>New Proposal Certifications</vt:lpstr>
      <vt:lpstr>Biographical Sketch(es)</vt:lpstr>
      <vt:lpstr>Indirect Costs</vt:lpstr>
      <vt:lpstr>Proposals Not Accepted</vt:lpstr>
      <vt:lpstr>Required Sections of the Proposal</vt:lpstr>
      <vt:lpstr>Awardee Cash Management $ervice (ACM$)</vt:lpstr>
      <vt:lpstr>Slide 31</vt:lpstr>
      <vt:lpstr>High-Resolution Graphics</vt:lpstr>
      <vt:lpstr>Conferences, Symposia &amp; Workshops</vt:lpstr>
      <vt:lpstr>Proposal Preparation Checklist</vt:lpstr>
      <vt:lpstr>Conflict of Interest Policies</vt:lpstr>
      <vt:lpstr>Proposals Involving Vertebrate Animals</vt:lpstr>
      <vt:lpstr>Grants.gov Application Guide - Revisions</vt:lpstr>
      <vt:lpstr>Grants.gov Application Guide - Revisions</vt:lpstr>
      <vt:lpstr>Cost Sharing at NSF</vt:lpstr>
      <vt:lpstr>Cost Sharing Update</vt:lpstr>
      <vt:lpstr>Cost Sharing Update</vt:lpstr>
      <vt:lpstr>Cost Sharing Update</vt:lpstr>
      <vt:lpstr>Research.gov - Background</vt:lpstr>
      <vt:lpstr>RPPR Background</vt:lpstr>
      <vt:lpstr>NSF Implementation </vt:lpstr>
      <vt:lpstr>Report Components </vt:lpstr>
      <vt:lpstr>Key Differences of the New  Project Report System</vt:lpstr>
      <vt:lpstr>Key Implementation Dates</vt:lpstr>
      <vt:lpstr>NSF Implementation and Pilot</vt:lpstr>
      <vt:lpstr>Full Rollout Plan</vt:lpstr>
      <vt:lpstr>Project Report Entry: PI View</vt:lpstr>
      <vt:lpstr>How Can I Get More Information  </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Science Foundation Update</dc:title>
  <dc:creator>ACER USER</dc:creator>
  <cp:lastModifiedBy>riesbeck</cp:lastModifiedBy>
  <cp:revision>42</cp:revision>
  <dcterms:created xsi:type="dcterms:W3CDTF">2012-10-23T13:57:07Z</dcterms:created>
  <dcterms:modified xsi:type="dcterms:W3CDTF">2012-12-17T21:05:31Z</dcterms:modified>
</cp:coreProperties>
</file>