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13"/>
  </p:notesMasterIdLst>
  <p:sldIdLst>
    <p:sldId id="256" r:id="rId2"/>
    <p:sldId id="266" r:id="rId3"/>
    <p:sldId id="257" r:id="rId4"/>
    <p:sldId id="258" r:id="rId5"/>
    <p:sldId id="259" r:id="rId6"/>
    <p:sldId id="262" r:id="rId7"/>
    <p:sldId id="260" r:id="rId8"/>
    <p:sldId id="263" r:id="rId9"/>
    <p:sldId id="265" r:id="rId10"/>
    <p:sldId id="267" r:id="rId11"/>
    <p:sldId id="264"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65" charset="-128"/>
        <a:cs typeface="+mn-cs"/>
      </a:defRPr>
    </a:lvl5pPr>
    <a:lvl6pPr marL="2286000" algn="l" defTabSz="914400" rtl="0" eaLnBrk="1" latinLnBrk="0" hangingPunct="1">
      <a:defRPr sz="2400" kern="1200">
        <a:solidFill>
          <a:schemeClr val="tx1"/>
        </a:solidFill>
        <a:latin typeface="Arial" charset="0"/>
        <a:ea typeface="ＭＳ Ｐゴシック" pitchFamily="-65" charset="-128"/>
        <a:cs typeface="+mn-cs"/>
      </a:defRPr>
    </a:lvl6pPr>
    <a:lvl7pPr marL="2743200" algn="l" defTabSz="914400" rtl="0" eaLnBrk="1" latinLnBrk="0" hangingPunct="1">
      <a:defRPr sz="2400" kern="1200">
        <a:solidFill>
          <a:schemeClr val="tx1"/>
        </a:solidFill>
        <a:latin typeface="Arial" charset="0"/>
        <a:ea typeface="ＭＳ Ｐゴシック" pitchFamily="-65" charset="-128"/>
        <a:cs typeface="+mn-cs"/>
      </a:defRPr>
    </a:lvl7pPr>
    <a:lvl8pPr marL="3200400" algn="l" defTabSz="914400" rtl="0" eaLnBrk="1" latinLnBrk="0" hangingPunct="1">
      <a:defRPr sz="2400" kern="1200">
        <a:solidFill>
          <a:schemeClr val="tx1"/>
        </a:solidFill>
        <a:latin typeface="Arial" charset="0"/>
        <a:ea typeface="ＭＳ Ｐゴシック" pitchFamily="-65" charset="-128"/>
        <a:cs typeface="+mn-cs"/>
      </a:defRPr>
    </a:lvl8pPr>
    <a:lvl9pPr marL="3657600" algn="l" defTabSz="914400" rtl="0" eaLnBrk="1" latinLnBrk="0" hangingPunct="1">
      <a:defRPr sz="2400" kern="1200">
        <a:solidFill>
          <a:schemeClr val="tx1"/>
        </a:solidFill>
        <a:latin typeface="Arial"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48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43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D0374D12-988C-4A3E-9989-64A6F595080A}" type="slidenum">
              <a:rPr lang="en-US"/>
              <a:pPr/>
              <a:t>‹#›</a:t>
            </a:fld>
            <a:endParaRPr lang="en-US"/>
          </a:p>
        </p:txBody>
      </p:sp>
    </p:spTree>
    <p:extLst>
      <p:ext uri="{BB962C8B-B14F-4D97-AF65-F5344CB8AC3E}">
        <p14:creationId xmlns:p14="http://schemas.microsoft.com/office/powerpoint/2010/main" val="20726675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6308B26-7966-4238-8BB8-D6E8EAE33D16}"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D2845ED-18A4-4894-969E-0F8DB2153869}" type="slidenum">
              <a:rPr lang="en-US"/>
              <a:pPr/>
              <a:t>3</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367BD7D-621C-46A0-987F-E1148CB0363B}" type="slidenum">
              <a:rPr lang="en-US"/>
              <a:pPr/>
              <a:t>4</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8E71B4FD-AB1F-4D20-88DF-8FC16EDACBF1}" type="slidenum">
              <a:rPr lang="en-US"/>
              <a:pPr/>
              <a:t>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0201B4F-83AF-4A5F-8414-7F9787FCC68D}"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764C3464-DC2A-4E27-B5F8-8AC0C120DF7A}" type="slidenum">
              <a:rPr lang="en-US"/>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60AD8C6-93A9-4A16-BA28-9E075B98AB93}" type="slidenum">
              <a:rPr lang="en-US"/>
              <a:pPr/>
              <a:t>8</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B5904D22-CA3C-48D7-87BA-5AAE2676090E}" type="slidenum">
              <a:rPr lang="en-US"/>
              <a:pPr/>
              <a:t>11</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5728EF-F96C-4260-A4DE-A87C1E30F5A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F9B9D-B0A9-47FC-A807-6F8575D11C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17E191A-C0F8-4048-A71D-A3FF24AC1BD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0BD1824-3160-4F31-A2E4-1FED6188093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66DC8F-B3FD-4BC1-BBF9-3D3ADB55AD5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40A1E-E887-436B-8527-28AC6209457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E038DBE-B439-4F74-B7EE-1723F9E775C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B34F1EC-21D1-428D-9E0C-4E3CB9A7878F}" type="slidenum">
              <a:rPr lang="en-US" smtClean="0"/>
              <a:pPr/>
              <a:t>‹#›</a:t>
            </a:fld>
            <a:endParaRPr lang="en-US"/>
          </a:p>
        </p:txBody>
      </p:sp>
    </p:spTree>
  </p:cSld>
  <p:clrMapOvr>
    <a:masterClrMapping/>
  </p:clrMapOvr>
  <p:transition spd="med">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8804677-B007-45AA-B37E-05D7352576B9}" type="slidenum">
              <a:rPr lang="en-US" smtClean="0"/>
              <a:pPr/>
              <a:t>‹#›</a:t>
            </a:fld>
            <a:endParaRPr lang="en-US"/>
          </a:p>
        </p:txBody>
      </p:sp>
    </p:spTree>
  </p:cSld>
  <p:clrMapOvr>
    <a:masterClrMapping/>
  </p:clrMapOvr>
  <p:transition spd="med">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083A971-0EA9-41C7-8448-86C88F77210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med">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FA897F8-8C3C-4E49-A372-569CD16414B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med">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216FD10-D1DF-4637-ABB5-058E0BD60EC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split/>
  </p:transition>
  <p:hf sldNum="0"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ohio.edu/icu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04800" y="3048000"/>
            <a:ext cx="8458200" cy="914400"/>
          </a:xfrm>
        </p:spPr>
        <p:txBody>
          <a:bodyPr>
            <a:normAutofit lnSpcReduction="10000"/>
          </a:bodyPr>
          <a:lstStyle/>
          <a:p>
            <a:pPr algn="ctr" eaLnBrk="1" hangingPunct="1"/>
            <a:r>
              <a:rPr lang="en-US" sz="2800" i="1" dirty="0"/>
              <a:t>Conversation Partners program</a:t>
            </a:r>
          </a:p>
        </p:txBody>
      </p:sp>
      <p:sp>
        <p:nvSpPr>
          <p:cNvPr id="4" name="Rectangle 4"/>
          <p:cNvSpPr>
            <a:spLocks noGrp="1" noChangeArrowheads="1"/>
          </p:cNvSpPr>
          <p:nvPr>
            <p:ph type="dt" sz="half" idx="10"/>
          </p:nvPr>
        </p:nvSpPr>
        <p:spPr>
          <a:xfrm>
            <a:off x="609600" y="6434758"/>
            <a:ext cx="8378952" cy="423242"/>
          </a:xfrm>
          <a:noFill/>
        </p:spPr>
        <p:txBody>
          <a:bodyPr/>
          <a:lstStyle/>
          <a:p>
            <a:r>
              <a:rPr lang="en-US" dirty="0"/>
              <a:t>Adapted from The University of Iowa’s Campus Conversation Partners Program presentation</a:t>
            </a:r>
          </a:p>
        </p:txBody>
      </p:sp>
      <p:sp>
        <p:nvSpPr>
          <p:cNvPr id="5" name="Rectangle 5"/>
          <p:cNvSpPr>
            <a:spLocks noGrp="1" noChangeArrowheads="1"/>
          </p:cNvSpPr>
          <p:nvPr>
            <p:ph type="ftr" sz="quarter" idx="11"/>
          </p:nvPr>
        </p:nvSpPr>
        <p:spPr>
          <a:noFill/>
        </p:spPr>
        <p:txBody>
          <a:bodyPr/>
          <a:lstStyle/>
          <a:p>
            <a:endParaRPr lang="en-US"/>
          </a:p>
        </p:txBody>
      </p:sp>
      <p:sp>
        <p:nvSpPr>
          <p:cNvPr id="2050" name="Rectangle 2"/>
          <p:cNvSpPr>
            <a:spLocks noGrp="1" noChangeArrowheads="1"/>
          </p:cNvSpPr>
          <p:nvPr>
            <p:ph type="ctrTitle"/>
          </p:nvPr>
        </p:nvSpPr>
        <p:spPr>
          <a:xfrm>
            <a:off x="304800" y="381000"/>
            <a:ext cx="8458200" cy="1503786"/>
          </a:xfrm>
        </p:spPr>
        <p:txBody>
          <a:bodyPr>
            <a:normAutofit/>
          </a:bodyPr>
          <a:lstStyle/>
          <a:p>
            <a:pPr algn="ctr" eaLnBrk="1" hangingPunct="1"/>
            <a:r>
              <a:rPr lang="en-US" sz="6600" dirty="0"/>
              <a:t>Tips for Success</a:t>
            </a:r>
          </a:p>
        </p:txBody>
      </p:sp>
    </p:spTree>
  </p:cSld>
  <p:clrMapOvr>
    <a:masterClrMapping/>
  </p:clrMapOvr>
  <p:transition spd="med">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International Cultural Understanding Certificate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Content Placeholder 4"/>
          <p:cNvSpPr>
            <a:spLocks noGrp="1"/>
          </p:cNvSpPr>
          <p:nvPr>
            <p:ph sz="quarter" idx="1"/>
          </p:nvPr>
        </p:nvSpPr>
        <p:spPr/>
        <p:txBody>
          <a:bodyPr/>
          <a:lstStyle/>
          <a:p>
            <a:pPr marL="0" indent="0">
              <a:lnSpc>
                <a:spcPct val="200000"/>
              </a:lnSpc>
              <a:buNone/>
            </a:pPr>
            <a:r>
              <a:rPr lang="en-US" dirty="0"/>
              <a:t>Having a Conversation Partner fulfills Requirement #1 of the ICUC.  See </a:t>
            </a:r>
            <a:r>
              <a:rPr lang="en-US" dirty="0">
                <a:hlinkClick r:id="rId2"/>
              </a:rPr>
              <a:t>www.ohio.edu/icuc</a:t>
            </a:r>
            <a:r>
              <a:rPr lang="en-US" dirty="0"/>
              <a:t> for more information.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94865261"/>
      </p:ext>
    </p:extLst>
  </p:cSld>
  <p:clrMapOvr>
    <a:masterClrMapping/>
  </p:clrMapOvr>
  <p:transition spd="med">
    <p:spli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dirty="0">
                <a:effectLst>
                  <a:outerShdw blurRad="38100" dist="38100" dir="2700000" algn="tl">
                    <a:srgbClr val="000000"/>
                  </a:outerShdw>
                </a:effectLst>
              </a:rPr>
              <a:t>The Most Important Tip for Success…</a:t>
            </a:r>
            <a:endParaRPr lang="en-US" dirty="0"/>
          </a:p>
        </p:txBody>
      </p:sp>
      <p:sp>
        <p:nvSpPr>
          <p:cNvPr id="4" name="Date Placeholder 3"/>
          <p:cNvSpPr>
            <a:spLocks noGrp="1"/>
          </p:cNvSpPr>
          <p:nvPr>
            <p:ph type="dt" sz="half" idx="10"/>
          </p:nvPr>
        </p:nvSpPr>
        <p:spPr>
          <a:xfrm>
            <a:off x="228600" y="6404984"/>
            <a:ext cx="8607552" cy="453016"/>
          </a:xfrm>
          <a:noFill/>
        </p:spPr>
        <p:txBody>
          <a:bodyPr/>
          <a:lstStyle/>
          <a:p>
            <a:r>
              <a:rPr lang="en-US" dirty="0"/>
              <a:t>Adapted from The University of Iowa’s Campus Conversation Partners Program presentation</a:t>
            </a:r>
          </a:p>
          <a:p>
            <a:endParaRPr lang="en-US" dirty="0"/>
          </a:p>
        </p:txBody>
      </p:sp>
      <p:sp>
        <p:nvSpPr>
          <p:cNvPr id="5" name="Footer Placeholder 4"/>
          <p:cNvSpPr>
            <a:spLocks noGrp="1"/>
          </p:cNvSpPr>
          <p:nvPr>
            <p:ph type="ftr" sz="quarter" idx="11"/>
          </p:nvPr>
        </p:nvSpPr>
        <p:spPr>
          <a:noFill/>
        </p:spPr>
        <p:txBody>
          <a:bodyPr/>
          <a:lstStyle/>
          <a:p>
            <a:endParaRPr lang="en-US"/>
          </a:p>
        </p:txBody>
      </p:sp>
      <p:sp>
        <p:nvSpPr>
          <p:cNvPr id="13315" name="Rectangle 3"/>
          <p:cNvSpPr>
            <a:spLocks noGrp="1" noChangeArrowheads="1"/>
          </p:cNvSpPr>
          <p:nvPr>
            <p:ph sz="quarter" idx="1"/>
          </p:nvPr>
        </p:nvSpPr>
        <p:spPr/>
        <p:txBody>
          <a:bodyPr/>
          <a:lstStyle/>
          <a:p>
            <a:pPr algn="ctr" eaLnBrk="1" hangingPunct="1"/>
            <a:endParaRPr lang="en-US" dirty="0"/>
          </a:p>
          <a:p>
            <a:pPr algn="ctr" eaLnBrk="1" hangingPunct="1"/>
            <a:endParaRPr lang="en-US" dirty="0"/>
          </a:p>
          <a:p>
            <a:pPr algn="ctr" eaLnBrk="1" hangingPunct="1">
              <a:buFontTx/>
              <a:buNone/>
            </a:pPr>
            <a:r>
              <a:rPr lang="en-US" sz="4400" dirty="0"/>
              <a:t>Relax, learn, and enjoy!</a:t>
            </a:r>
            <a:endParaRPr lang="en-US" dirty="0"/>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Guidelines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Content Placeholder 4"/>
          <p:cNvSpPr>
            <a:spLocks noGrp="1"/>
          </p:cNvSpPr>
          <p:nvPr>
            <p:ph sz="quarter" idx="1"/>
          </p:nvPr>
        </p:nvSpPr>
        <p:spPr/>
        <p:txBody>
          <a:bodyPr/>
          <a:lstStyle/>
          <a:p>
            <a:r>
              <a:rPr lang="en-US" dirty="0"/>
              <a:t>We ask you to agree to meet for one hour each week for conversation.</a:t>
            </a:r>
          </a:p>
          <a:p>
            <a:r>
              <a:rPr lang="en-US" dirty="0"/>
              <a:t>We ask you to be fair when choosing a time and place to meet; no one should feel uncomfortable.</a:t>
            </a:r>
          </a:p>
          <a:p>
            <a:r>
              <a:rPr lang="en-US" dirty="0"/>
              <a:t>We ask you to be respectful; if you cannot attend a pre-arranged meeting, please contact your partner as soon as possible!</a:t>
            </a:r>
          </a:p>
          <a:p>
            <a:r>
              <a:rPr lang="en-US" dirty="0"/>
              <a:t>We ask you to use this as a culture-sharing experience rather than a homework-helping experience!</a:t>
            </a:r>
          </a:p>
        </p:txBody>
      </p:sp>
    </p:spTree>
    <p:extLst>
      <p:ext uri="{BB962C8B-B14F-4D97-AF65-F5344CB8AC3E}">
        <p14:creationId xmlns:p14="http://schemas.microsoft.com/office/powerpoint/2010/main" val="2066377129"/>
      </p:ext>
    </p:extLst>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p:tgtEl>
                                          <p:spTgt spid="5">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5">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circle(in)">
                                      <p:cBhvr>
                                        <p:cTn id="23"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algn="ctr" eaLnBrk="1" hangingPunct="1"/>
            <a:r>
              <a:rPr lang="en-US" dirty="0">
                <a:effectLst>
                  <a:outerShdw blurRad="50800" dist="38100" dir="2700000" algn="tl" rotWithShape="0">
                    <a:srgbClr val="000000">
                      <a:alpha val="43000"/>
                    </a:srgbClr>
                  </a:outerShdw>
                </a:effectLst>
              </a:rPr>
              <a:t>What if I can’t understand my partner?</a:t>
            </a:r>
          </a:p>
        </p:txBody>
      </p:sp>
      <p:sp>
        <p:nvSpPr>
          <p:cNvPr id="5" name="Date Placeholder 4"/>
          <p:cNvSpPr>
            <a:spLocks noGrp="1"/>
          </p:cNvSpPr>
          <p:nvPr>
            <p:ph type="dt" sz="half" idx="10"/>
          </p:nvPr>
        </p:nvSpPr>
        <p:spPr>
          <a:noFill/>
        </p:spPr>
        <p:txBody>
          <a:bodyPr/>
          <a:lstStyle/>
          <a:p>
            <a:endParaRPr lang="en-US"/>
          </a:p>
        </p:txBody>
      </p:sp>
      <p:sp>
        <p:nvSpPr>
          <p:cNvPr id="6" name="Footer Placeholder 5"/>
          <p:cNvSpPr>
            <a:spLocks noGrp="1"/>
          </p:cNvSpPr>
          <p:nvPr>
            <p:ph type="ftr" sz="quarter" idx="11"/>
          </p:nvPr>
        </p:nvSpPr>
        <p:spPr>
          <a:noFill/>
        </p:spPr>
        <p:txBody>
          <a:bodyPr/>
          <a:lstStyle/>
          <a:p>
            <a:endParaRPr lang="en-US"/>
          </a:p>
        </p:txBody>
      </p:sp>
      <p:sp>
        <p:nvSpPr>
          <p:cNvPr id="5123" name="Rectangle 3"/>
          <p:cNvSpPr>
            <a:spLocks noGrp="1" noChangeArrowheads="1"/>
          </p:cNvSpPr>
          <p:nvPr>
            <p:ph sz="quarter" idx="1"/>
          </p:nvPr>
        </p:nvSpPr>
        <p:spPr/>
        <p:txBody>
          <a:bodyPr anchor="ctr">
            <a:normAutofit fontScale="92500" lnSpcReduction="10000"/>
          </a:bodyPr>
          <a:lstStyle/>
          <a:p>
            <a:pPr lvl="1" eaLnBrk="1" hangingPunct="1">
              <a:lnSpc>
                <a:spcPct val="130000"/>
              </a:lnSpc>
            </a:pPr>
            <a:r>
              <a:rPr lang="en-US" sz="3200" dirty="0">
                <a:solidFill>
                  <a:schemeClr val="tx1"/>
                </a:solidFill>
              </a:rPr>
              <a:t>Be patient and persistent to figure out what your partner wants to say.</a:t>
            </a:r>
          </a:p>
          <a:p>
            <a:pPr lvl="1" eaLnBrk="1" hangingPunct="1">
              <a:lnSpc>
                <a:spcPct val="130000"/>
              </a:lnSpc>
            </a:pPr>
            <a:r>
              <a:rPr lang="en-US" sz="3200" dirty="0">
                <a:solidFill>
                  <a:schemeClr val="tx1"/>
                </a:solidFill>
              </a:rPr>
              <a:t>Use clarification strategies:</a:t>
            </a:r>
          </a:p>
          <a:p>
            <a:pPr lvl="2" eaLnBrk="1" hangingPunct="1">
              <a:lnSpc>
                <a:spcPct val="130000"/>
              </a:lnSpc>
            </a:pPr>
            <a:r>
              <a:rPr lang="en-US" sz="3200" dirty="0"/>
              <a:t>Say in a different way</a:t>
            </a:r>
          </a:p>
          <a:p>
            <a:pPr lvl="2" eaLnBrk="1" hangingPunct="1">
              <a:lnSpc>
                <a:spcPct val="130000"/>
              </a:lnSpc>
            </a:pPr>
            <a:r>
              <a:rPr lang="en-US" sz="3200" dirty="0"/>
              <a:t>Give an example</a:t>
            </a:r>
          </a:p>
          <a:p>
            <a:pPr lvl="2" eaLnBrk="1" hangingPunct="1">
              <a:lnSpc>
                <a:spcPct val="130000"/>
              </a:lnSpc>
            </a:pPr>
            <a:r>
              <a:rPr lang="en-US" sz="3200" dirty="0"/>
              <a:t>Draw a picture</a:t>
            </a:r>
          </a:p>
          <a:p>
            <a:pPr lvl="2" eaLnBrk="1" hangingPunct="1">
              <a:lnSpc>
                <a:spcPct val="130000"/>
              </a:lnSpc>
            </a:pPr>
            <a:r>
              <a:rPr lang="en-US" sz="3200" dirty="0"/>
              <a:t>Write it down</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p:tgtEl>
                                          <p:spTgt spid="512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5123">
                                            <p:txEl>
                                              <p:pRg st="1" end="1"/>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 calcmode="lin" valueType="num">
                                      <p:cBhvr additive="base">
                                        <p:cTn id="17" dur="500"/>
                                        <p:tgtEl>
                                          <p:spTgt spid="512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5123">
                                            <p:txEl>
                                              <p:pRg st="2" end="2"/>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5123">
                                            <p:txEl>
                                              <p:pRg st="3" end="3"/>
                                            </p:txEl>
                                          </p:spTgt>
                                        </p:tgtEl>
                                        <p:attrNameLst>
                                          <p:attrName>style.visibility</p:attrName>
                                        </p:attrNameLst>
                                      </p:cBhvr>
                                      <p:to>
                                        <p:strVal val="visible"/>
                                      </p:to>
                                    </p:set>
                                    <p:anim calcmode="lin" valueType="num">
                                      <p:cBhvr additive="base">
                                        <p:cTn id="21" dur="500"/>
                                        <p:tgtEl>
                                          <p:spTgt spid="512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5123">
                                            <p:txEl>
                                              <p:pRg st="3" end="3"/>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5123">
                                            <p:txEl>
                                              <p:pRg st="4" end="4"/>
                                            </p:txEl>
                                          </p:spTgt>
                                        </p:tgtEl>
                                        <p:attrNameLst>
                                          <p:attrName>style.visibility</p:attrName>
                                        </p:attrNameLst>
                                      </p:cBhvr>
                                      <p:to>
                                        <p:strVal val="visible"/>
                                      </p:to>
                                    </p:set>
                                    <p:anim calcmode="lin" valueType="num">
                                      <p:cBhvr additive="base">
                                        <p:cTn id="25" dur="500"/>
                                        <p:tgtEl>
                                          <p:spTgt spid="512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5123">
                                            <p:txEl>
                                              <p:pRg st="4" end="4"/>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5123">
                                            <p:txEl>
                                              <p:pRg st="5" end="5"/>
                                            </p:txEl>
                                          </p:spTgt>
                                        </p:tgtEl>
                                        <p:attrNameLst>
                                          <p:attrName>style.visibility</p:attrName>
                                        </p:attrNameLst>
                                      </p:cBhvr>
                                      <p:to>
                                        <p:strVal val="visible"/>
                                      </p:to>
                                    </p:set>
                                    <p:anim calcmode="lin" valueType="num">
                                      <p:cBhvr additive="base">
                                        <p:cTn id="29" dur="500"/>
                                        <p:tgtEl>
                                          <p:spTgt spid="5123">
                                            <p:txEl>
                                              <p:pRg st="5" end="5"/>
                                            </p:txEl>
                                          </p:spTgt>
                                        </p:tgtEl>
                                        <p:attrNameLst>
                                          <p:attrName>ppt_y</p:attrName>
                                        </p:attrNameLst>
                                      </p:cBhvr>
                                      <p:tavLst>
                                        <p:tav tm="0">
                                          <p:val>
                                            <p:strVal val="#ppt_y+#ppt_h*1.125000"/>
                                          </p:val>
                                        </p:tav>
                                        <p:tav tm="100000">
                                          <p:val>
                                            <p:strVal val="#ppt_y"/>
                                          </p:val>
                                        </p:tav>
                                      </p:tavLst>
                                    </p:anim>
                                    <p:animEffect transition="in" filter="wipe(up)">
                                      <p:cBhvr>
                                        <p:cTn id="30"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228600"/>
            <a:ext cx="8686800" cy="762000"/>
          </a:xfrm>
        </p:spPr>
        <p:txBody>
          <a:bodyPr>
            <a:normAutofit/>
          </a:bodyPr>
          <a:lstStyle/>
          <a:p>
            <a:pPr algn="ctr" eaLnBrk="1" hangingPunct="1"/>
            <a:r>
              <a:rPr lang="en-US" sz="2400" dirty="0">
                <a:effectLst>
                  <a:outerShdw blurRad="50800" dist="38100" dir="2700000" algn="tl" rotWithShape="0">
                    <a:srgbClr val="000000">
                      <a:alpha val="43000"/>
                    </a:srgbClr>
                  </a:outerShdw>
                </a:effectLst>
              </a:rPr>
              <a:t>What can I do to make it easier for my partner to understand?</a:t>
            </a:r>
          </a:p>
        </p:txBody>
      </p:sp>
      <p:sp>
        <p:nvSpPr>
          <p:cNvPr id="5" name="Date Placeholder 4"/>
          <p:cNvSpPr>
            <a:spLocks noGrp="1"/>
          </p:cNvSpPr>
          <p:nvPr>
            <p:ph type="dt" sz="half" idx="10"/>
          </p:nvPr>
        </p:nvSpPr>
        <p:spPr>
          <a:noFill/>
        </p:spPr>
        <p:txBody>
          <a:bodyPr/>
          <a:lstStyle/>
          <a:p>
            <a:endParaRPr lang="en-US"/>
          </a:p>
        </p:txBody>
      </p:sp>
      <p:sp>
        <p:nvSpPr>
          <p:cNvPr id="6" name="Footer Placeholder 5"/>
          <p:cNvSpPr>
            <a:spLocks noGrp="1"/>
          </p:cNvSpPr>
          <p:nvPr>
            <p:ph type="ftr" sz="quarter" idx="11"/>
          </p:nvPr>
        </p:nvSpPr>
        <p:spPr>
          <a:noFill/>
        </p:spPr>
        <p:txBody>
          <a:bodyPr/>
          <a:lstStyle/>
          <a:p>
            <a:endParaRPr lang="en-US"/>
          </a:p>
        </p:txBody>
      </p:sp>
      <p:sp>
        <p:nvSpPr>
          <p:cNvPr id="8195" name="Rectangle 3"/>
          <p:cNvSpPr>
            <a:spLocks noGrp="1" noChangeArrowheads="1"/>
          </p:cNvSpPr>
          <p:nvPr>
            <p:ph sz="half" idx="1"/>
          </p:nvPr>
        </p:nvSpPr>
        <p:spPr>
          <a:xfrm>
            <a:off x="381000" y="1600200"/>
            <a:ext cx="4114800" cy="5029200"/>
          </a:xfrm>
        </p:spPr>
        <p:txBody>
          <a:bodyPr>
            <a:normAutofit/>
          </a:bodyPr>
          <a:lstStyle/>
          <a:p>
            <a:pPr eaLnBrk="1" hangingPunct="1"/>
            <a:r>
              <a:rPr lang="en-US" sz="2000" dirty="0"/>
              <a:t>Americans</a:t>
            </a:r>
          </a:p>
          <a:p>
            <a:pPr lvl="1" eaLnBrk="1" hangingPunct="1"/>
            <a:r>
              <a:rPr lang="en-US" sz="2000" dirty="0">
                <a:solidFill>
                  <a:schemeClr val="tx1"/>
                </a:solidFill>
              </a:rPr>
              <a:t>Be aware of the expressions you use:</a:t>
            </a:r>
          </a:p>
          <a:p>
            <a:pPr lvl="2" eaLnBrk="1" hangingPunct="1"/>
            <a:r>
              <a:rPr lang="en-US" dirty="0"/>
              <a:t>Slang, phrasal verbs (like “count on” and “get around to it”) are often difficult.  Your partner may have learned “tolerate” but not “put up with.”</a:t>
            </a:r>
          </a:p>
          <a:p>
            <a:pPr lvl="2" eaLnBrk="1" hangingPunct="1"/>
            <a:r>
              <a:rPr lang="en-US" dirty="0"/>
              <a:t>Ask your partner if they know the expressions you are using and write them down if needed.</a:t>
            </a:r>
          </a:p>
        </p:txBody>
      </p:sp>
      <p:sp>
        <p:nvSpPr>
          <p:cNvPr id="8196" name="Rectangle 4"/>
          <p:cNvSpPr>
            <a:spLocks noGrp="1" noChangeArrowheads="1"/>
          </p:cNvSpPr>
          <p:nvPr>
            <p:ph sz="half" idx="2"/>
          </p:nvPr>
        </p:nvSpPr>
        <p:spPr>
          <a:xfrm>
            <a:off x="4648200" y="1676400"/>
            <a:ext cx="4114800" cy="4800600"/>
          </a:xfrm>
        </p:spPr>
        <p:txBody>
          <a:bodyPr>
            <a:normAutofit/>
          </a:bodyPr>
          <a:lstStyle/>
          <a:p>
            <a:pPr eaLnBrk="1" hangingPunct="1"/>
            <a:r>
              <a:rPr lang="en-US" sz="2000" dirty="0"/>
              <a:t>International students</a:t>
            </a:r>
          </a:p>
          <a:p>
            <a:pPr lvl="1" eaLnBrk="1" hangingPunct="1"/>
            <a:r>
              <a:rPr lang="en-US" sz="2000" dirty="0">
                <a:solidFill>
                  <a:schemeClr val="tx1"/>
                </a:solidFill>
              </a:rPr>
              <a:t>Pay attention to your pronunciation and grammar.  </a:t>
            </a:r>
          </a:p>
          <a:p>
            <a:pPr lvl="2" eaLnBrk="1" hangingPunct="1"/>
            <a:r>
              <a:rPr lang="en-US" dirty="0"/>
              <a:t>If your partner seems confused, ask them which word or phrase is confusing them.</a:t>
            </a:r>
          </a:p>
          <a:p>
            <a:pPr lvl="1" eaLnBrk="1" hangingPunct="1"/>
            <a:r>
              <a:rPr lang="en-US" sz="2000" dirty="0">
                <a:solidFill>
                  <a:schemeClr val="tx1"/>
                </a:solidFill>
              </a:rPr>
              <a:t>Don’t be afraid to ask your partner for help pronouncing a word or using a more natural expression in English.</a:t>
            </a:r>
          </a:p>
        </p:txBody>
      </p:sp>
    </p:spTree>
  </p:cSld>
  <p:clrMapOvr>
    <a:masterClrMapping/>
  </p:clrMapOvr>
  <p:transition spd="med">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algn="ctr" eaLnBrk="1" hangingPunct="1"/>
            <a:r>
              <a:rPr lang="en-US" dirty="0">
                <a:effectLst>
                  <a:outerShdw blurRad="50800" dist="38100" dir="2700000" algn="tl" rotWithShape="0">
                    <a:srgbClr val="000000">
                      <a:alpha val="43000"/>
                    </a:srgbClr>
                  </a:outerShdw>
                </a:effectLst>
              </a:rPr>
              <a:t>Tips for Both Partners #1</a:t>
            </a:r>
          </a:p>
        </p:txBody>
      </p:sp>
      <p:sp>
        <p:nvSpPr>
          <p:cNvPr id="4" name="Date Placeholder 3"/>
          <p:cNvSpPr>
            <a:spLocks noGrp="1"/>
          </p:cNvSpPr>
          <p:nvPr>
            <p:ph type="dt" sz="half" idx="10"/>
          </p:nvPr>
        </p:nvSpPr>
        <p:spPr>
          <a:noFill/>
        </p:spPr>
        <p:txBody>
          <a:bodyPr/>
          <a:lstStyle/>
          <a:p>
            <a:endParaRPr lang="en-US"/>
          </a:p>
        </p:txBody>
      </p:sp>
      <p:sp>
        <p:nvSpPr>
          <p:cNvPr id="5" name="Footer Placeholder 4"/>
          <p:cNvSpPr>
            <a:spLocks noGrp="1"/>
          </p:cNvSpPr>
          <p:nvPr>
            <p:ph type="ftr" sz="quarter" idx="11"/>
          </p:nvPr>
        </p:nvSpPr>
        <p:spPr>
          <a:noFill/>
        </p:spPr>
        <p:txBody>
          <a:bodyPr/>
          <a:lstStyle/>
          <a:p>
            <a:endParaRPr lang="en-US"/>
          </a:p>
        </p:txBody>
      </p:sp>
      <p:sp>
        <p:nvSpPr>
          <p:cNvPr id="1027" name="Rectangle 3"/>
          <p:cNvSpPr>
            <a:spLocks noGrp="1" noChangeArrowheads="1"/>
          </p:cNvSpPr>
          <p:nvPr>
            <p:ph sz="quarter" idx="1"/>
          </p:nvPr>
        </p:nvSpPr>
        <p:spPr>
          <a:xfrm>
            <a:off x="301752" y="1676400"/>
            <a:ext cx="8503920" cy="4422648"/>
          </a:xfrm>
        </p:spPr>
        <p:txBody>
          <a:bodyPr>
            <a:normAutofit/>
          </a:bodyPr>
          <a:lstStyle/>
          <a:p>
            <a:pPr eaLnBrk="1" hangingPunct="1">
              <a:lnSpc>
                <a:spcPct val="90000"/>
              </a:lnSpc>
            </a:pPr>
            <a:r>
              <a:rPr lang="en-US" sz="2400" b="1" dirty="0"/>
              <a:t>Speak at a moderate pace and speak clearly</a:t>
            </a:r>
          </a:p>
          <a:p>
            <a:pPr lvl="1" eaLnBrk="1" hangingPunct="1">
              <a:lnSpc>
                <a:spcPct val="150000"/>
              </a:lnSpc>
            </a:pPr>
            <a:r>
              <a:rPr lang="en-US" sz="2400" dirty="0">
                <a:solidFill>
                  <a:schemeClr val="tx1"/>
                </a:solidFill>
              </a:rPr>
              <a:t>Ask your partner if you are speaking too fast.  If your partner’s (polite) answer is, “a little”, it means you should probably slow down </a:t>
            </a:r>
            <a:r>
              <a:rPr lang="en-US" sz="2400" u="sng" dirty="0">
                <a:solidFill>
                  <a:schemeClr val="tx1"/>
                </a:solidFill>
              </a:rPr>
              <a:t>a lot</a:t>
            </a:r>
            <a:r>
              <a:rPr lang="en-US" sz="2400" dirty="0">
                <a:solidFill>
                  <a:schemeClr val="tx1"/>
                </a:solidFill>
              </a:rPr>
              <a:t>.</a:t>
            </a:r>
          </a:p>
          <a:p>
            <a:pPr lvl="1" eaLnBrk="1" hangingPunct="1">
              <a:lnSpc>
                <a:spcPct val="150000"/>
              </a:lnSpc>
            </a:pPr>
            <a:r>
              <a:rPr lang="en-US" sz="2400" dirty="0">
                <a:solidFill>
                  <a:schemeClr val="tx1"/>
                </a:solidFill>
              </a:rPr>
              <a:t>If you mumble (speak unclearly), make an effort to enunciate slowly and clearly.</a:t>
            </a:r>
          </a:p>
        </p:txBody>
      </p:sp>
    </p:spTree>
  </p:cSld>
  <p:clrMapOvr>
    <a:masterClrMapping/>
  </p:clrMapOvr>
  <p:transition spd="med">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dirty="0">
                <a:effectLst>
                  <a:outerShdw blurRad="50800" dist="38100" dir="2700000" algn="tl">
                    <a:srgbClr val="000000">
                      <a:alpha val="43000"/>
                    </a:srgbClr>
                  </a:outerShdw>
                </a:effectLst>
              </a:rPr>
              <a:t>Tips for Both Partners #2</a:t>
            </a:r>
          </a:p>
        </p:txBody>
      </p:sp>
      <p:sp>
        <p:nvSpPr>
          <p:cNvPr id="4" name="Date Placeholder 3"/>
          <p:cNvSpPr>
            <a:spLocks noGrp="1"/>
          </p:cNvSpPr>
          <p:nvPr>
            <p:ph type="dt" sz="half" idx="10"/>
          </p:nvPr>
        </p:nvSpPr>
        <p:spPr>
          <a:noFill/>
        </p:spPr>
        <p:txBody>
          <a:bodyPr/>
          <a:lstStyle/>
          <a:p>
            <a:endParaRPr lang="en-US"/>
          </a:p>
        </p:txBody>
      </p:sp>
      <p:sp>
        <p:nvSpPr>
          <p:cNvPr id="5" name="Footer Placeholder 4"/>
          <p:cNvSpPr>
            <a:spLocks noGrp="1"/>
          </p:cNvSpPr>
          <p:nvPr>
            <p:ph type="ftr" sz="quarter" idx="11"/>
          </p:nvPr>
        </p:nvSpPr>
        <p:spPr>
          <a:noFill/>
        </p:spPr>
        <p:txBody>
          <a:bodyPr/>
          <a:lstStyle/>
          <a:p>
            <a:endParaRPr lang="en-US"/>
          </a:p>
        </p:txBody>
      </p:sp>
      <p:sp>
        <p:nvSpPr>
          <p:cNvPr id="11267" name="Rectangle 3"/>
          <p:cNvSpPr>
            <a:spLocks noGrp="1" noChangeArrowheads="1"/>
          </p:cNvSpPr>
          <p:nvPr>
            <p:ph sz="quarter" idx="1"/>
          </p:nvPr>
        </p:nvSpPr>
        <p:spPr>
          <a:xfrm>
            <a:off x="301752" y="1676400"/>
            <a:ext cx="8503920" cy="4422648"/>
          </a:xfrm>
        </p:spPr>
        <p:txBody>
          <a:bodyPr>
            <a:normAutofit/>
          </a:bodyPr>
          <a:lstStyle/>
          <a:p>
            <a:pPr eaLnBrk="1" hangingPunct="1">
              <a:lnSpc>
                <a:spcPct val="90000"/>
              </a:lnSpc>
            </a:pPr>
            <a:r>
              <a:rPr lang="en-US" sz="2400" b="1" dirty="0"/>
              <a:t>Participate equally and share the time.</a:t>
            </a:r>
          </a:p>
          <a:p>
            <a:pPr lvl="1" eaLnBrk="1" hangingPunct="1">
              <a:lnSpc>
                <a:spcPct val="90000"/>
              </a:lnSpc>
            </a:pPr>
            <a:r>
              <a:rPr lang="en-US" sz="2400" dirty="0">
                <a:solidFill>
                  <a:schemeClr val="tx1"/>
                </a:solidFill>
              </a:rPr>
              <a:t>Some people are more talkative than others.  </a:t>
            </a:r>
          </a:p>
          <a:p>
            <a:pPr lvl="2" eaLnBrk="1" hangingPunct="1">
              <a:lnSpc>
                <a:spcPct val="90000"/>
              </a:lnSpc>
            </a:pPr>
            <a:r>
              <a:rPr lang="en-US" sz="2400" dirty="0"/>
              <a:t>If you like to talk, make sure you invite your partner to give their own ideas too.  Use questions like, “What do you think?” “How about you?”  “What about in your country?”</a:t>
            </a:r>
          </a:p>
          <a:p>
            <a:pPr lvl="1" eaLnBrk="1" hangingPunct="1">
              <a:lnSpc>
                <a:spcPct val="90000"/>
              </a:lnSpc>
            </a:pPr>
            <a:r>
              <a:rPr lang="en-US" sz="2400" dirty="0">
                <a:solidFill>
                  <a:schemeClr val="tx1"/>
                </a:solidFill>
              </a:rPr>
              <a:t>Others are more shy and quiet.  If that is you, push yourself to speak.  </a:t>
            </a:r>
          </a:p>
          <a:p>
            <a:pPr lvl="2" eaLnBrk="1" hangingPunct="1">
              <a:lnSpc>
                <a:spcPct val="90000"/>
              </a:lnSpc>
            </a:pPr>
            <a:r>
              <a:rPr lang="en-US" sz="2400" dirty="0"/>
              <a:t>For ESL students, don’t worry about making mistakes; just try!  Your partner wants to learn more about you and your country!</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1267">
                                            <p:txEl>
                                              <p:pRg st="3" end="3"/>
                                            </p:txEl>
                                          </p:spTgt>
                                        </p:tgtEl>
                                        <p:attrNameLst>
                                          <p:attrName>style.visibility</p:attrName>
                                        </p:attrNameLst>
                                      </p:cBhvr>
                                      <p:to>
                                        <p:strVal val="visible"/>
                                      </p:to>
                                    </p:set>
                                    <p:animEffect transition="in" filter="strips(downLeft)">
                                      <p:cBhvr>
                                        <p:cTn id="7" dur="500"/>
                                        <p:tgtEl>
                                          <p:spTgt spid="11267">
                                            <p:txEl>
                                              <p:pRg st="3" end="3"/>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11267">
                                            <p:txEl>
                                              <p:pRg st="4" end="4"/>
                                            </p:txEl>
                                          </p:spTgt>
                                        </p:tgtEl>
                                        <p:attrNameLst>
                                          <p:attrName>style.visibility</p:attrName>
                                        </p:attrNameLst>
                                      </p:cBhvr>
                                      <p:to>
                                        <p:strVal val="visible"/>
                                      </p:to>
                                    </p:set>
                                    <p:animEffect transition="in" filter="strips(downLeft)">
                                      <p:cBhvr>
                                        <p:cTn id="10"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dirty="0">
                <a:effectLst>
                  <a:outerShdw blurRad="50800" dist="38100" dir="2700000" algn="tl" rotWithShape="0">
                    <a:srgbClr val="000000">
                      <a:alpha val="43000"/>
                    </a:srgbClr>
                  </a:outerShdw>
                </a:effectLst>
              </a:rPr>
              <a:t>Tips for Both Partners #3</a:t>
            </a:r>
          </a:p>
        </p:txBody>
      </p:sp>
      <p:sp>
        <p:nvSpPr>
          <p:cNvPr id="4" name="Date Placeholder 3"/>
          <p:cNvSpPr>
            <a:spLocks noGrp="1"/>
          </p:cNvSpPr>
          <p:nvPr>
            <p:ph type="dt" sz="half" idx="10"/>
          </p:nvPr>
        </p:nvSpPr>
        <p:spPr>
          <a:noFill/>
        </p:spPr>
        <p:txBody>
          <a:bodyPr/>
          <a:lstStyle/>
          <a:p>
            <a:endParaRPr lang="en-US"/>
          </a:p>
        </p:txBody>
      </p:sp>
      <p:sp>
        <p:nvSpPr>
          <p:cNvPr id="5" name="Footer Placeholder 4"/>
          <p:cNvSpPr>
            <a:spLocks noGrp="1"/>
          </p:cNvSpPr>
          <p:nvPr>
            <p:ph type="ftr" sz="quarter" idx="11"/>
          </p:nvPr>
        </p:nvSpPr>
        <p:spPr>
          <a:noFill/>
        </p:spPr>
        <p:txBody>
          <a:bodyPr/>
          <a:lstStyle/>
          <a:p>
            <a:endParaRPr lang="en-US"/>
          </a:p>
        </p:txBody>
      </p:sp>
      <p:sp>
        <p:nvSpPr>
          <p:cNvPr id="9219" name="Rectangle 3"/>
          <p:cNvSpPr>
            <a:spLocks noGrp="1" noChangeArrowheads="1"/>
          </p:cNvSpPr>
          <p:nvPr>
            <p:ph sz="quarter" idx="1"/>
          </p:nvPr>
        </p:nvSpPr>
        <p:spPr>
          <a:xfrm>
            <a:off x="533400" y="1676400"/>
            <a:ext cx="8077200" cy="4572000"/>
          </a:xfrm>
        </p:spPr>
        <p:txBody>
          <a:bodyPr>
            <a:normAutofit/>
          </a:bodyPr>
          <a:lstStyle/>
          <a:p>
            <a:pPr eaLnBrk="1" hangingPunct="1"/>
            <a:r>
              <a:rPr lang="en-US" sz="2400" b="1" dirty="0"/>
              <a:t>Make sure that the knowledge of the topics is shared.</a:t>
            </a:r>
          </a:p>
          <a:p>
            <a:pPr lvl="1" eaLnBrk="1" hangingPunct="1"/>
            <a:r>
              <a:rPr lang="en-US" sz="2400" dirty="0">
                <a:solidFill>
                  <a:schemeClr val="tx1"/>
                </a:solidFill>
              </a:rPr>
              <a:t>Some topics require cultural background that your partner may not have: sports, TV shows, relationships between family and friends, religious practices, holidays, etc.</a:t>
            </a:r>
          </a:p>
          <a:p>
            <a:pPr lvl="1" eaLnBrk="1" hangingPunct="1"/>
            <a:r>
              <a:rPr lang="en-US" sz="2400" dirty="0">
                <a:solidFill>
                  <a:schemeClr val="tx1"/>
                </a:solidFill>
              </a:rPr>
              <a:t>Ask your partner, “Have you heard about this?” “Do you know about this?”</a:t>
            </a:r>
          </a:p>
          <a:p>
            <a:pPr lvl="1" eaLnBrk="1" hangingPunct="1"/>
            <a:r>
              <a:rPr lang="en-US" sz="2400" dirty="0">
                <a:solidFill>
                  <a:schemeClr val="tx1"/>
                </a:solidFill>
              </a:rPr>
              <a:t>If you don’t know about something your partner is talking about, ask them to explain in more detail (or with pictures).</a:t>
            </a:r>
          </a:p>
        </p:txBody>
      </p:sp>
    </p:spTree>
  </p:cSld>
  <p:clrMapOvr>
    <a:masterClrMapping/>
  </p:clrMapOvr>
  <p:transition spd="med">
    <p:spli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dirty="0">
                <a:effectLst>
                  <a:outerShdw blurRad="50800" dist="38100" dir="2700000" algn="tl">
                    <a:srgbClr val="000000">
                      <a:alpha val="43000"/>
                    </a:srgbClr>
                  </a:outerShdw>
                </a:effectLst>
              </a:rPr>
              <a:t>Being Culturally Sensitive</a:t>
            </a:r>
          </a:p>
        </p:txBody>
      </p:sp>
      <p:sp>
        <p:nvSpPr>
          <p:cNvPr id="4" name="Date Placeholder 3"/>
          <p:cNvSpPr>
            <a:spLocks noGrp="1"/>
          </p:cNvSpPr>
          <p:nvPr>
            <p:ph type="dt" sz="half" idx="10"/>
          </p:nvPr>
        </p:nvSpPr>
        <p:spPr>
          <a:noFill/>
        </p:spPr>
        <p:txBody>
          <a:bodyPr/>
          <a:lstStyle/>
          <a:p>
            <a:endParaRPr lang="en-US"/>
          </a:p>
        </p:txBody>
      </p:sp>
      <p:sp>
        <p:nvSpPr>
          <p:cNvPr id="5" name="Footer Placeholder 4"/>
          <p:cNvSpPr>
            <a:spLocks noGrp="1"/>
          </p:cNvSpPr>
          <p:nvPr>
            <p:ph type="ftr" sz="quarter" idx="11"/>
          </p:nvPr>
        </p:nvSpPr>
        <p:spPr>
          <a:noFill/>
        </p:spPr>
        <p:txBody>
          <a:bodyPr/>
          <a:lstStyle/>
          <a:p>
            <a:endParaRPr lang="en-US"/>
          </a:p>
        </p:txBody>
      </p:sp>
      <p:sp>
        <p:nvSpPr>
          <p:cNvPr id="12291" name="Rectangle 3"/>
          <p:cNvSpPr>
            <a:spLocks noGrp="1" noChangeArrowheads="1"/>
          </p:cNvSpPr>
          <p:nvPr>
            <p:ph sz="quarter" idx="1"/>
          </p:nvPr>
        </p:nvSpPr>
        <p:spPr>
          <a:xfrm>
            <a:off x="228600" y="1600200"/>
            <a:ext cx="8763000" cy="4800600"/>
          </a:xfrm>
        </p:spPr>
        <p:txBody>
          <a:bodyPr>
            <a:noAutofit/>
          </a:bodyPr>
          <a:lstStyle/>
          <a:p>
            <a:pPr eaLnBrk="1" hangingPunct="1">
              <a:lnSpc>
                <a:spcPct val="90000"/>
              </a:lnSpc>
            </a:pPr>
            <a:r>
              <a:rPr lang="en-US" sz="2400" b="1" dirty="0"/>
              <a:t>Movies, music, and mass media play a huge role in teaching us about other cultures.  Unfortunately, they often don’t give us an accurate picture of each other’s lives.</a:t>
            </a:r>
          </a:p>
          <a:p>
            <a:pPr lvl="2" eaLnBrk="1" hangingPunct="1">
              <a:lnSpc>
                <a:spcPct val="90000"/>
              </a:lnSpc>
            </a:pPr>
            <a:r>
              <a:rPr lang="en-US" sz="2400" dirty="0"/>
              <a:t>Don’t be afraid to ask questions about each other’s cultures.  </a:t>
            </a:r>
          </a:p>
          <a:p>
            <a:pPr lvl="2" eaLnBrk="1" hangingPunct="1">
              <a:lnSpc>
                <a:spcPct val="90000"/>
              </a:lnSpc>
            </a:pPr>
            <a:r>
              <a:rPr lang="en-US" sz="2400" dirty="0"/>
              <a:t>If you are not sure if a question is culturally appropriate, begin by saying, “I hope it is ok if I ask you…”  </a:t>
            </a:r>
            <a:r>
              <a:rPr lang="en-US" sz="2400" i="1" dirty="0"/>
              <a:t>A sincere desire to know is usually appreciated, regardless of the topic</a:t>
            </a:r>
            <a:r>
              <a:rPr lang="en-US" sz="2400" dirty="0"/>
              <a:t>.</a:t>
            </a:r>
          </a:p>
          <a:p>
            <a:pPr lvl="2" eaLnBrk="1" hangingPunct="1">
              <a:lnSpc>
                <a:spcPct val="90000"/>
              </a:lnSpc>
            </a:pPr>
            <a:r>
              <a:rPr lang="en-US" sz="2400" dirty="0"/>
              <a:t>Also, if your partner has a preconception about your culture that you think is incorrect, talk to your partner about it.  Use yourself and your experiences as examples.</a:t>
            </a:r>
          </a:p>
        </p:txBody>
      </p:sp>
    </p:spTree>
  </p:cSld>
  <p:clrMapOvr>
    <a:masterClrMapping/>
  </p:clrMapOvr>
  <p:transition spd="med">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outerShdw blurRad="50800" dist="38100" dir="2700000" algn="tl" rotWithShape="0">
                    <a:srgbClr val="000000">
                      <a:alpha val="43000"/>
                    </a:srgbClr>
                  </a:outerShdw>
                </a:effectLst>
              </a:rPr>
              <a:t>Activity Ideas</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Content Placeholder 4"/>
          <p:cNvSpPr>
            <a:spLocks noGrp="1"/>
          </p:cNvSpPr>
          <p:nvPr>
            <p:ph sz="quarter" idx="1"/>
          </p:nvPr>
        </p:nvSpPr>
        <p:spPr>
          <a:xfrm>
            <a:off x="301752" y="1676400"/>
            <a:ext cx="8503920" cy="4724400"/>
          </a:xfrm>
        </p:spPr>
        <p:txBody>
          <a:bodyPr>
            <a:normAutofit/>
          </a:bodyPr>
          <a:lstStyle/>
          <a:p>
            <a:pPr>
              <a:lnSpc>
                <a:spcPct val="110000"/>
              </a:lnSpc>
            </a:pPr>
            <a:r>
              <a:rPr lang="en-US" dirty="0"/>
              <a:t>Any OPIE event	</a:t>
            </a:r>
          </a:p>
          <a:p>
            <a:pPr>
              <a:lnSpc>
                <a:spcPct val="110000"/>
              </a:lnSpc>
            </a:pPr>
            <a:r>
              <a:rPr lang="en-US" dirty="0"/>
              <a:t>ISU or ACE activities</a:t>
            </a:r>
          </a:p>
          <a:p>
            <a:pPr>
              <a:lnSpc>
                <a:spcPct val="110000"/>
              </a:lnSpc>
            </a:pPr>
            <a:r>
              <a:rPr lang="en-US" dirty="0"/>
              <a:t>Farmer’s Market</a:t>
            </a:r>
          </a:p>
          <a:p>
            <a:pPr>
              <a:lnSpc>
                <a:spcPct val="110000"/>
              </a:lnSpc>
            </a:pPr>
            <a:r>
              <a:rPr lang="en-US" dirty="0"/>
              <a:t>Final Fridays in Nelsonville</a:t>
            </a:r>
          </a:p>
          <a:p>
            <a:pPr>
              <a:lnSpc>
                <a:spcPct val="110000"/>
              </a:lnSpc>
            </a:pPr>
            <a:r>
              <a:rPr lang="en-US" dirty="0"/>
              <a:t>Visit Athens public library</a:t>
            </a:r>
          </a:p>
          <a:p>
            <a:pPr>
              <a:lnSpc>
                <a:spcPct val="110000"/>
              </a:lnSpc>
            </a:pPr>
            <a:r>
              <a:rPr lang="en-US" dirty="0"/>
              <a:t>Explore the downtown of Athens</a:t>
            </a:r>
          </a:p>
          <a:p>
            <a:pPr>
              <a:lnSpc>
                <a:spcPct val="110000"/>
              </a:lnSpc>
            </a:pPr>
            <a:r>
              <a:rPr lang="en-US" dirty="0"/>
              <a:t>Go for a walk, run, or bike ride on the bike trail</a:t>
            </a:r>
          </a:p>
          <a:p>
            <a:pPr>
              <a:lnSpc>
                <a:spcPct val="110000"/>
              </a:lnSpc>
            </a:pPr>
            <a:r>
              <a:rPr lang="en-US" dirty="0"/>
              <a:t>Go hiking, kayaking, or canoeing at Strouds Run</a:t>
            </a:r>
          </a:p>
        </p:txBody>
      </p:sp>
    </p:spTree>
    <p:extLst>
      <p:ext uri="{BB962C8B-B14F-4D97-AF65-F5344CB8AC3E}">
        <p14:creationId xmlns:p14="http://schemas.microsoft.com/office/powerpoint/2010/main" val="1392585972"/>
      </p:ext>
    </p:extLst>
  </p:cSld>
  <p:clrMapOvr>
    <a:masterClrMapping/>
  </p:clrMapOvr>
  <p:transition spd="med">
    <p:spli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210</TotalTime>
  <Words>745</Words>
  <Application>Microsoft Office PowerPoint</Application>
  <PresentationFormat>On-screen Show (4:3)</PresentationFormat>
  <Paragraphs>68</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Georgia</vt:lpstr>
      <vt:lpstr>Wingdings</vt:lpstr>
      <vt:lpstr>Wingdings 2</vt:lpstr>
      <vt:lpstr>Civic</vt:lpstr>
      <vt:lpstr>Tips for Success</vt:lpstr>
      <vt:lpstr>Basic Guidelines</vt:lpstr>
      <vt:lpstr>What if I can’t understand my partner?</vt:lpstr>
      <vt:lpstr>What can I do to make it easier for my partner to understand?</vt:lpstr>
      <vt:lpstr>Tips for Both Partners #1</vt:lpstr>
      <vt:lpstr>Tips for Both Partners #2</vt:lpstr>
      <vt:lpstr>Tips for Both Partners #3</vt:lpstr>
      <vt:lpstr>Being Culturally Sensitive</vt:lpstr>
      <vt:lpstr>Activity Ideas</vt:lpstr>
      <vt:lpstr>International Cultural Understanding Certificate</vt:lpstr>
      <vt:lpstr>The Most Important Tip for Success…</vt:lpstr>
    </vt:vector>
  </TitlesOfParts>
  <Company>Sue Almen-Whittaker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Having a Successful Partnership</dc:title>
  <dc:creator>Sue Almen-Whittaker</dc:creator>
  <cp:lastModifiedBy>Bauer, Lori</cp:lastModifiedBy>
  <cp:revision>32</cp:revision>
  <dcterms:created xsi:type="dcterms:W3CDTF">2013-02-13T20:39:02Z</dcterms:created>
  <dcterms:modified xsi:type="dcterms:W3CDTF">2021-01-05T19:49:29Z</dcterms:modified>
</cp:coreProperties>
</file>